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49" r:id="rId3"/>
    <p:sldId id="303" r:id="rId4"/>
    <p:sldId id="340" r:id="rId5"/>
    <p:sldId id="343" r:id="rId6"/>
    <p:sldId id="311" r:id="rId7"/>
    <p:sldId id="312" r:id="rId8"/>
    <p:sldId id="306" r:id="rId9"/>
    <p:sldId id="305" r:id="rId10"/>
    <p:sldId id="315" r:id="rId11"/>
    <p:sldId id="277" r:id="rId12"/>
    <p:sldId id="278" r:id="rId13"/>
    <p:sldId id="345" r:id="rId14"/>
    <p:sldId id="344" r:id="rId15"/>
    <p:sldId id="348" r:id="rId16"/>
    <p:sldId id="316" r:id="rId17"/>
    <p:sldId id="347" r:id="rId18"/>
    <p:sldId id="319" r:id="rId19"/>
    <p:sldId id="298" r:id="rId20"/>
    <p:sldId id="309" r:id="rId21"/>
    <p:sldId id="308" r:id="rId22"/>
    <p:sldId id="329" r:id="rId23"/>
    <p:sldId id="346" r:id="rId24"/>
    <p:sldId id="336" r:id="rId25"/>
    <p:sldId id="339" r:id="rId26"/>
    <p:sldId id="337" r:id="rId27"/>
    <p:sldId id="338" r:id="rId28"/>
    <p:sldId id="330" r:id="rId29"/>
    <p:sldId id="331" r:id="rId30"/>
    <p:sldId id="332" r:id="rId31"/>
    <p:sldId id="334" r:id="rId32"/>
    <p:sldId id="333" r:id="rId33"/>
    <p:sldId id="313" r:id="rId34"/>
    <p:sldId id="314" r:id="rId35"/>
    <p:sldId id="280" r:id="rId36"/>
    <p:sldId id="281" r:id="rId37"/>
    <p:sldId id="317" r:id="rId38"/>
    <p:sldId id="282" r:id="rId39"/>
    <p:sldId id="285" r:id="rId40"/>
    <p:sldId id="284" r:id="rId41"/>
    <p:sldId id="286" r:id="rId42"/>
    <p:sldId id="28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1685" autoAdjust="0"/>
  </p:normalViewPr>
  <p:slideViewPr>
    <p:cSldViewPr>
      <p:cViewPr>
        <p:scale>
          <a:sx n="80" d="100"/>
          <a:sy n="80" d="100"/>
        </p:scale>
        <p:origin x="-2202"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93E38-BCC1-43D8-AB0E-F9FDFD6E2073}" type="datetimeFigureOut">
              <a:rPr lang="en-US" smtClean="0"/>
              <a:pPr/>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AAD77-0437-4680-BB80-6512A0DFBA3A}" type="slidenum">
              <a:rPr lang="en-US" smtClean="0"/>
              <a:pPr/>
              <a:t>‹#›</a:t>
            </a:fld>
            <a:endParaRPr lang="en-US"/>
          </a:p>
        </p:txBody>
      </p:sp>
    </p:spTree>
    <p:extLst>
      <p:ext uri="{BB962C8B-B14F-4D97-AF65-F5344CB8AC3E}">
        <p14:creationId xmlns:p14="http://schemas.microsoft.com/office/powerpoint/2010/main" val="56482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1"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2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2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8787"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88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0835"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979"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075"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27"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2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2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39"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3"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39" name="Rectangle 3"/>
          <p:cNvSpPr txBox="1">
            <a:spLocks noGrp="1" noChangeArrowheads="1"/>
          </p:cNvSpPr>
          <p:nvPr>
            <p:ph type="body"/>
          </p:nvPr>
        </p:nvSpPr>
        <p:spPr>
          <a:xfrm>
            <a:off x="685800" y="4343400"/>
            <a:ext cx="5480050" cy="4108450"/>
          </a:xfrm>
          <a:noFill/>
          <a:ln/>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eclipse.aas.org/sites/eclipse.aas.org/files/Build-Sun-Funnel-v3.2.pdf" TargetMode="External"/><Relationship Id="rId5" Type="http://schemas.openxmlformats.org/officeDocument/2006/relationships/hyperlink" Target="http://static.nsta.org/extras/solarscience/chapter3/3.10PinholeProjectionInABox.pdf" TargetMode="External"/><Relationship Id="rId4" Type="http://schemas.openxmlformats.org/officeDocument/2006/relationships/hyperlink" Target="http://www.jpl.nasa.gov/edu/learn/project/how-to-make-a-pinhole-camer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clipse.aas.org/resources/educational-materials" TargetMode="External"/><Relationship Id="rId7" Type="http://schemas.openxmlformats.org/officeDocument/2006/relationships/hyperlink" Target="http://aapt.org/resources/eclipse2017/"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informal.jpl.nasa.gov/museum/content/eclipse-2017" TargetMode="External"/><Relationship Id="rId5" Type="http://schemas.openxmlformats.org/officeDocument/2006/relationships/hyperlink" Target="https://eclipse2017.nasa.gov/k-12-formal-education" TargetMode="External"/><Relationship Id="rId4" Type="http://schemas.openxmlformats.org/officeDocument/2006/relationships/hyperlink" Target="https://nightsky.jpl.nasa.gov/download-view.cfm?Doc_ID=58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transportationops.org/tools/solar-eclipse-webinar-preparing-august-21-2017-webinar-materials" TargetMode="External"/><Relationship Id="rId3" Type="http://schemas.openxmlformats.org/officeDocument/2006/relationships/hyperlink" Target="https://www.nasa.gov/nasa-edge/1005-solar-eclipse-2017-preview-show" TargetMode="External"/><Relationship Id="rId7" Type="http://schemas.openxmlformats.org/officeDocument/2006/relationships/hyperlink" Target="http://www.nisenet.org/earthspacekit-2017"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nisenet.org/catalog/online-workshop-tips-planning-your-august-21-2017-solar-eclipse-event-recorded" TargetMode="External"/><Relationship Id="rId5" Type="http://schemas.openxmlformats.org/officeDocument/2006/relationships/hyperlink" Target="https://www.youtube.com/playlist?list=PLo2YDpGbMTNBYH0jWAMunM4oaMJEpe0qf" TargetMode="External"/><Relationship Id="rId4" Type="http://schemas.openxmlformats.org/officeDocument/2006/relationships/hyperlink" Target="https://eclipse.aas.org/resources/podcasts-webcas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eclipse.gsfc.nasa.gov/SEhistory/SEhistory.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www.maths.dundee.ac.uk/mhd/Pdfs/wilmotsmith_solar_eclipses.pdf"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eclipse.gsfc.nasa.gov/SEhistory/SEhistory.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www.esa.int/Our_Activities/Space_Science/Relativity_and_the_1919_eclip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ctrTitle"/>
          </p:nvPr>
        </p:nvSpPr>
        <p:spPr>
          <a:xfrm>
            <a:off x="685800" y="3352800"/>
            <a:ext cx="7772400" cy="781050"/>
          </a:xfrm>
        </p:spPr>
        <p:txBody>
          <a:bodyPr>
            <a:normAutofit/>
          </a:bodyPr>
          <a:lstStyle/>
          <a:p>
            <a:pPr eaLnBrk="1" hangingPunct="1"/>
            <a:r>
              <a:rPr lang="en-US" dirty="0" smtClean="0">
                <a:solidFill>
                  <a:srgbClr val="FF0000"/>
                </a:solidFill>
              </a:rPr>
              <a:t>Solar </a:t>
            </a:r>
            <a:r>
              <a:rPr lang="en-US" dirty="0" smtClean="0">
                <a:solidFill>
                  <a:srgbClr val="FF0000"/>
                </a:solidFill>
              </a:rPr>
              <a:t>Eclipse 2017 Workshop I</a:t>
            </a:r>
            <a:endParaRPr lang="en-US" dirty="0" smtClean="0">
              <a:solidFill>
                <a:srgbClr val="FF0000"/>
              </a:solidFill>
            </a:endParaRPr>
          </a:p>
        </p:txBody>
      </p:sp>
      <p:sp>
        <p:nvSpPr>
          <p:cNvPr id="5124" name="Subtitle 3"/>
          <p:cNvSpPr>
            <a:spLocks noGrp="1"/>
          </p:cNvSpPr>
          <p:nvPr>
            <p:ph type="subTitle" idx="1"/>
          </p:nvPr>
        </p:nvSpPr>
        <p:spPr>
          <a:xfrm>
            <a:off x="609600" y="4038600"/>
            <a:ext cx="8229600" cy="1752600"/>
          </a:xfrm>
        </p:spPr>
        <p:txBody>
          <a:bodyPr>
            <a:normAutofit/>
          </a:bodyPr>
          <a:lstStyle/>
          <a:p>
            <a:pPr eaLnBrk="1" hangingPunct="1"/>
            <a:r>
              <a:rPr lang="en-US" dirty="0" err="1" smtClean="0">
                <a:solidFill>
                  <a:srgbClr val="0070C0"/>
                </a:solidFill>
              </a:rPr>
              <a:t>Vayujeet</a:t>
            </a:r>
            <a:r>
              <a:rPr lang="en-US" dirty="0" smtClean="0">
                <a:solidFill>
                  <a:srgbClr val="0070C0"/>
                </a:solidFill>
              </a:rPr>
              <a:t> </a:t>
            </a:r>
            <a:r>
              <a:rPr lang="en-US" dirty="0" err="1" smtClean="0">
                <a:solidFill>
                  <a:srgbClr val="0070C0"/>
                </a:solidFill>
              </a:rPr>
              <a:t>Gokhale</a:t>
            </a:r>
            <a:r>
              <a:rPr lang="en-US" dirty="0" smtClean="0">
                <a:solidFill>
                  <a:srgbClr val="0070C0"/>
                </a:solidFill>
              </a:rPr>
              <a:t/>
            </a:r>
            <a:br>
              <a:rPr lang="en-US" dirty="0" smtClean="0">
                <a:solidFill>
                  <a:srgbClr val="0070C0"/>
                </a:solidFill>
              </a:rPr>
            </a:br>
            <a:r>
              <a:rPr lang="en-US" dirty="0" smtClean="0">
                <a:solidFill>
                  <a:srgbClr val="0070C0"/>
                </a:solidFill>
              </a:rPr>
              <a:t>Truman State University</a:t>
            </a:r>
          </a:p>
          <a:p>
            <a:r>
              <a:rPr lang="en-US" b="1" dirty="0" smtClean="0">
                <a:solidFill>
                  <a:srgbClr val="FF0000"/>
                </a:solidFill>
              </a:rPr>
              <a:t>http://observatory.truman.edu/eclipse2017/</a:t>
            </a:r>
          </a:p>
        </p:txBody>
      </p:sp>
      <p:pic>
        <p:nvPicPr>
          <p:cNvPr id="1026" name="Picture 2"/>
          <p:cNvPicPr>
            <a:picLocks noChangeAspect="1" noChangeArrowheads="1"/>
          </p:cNvPicPr>
          <p:nvPr/>
        </p:nvPicPr>
        <p:blipFill>
          <a:blip r:embed="rId2" cstate="print"/>
          <a:srcRect/>
          <a:stretch>
            <a:fillRect/>
          </a:stretch>
        </p:blipFill>
        <p:spPr bwMode="auto">
          <a:xfrm>
            <a:off x="1" y="0"/>
            <a:ext cx="2284012" cy="3429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451919" y="0"/>
            <a:ext cx="2692082" cy="3505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590800" y="0"/>
            <a:ext cx="3624819" cy="2414588"/>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943600"/>
            <a:ext cx="2289183" cy="65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3988594"/>
            <a:ext cx="1462261" cy="106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2" descr="C:\Users\gokhale\Dropbox\Truman\Spring'17\Solar Eclipse\Pics\macc_color_websi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208463"/>
            <a:ext cx="1879909" cy="8969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Jetlee\Dropbox\Truman\Spring'17\Solar Eclipse\Pics\Kirksville_Logo_8-14-12.jpg"/>
          <p:cNvPicPr>
            <a:picLocks noChangeAspect="1" noChangeArrowheads="1"/>
          </p:cNvPicPr>
          <p:nvPr/>
        </p:nvPicPr>
        <p:blipFill>
          <a:blip r:embed="rId8" cstate="print"/>
          <a:srcRect/>
          <a:stretch>
            <a:fillRect/>
          </a:stretch>
        </p:blipFill>
        <p:spPr bwMode="auto">
          <a:xfrm>
            <a:off x="7467600" y="5739245"/>
            <a:ext cx="1447800" cy="1118755"/>
          </a:xfrm>
          <a:prstGeom prst="rect">
            <a:avLst/>
          </a:prstGeom>
          <a:noFill/>
        </p:spPr>
      </p:pic>
      <p:pic>
        <p:nvPicPr>
          <p:cNvPr id="15" name="Picture 2" descr="C:\Users\Jetlee\Dropbox\Truman\Spring'17\Solar Eclipse\Pics\478.jpg"/>
          <p:cNvPicPr>
            <a:picLocks noChangeAspect="1" noChangeArrowheads="1"/>
          </p:cNvPicPr>
          <p:nvPr/>
        </p:nvPicPr>
        <p:blipFill>
          <a:blip r:embed="rId9" cstate="print"/>
          <a:srcRect/>
          <a:stretch>
            <a:fillRect/>
          </a:stretch>
        </p:blipFill>
        <p:spPr bwMode="auto">
          <a:xfrm>
            <a:off x="3597546" y="5638800"/>
            <a:ext cx="2650854" cy="685800"/>
          </a:xfrm>
          <a:prstGeom prst="rect">
            <a:avLst/>
          </a:prstGeom>
          <a:noFill/>
        </p:spPr>
      </p:pic>
      <p:pic>
        <p:nvPicPr>
          <p:cNvPr id="16" name="Picture 2"/>
          <p:cNvPicPr>
            <a:picLocks noChangeAspect="1" noChangeArrowheads="1"/>
          </p:cNvPicPr>
          <p:nvPr/>
        </p:nvPicPr>
        <p:blipFill>
          <a:blip r:embed="rId10" cstate="print"/>
          <a:srcRect/>
          <a:stretch>
            <a:fillRect/>
          </a:stretch>
        </p:blipFill>
        <p:spPr bwMode="auto">
          <a:xfrm>
            <a:off x="2667000" y="6150783"/>
            <a:ext cx="4524375" cy="7072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rgbClr val="33A3A3"/>
                </a:solidFill>
                <a:effectLst>
                  <a:outerShdw blurRad="38100" dist="38100" dir="2700000" algn="tl">
                    <a:srgbClr val="C0C0C0"/>
                  </a:outerShdw>
                </a:effectLst>
              </a:rPr>
              <a:t>Eclipses</a:t>
            </a:r>
          </a:p>
        </p:txBody>
      </p:sp>
      <p:sp>
        <p:nvSpPr>
          <p:cNvPr id="111620" name="Rectangle 4"/>
          <p:cNvSpPr>
            <a:spLocks noChangeArrowheads="1"/>
          </p:cNvSpPr>
          <p:nvPr/>
        </p:nvSpPr>
        <p:spPr bwMode="auto">
          <a:xfrm>
            <a:off x="304800" y="838200"/>
            <a:ext cx="8686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800" dirty="0">
                <a:latin typeface="+mn-lt"/>
                <a:cs typeface="Times New Roman" panose="02020603050405020304" pitchFamily="18" charset="0"/>
              </a:rPr>
              <a:t>We </a:t>
            </a:r>
            <a:r>
              <a:rPr lang="en-US" altLang="en-US" sz="2800" dirty="0" smtClean="0">
                <a:latin typeface="+mn-lt"/>
                <a:cs typeface="Times New Roman" panose="02020603050405020304" pitchFamily="18" charset="0"/>
              </a:rPr>
              <a:t>know that the Moon </a:t>
            </a:r>
            <a:r>
              <a:rPr lang="en-US" altLang="en-US" sz="2800" dirty="0">
                <a:latin typeface="+mn-lt"/>
                <a:cs typeface="Times New Roman" panose="02020603050405020304" pitchFamily="18" charset="0"/>
              </a:rPr>
              <a:t>is orbiting the Earth, the Earth is orbiting the Sun and both the Moon and the Earth are spinning about their own axes.</a:t>
            </a:r>
          </a:p>
          <a:p>
            <a:r>
              <a:rPr lang="en-US" altLang="en-US" sz="2800" dirty="0" smtClean="0">
                <a:latin typeface="+mn-lt"/>
                <a:cs typeface="Times New Roman" panose="02020603050405020304" pitchFamily="18" charset="0"/>
              </a:rPr>
              <a:t>We </a:t>
            </a:r>
            <a:r>
              <a:rPr lang="en-US" altLang="en-US" sz="2800" dirty="0">
                <a:latin typeface="+mn-lt"/>
                <a:cs typeface="Times New Roman" panose="02020603050405020304" pitchFamily="18" charset="0"/>
              </a:rPr>
              <a:t>ask the question, </a:t>
            </a:r>
            <a:r>
              <a:rPr lang="en-US" altLang="en-US" sz="2800" b="1" dirty="0">
                <a:latin typeface="+mn-lt"/>
                <a:cs typeface="Times New Roman" panose="02020603050405020304" pitchFamily="18" charset="0"/>
              </a:rPr>
              <a:t>why doesn’t the Moon block the Sun</a:t>
            </a:r>
            <a:r>
              <a:rPr lang="en-US" altLang="en-US" sz="2800" dirty="0">
                <a:latin typeface="+mn-lt"/>
                <a:cs typeface="Times New Roman" panose="02020603050405020304" pitchFamily="18" charset="0"/>
              </a:rPr>
              <a:t> </a:t>
            </a:r>
            <a:r>
              <a:rPr lang="en-US" altLang="en-US" sz="2800" dirty="0" smtClean="0">
                <a:latin typeface="+mn-lt"/>
                <a:cs typeface="Times New Roman" panose="02020603050405020304" pitchFamily="18" charset="0"/>
              </a:rPr>
              <a:t>every month?</a:t>
            </a:r>
            <a:endParaRPr lang="en-US" altLang="en-US" sz="2800" dirty="0">
              <a:latin typeface="+mn-lt"/>
              <a:cs typeface="Times New Roman" panose="02020603050405020304" pitchFamily="18" charset="0"/>
            </a:endParaRPr>
          </a:p>
        </p:txBody>
      </p:sp>
      <p:pic>
        <p:nvPicPr>
          <p:cNvPr id="111621" name="Picture 5" descr="linen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429000"/>
            <a:ext cx="4019550" cy="2943225"/>
          </a:xfrm>
          <a:prstGeom prst="rect">
            <a:avLst/>
          </a:prstGeom>
          <a:noFill/>
          <a:extLst>
            <a:ext uri="{909E8E84-426E-40DD-AFC4-6F175D3DCCD1}">
              <a14:hiddenFill xmlns:a14="http://schemas.microsoft.com/office/drawing/2010/main">
                <a:solidFill>
                  <a:srgbClr val="FFFFFF"/>
                </a:solidFill>
              </a14:hiddenFill>
            </a:ext>
          </a:extLst>
        </p:spPr>
      </p:pic>
      <p:sp>
        <p:nvSpPr>
          <p:cNvPr id="111622" name="Rectangle 6"/>
          <p:cNvSpPr>
            <a:spLocks noChangeArrowheads="1"/>
          </p:cNvSpPr>
          <p:nvPr/>
        </p:nvSpPr>
        <p:spPr bwMode="auto">
          <a:xfrm>
            <a:off x="4267200" y="2819400"/>
            <a:ext cx="4648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800" b="1" dirty="0" smtClean="0">
                <a:solidFill>
                  <a:srgbClr val="FF0000"/>
                </a:solidFill>
                <a:latin typeface="+mn-lt"/>
                <a:cs typeface="Times New Roman" panose="02020603050405020304" pitchFamily="18" charset="0"/>
              </a:rPr>
              <a:t>Answer: The Moon’s orbital plane is tilted with respect to the </a:t>
            </a:r>
            <a:r>
              <a:rPr lang="en-US" altLang="en-US" sz="2800" b="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ecliptic</a:t>
            </a:r>
            <a:r>
              <a:rPr lang="en-US" altLang="en-US" sz="2800" b="1" dirty="0" smtClean="0">
                <a:solidFill>
                  <a:srgbClr val="FF0000"/>
                </a:solidFill>
                <a:latin typeface="+mn-lt"/>
                <a:cs typeface="Times New Roman" panose="02020603050405020304" pitchFamily="18" charset="0"/>
              </a:rPr>
              <a:t> – the tilt is about 5</a:t>
            </a:r>
            <a:r>
              <a:rPr lang="en-US" altLang="en-US" sz="2800" b="1" baseline="30000" dirty="0" smtClean="0">
                <a:solidFill>
                  <a:srgbClr val="FF0000"/>
                </a:solidFill>
                <a:latin typeface="+mn-lt"/>
                <a:cs typeface="Times New Roman" panose="02020603050405020304" pitchFamily="18" charset="0"/>
              </a:rPr>
              <a:t>0</a:t>
            </a:r>
            <a:r>
              <a:rPr lang="en-US" altLang="en-US" sz="2800" dirty="0" smtClean="0">
                <a:latin typeface="+mn-lt"/>
                <a:cs typeface="Times New Roman" panose="02020603050405020304" pitchFamily="18" charset="0"/>
              </a:rPr>
              <a:t>.</a:t>
            </a:r>
            <a:endParaRPr lang="en-US" altLang="en-US" sz="2800" b="1" dirty="0" smtClean="0">
              <a:latin typeface="+mn-lt"/>
            </a:endParaRPr>
          </a:p>
          <a:p>
            <a:r>
              <a:rPr lang="en-US" altLang="en-US" sz="2800" b="1" dirty="0" smtClean="0">
                <a:latin typeface="+mn-lt"/>
              </a:rPr>
              <a:t>Eclipses </a:t>
            </a:r>
            <a:r>
              <a:rPr lang="en-US" altLang="en-US" sz="2800" b="1" dirty="0">
                <a:latin typeface="+mn-lt"/>
              </a:rPr>
              <a:t>can occur only if the Sun, the Moon and the Earth are all along the line of nodes</a:t>
            </a:r>
            <a:r>
              <a:rPr lang="en-US" altLang="en-US" sz="2800" dirty="0">
                <a:latin typeface="+mn-lt"/>
              </a:rPr>
              <a:t>.</a:t>
            </a:r>
          </a:p>
        </p:txBody>
      </p:sp>
      <p:pic>
        <p:nvPicPr>
          <p:cNvPr id="7"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4350290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wipe(left)">
                                      <p:cBhvr>
                                        <p:cTn id="7" dur="500"/>
                                        <p:tgtEl>
                                          <p:spTgt spid="1116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1620">
                                            <p:txEl>
                                              <p:pRg st="1" end="1"/>
                                            </p:txEl>
                                          </p:spTgt>
                                        </p:tgtEl>
                                        <p:attrNameLst>
                                          <p:attrName>style.visibility</p:attrName>
                                        </p:attrNameLst>
                                      </p:cBhvr>
                                      <p:to>
                                        <p:strVal val="visible"/>
                                      </p:to>
                                    </p:set>
                                    <p:animEffect transition="in" filter="wipe(left)">
                                      <p:cBhvr>
                                        <p:cTn id="12" dur="500"/>
                                        <p:tgtEl>
                                          <p:spTgt spid="111620">
                                            <p:txEl>
                                              <p:pRg st="1" end="1"/>
                                            </p:txEl>
                                          </p:spTgt>
                                        </p:tgtEl>
                                      </p:cBhvr>
                                    </p:animEffect>
                                  </p:childTnLst>
                                </p:cTn>
                              </p:par>
                            </p:childTnLst>
                          </p:cTn>
                        </p:par>
                        <p:par>
                          <p:cTn id="13" fill="hold" nodeType="with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11621"/>
                                        </p:tgtEl>
                                        <p:attrNameLst>
                                          <p:attrName>style.visibility</p:attrName>
                                        </p:attrNameLst>
                                      </p:cBhvr>
                                      <p:to>
                                        <p:strVal val="visible"/>
                                      </p:to>
                                    </p:set>
                                    <p:animEffect transition="in" filter="dissolve">
                                      <p:cBhvr>
                                        <p:cTn id="16" dur="500"/>
                                        <p:tgtEl>
                                          <p:spTgt spid="1116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1622">
                                            <p:txEl>
                                              <p:pRg st="0" end="0"/>
                                            </p:txEl>
                                          </p:spTgt>
                                        </p:tgtEl>
                                        <p:attrNameLst>
                                          <p:attrName>style.visibility</p:attrName>
                                        </p:attrNameLst>
                                      </p:cBhvr>
                                      <p:to>
                                        <p:strVal val="visible"/>
                                      </p:to>
                                    </p:set>
                                    <p:animEffect transition="in" filter="wipe(left)">
                                      <p:cBhvr>
                                        <p:cTn id="21" dur="500"/>
                                        <p:tgtEl>
                                          <p:spTgt spid="1116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1622">
                                            <p:txEl>
                                              <p:pRg st="1" end="1"/>
                                            </p:txEl>
                                          </p:spTgt>
                                        </p:tgtEl>
                                        <p:attrNameLst>
                                          <p:attrName>style.visibility</p:attrName>
                                        </p:attrNameLst>
                                      </p:cBhvr>
                                      <p:to>
                                        <p:strVal val="visible"/>
                                      </p:to>
                                    </p:set>
                                    <p:animEffect transition="in" filter="wipe(left)">
                                      <p:cBhvr>
                                        <p:cTn id="26" dur="500"/>
                                        <p:tgtEl>
                                          <p:spTgt spid="1116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rgbClr val="FF0000"/>
                </a:solidFill>
                <a:effectLst>
                  <a:outerShdw blurRad="38100" dist="38100" dir="2700000" algn="tl">
                    <a:srgbClr val="C0C0C0"/>
                  </a:outerShdw>
                </a:effectLst>
              </a:rPr>
              <a:t>Eclipses</a:t>
            </a:r>
          </a:p>
        </p:txBody>
      </p:sp>
      <p:pic>
        <p:nvPicPr>
          <p:cNvPr id="115716" name="Picture 4" descr="01_28Figureb-F"/>
          <p:cNvPicPr>
            <a:picLocks noChangeAspect="1" noChangeArrowheads="1"/>
          </p:cNvPicPr>
          <p:nvPr/>
        </p:nvPicPr>
        <p:blipFill>
          <a:blip r:embed="rId3" cstate="print">
            <a:extLst>
              <a:ext uri="{28A0092B-C50C-407E-A947-70E740481C1C}">
                <a14:useLocalDpi xmlns:a14="http://schemas.microsoft.com/office/drawing/2010/main" val="0"/>
              </a:ext>
            </a:extLst>
          </a:blip>
          <a:srcRect b="6726"/>
          <a:stretch>
            <a:fillRect/>
          </a:stretch>
        </p:blipFill>
        <p:spPr bwMode="auto">
          <a:xfrm>
            <a:off x="228600" y="1219200"/>
            <a:ext cx="8915400" cy="4224338"/>
          </a:xfrm>
          <a:prstGeom prst="rect">
            <a:avLst/>
          </a:prstGeom>
          <a:noFill/>
          <a:extLst>
            <a:ext uri="{909E8E84-426E-40DD-AFC4-6F175D3DCCD1}">
              <a14:hiddenFill xmlns:a14="http://schemas.microsoft.com/office/drawing/2010/main">
                <a:solidFill>
                  <a:srgbClr val="FFFFFF"/>
                </a:solidFill>
              </a14:hiddenFill>
            </a:ext>
          </a:extLst>
        </p:spPr>
      </p:pic>
      <p:sp>
        <p:nvSpPr>
          <p:cNvPr id="115717" name="Text Box 5"/>
          <p:cNvSpPr txBox="1">
            <a:spLocks noChangeArrowheads="1"/>
          </p:cNvSpPr>
          <p:nvPr/>
        </p:nvSpPr>
        <p:spPr bwMode="auto">
          <a:xfrm>
            <a:off x="589904" y="5410200"/>
            <a:ext cx="8173096" cy="1292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i="1" dirty="0">
                <a:solidFill>
                  <a:schemeClr val="tx1"/>
                </a:solidFill>
              </a:rPr>
              <a:t>Eclipses can occur only </a:t>
            </a:r>
            <a:r>
              <a:rPr lang="en-US" altLang="en-US" sz="2600" i="1" u="sng" dirty="0">
                <a:solidFill>
                  <a:schemeClr val="tx1"/>
                </a:solidFill>
              </a:rPr>
              <a:t>twice a year</a:t>
            </a:r>
            <a:r>
              <a:rPr lang="en-US" altLang="en-US" sz="2600" i="1" dirty="0">
                <a:solidFill>
                  <a:schemeClr val="tx1"/>
                </a:solidFill>
              </a:rPr>
              <a:t>, since only twice during an </a:t>
            </a:r>
            <a:r>
              <a:rPr lang="en-US" altLang="en-US" sz="2600" i="1" dirty="0" smtClean="0">
                <a:solidFill>
                  <a:schemeClr val="tx1"/>
                </a:solidFill>
              </a:rPr>
              <a:t>year are the </a:t>
            </a:r>
            <a:r>
              <a:rPr lang="en-US" altLang="en-US" sz="2600" i="1" dirty="0">
                <a:solidFill>
                  <a:schemeClr val="tx1"/>
                </a:solidFill>
              </a:rPr>
              <a:t>Sun, the </a:t>
            </a:r>
            <a:r>
              <a:rPr lang="en-US" altLang="en-US" sz="2600" i="1" dirty="0" smtClean="0">
                <a:solidFill>
                  <a:schemeClr val="tx1"/>
                </a:solidFill>
              </a:rPr>
              <a:t>Moon, </a:t>
            </a:r>
            <a:r>
              <a:rPr lang="en-US" altLang="en-US" sz="2600" i="1" dirty="0">
                <a:solidFill>
                  <a:schemeClr val="tx1"/>
                </a:solidFill>
              </a:rPr>
              <a:t>and the Earth </a:t>
            </a:r>
            <a:r>
              <a:rPr lang="en-US" altLang="en-US" sz="2600" i="1" dirty="0" smtClean="0">
                <a:solidFill>
                  <a:schemeClr val="tx1"/>
                </a:solidFill>
              </a:rPr>
              <a:t>aligned along </a:t>
            </a:r>
            <a:r>
              <a:rPr lang="en-US" altLang="en-US" sz="2600" i="1" dirty="0">
                <a:solidFill>
                  <a:schemeClr val="tx1"/>
                </a:solidFill>
              </a:rPr>
              <a:t>the </a:t>
            </a:r>
            <a:r>
              <a:rPr lang="en-US" altLang="en-US" sz="2600" b="1" i="1" dirty="0">
                <a:solidFill>
                  <a:schemeClr val="tx1"/>
                </a:solidFill>
              </a:rPr>
              <a:t>line of nodes</a:t>
            </a:r>
            <a:r>
              <a:rPr lang="en-US" altLang="en-US" sz="2600" i="1" dirty="0">
                <a:solidFill>
                  <a:schemeClr val="tx1"/>
                </a:solidFill>
              </a:rPr>
              <a:t>.</a:t>
            </a:r>
          </a:p>
        </p:txBody>
      </p:sp>
      <p:pic>
        <p:nvPicPr>
          <p:cNvPr id="6"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sp>
        <p:nvSpPr>
          <p:cNvPr id="8" name="Rectangle 2"/>
          <p:cNvSpPr txBox="1">
            <a:spLocks noChangeArrowheads="1"/>
          </p:cNvSpPr>
          <p:nvPr/>
        </p:nvSpPr>
        <p:spPr>
          <a:xfrm rot="16200000">
            <a:off x="-2885928" y="3435350"/>
            <a:ext cx="6324600" cy="520700"/>
          </a:xfrm>
          <a:prstGeom prst="rect">
            <a:avLst/>
          </a:prstGeom>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200" b="1" dirty="0" smtClean="0">
                <a:solidFill>
                  <a:srgbClr val="FF0000"/>
                </a:solidFill>
                <a:effectLst>
                  <a:outerShdw blurRad="38100" dist="38100" dir="2700000" algn="tl">
                    <a:srgbClr val="C0C0C0"/>
                  </a:outerShdw>
                </a:effectLst>
              </a:rPr>
              <a:t>Why do we have Eclipses?</a:t>
            </a:r>
            <a:endParaRPr lang="en-US" altLang="en-US" sz="3200" b="1"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25831969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5717"/>
                                        </p:tgtEl>
                                        <p:attrNameLst>
                                          <p:attrName>style.visibility</p:attrName>
                                        </p:attrNameLst>
                                      </p:cBhvr>
                                      <p:to>
                                        <p:strVal val="visible"/>
                                      </p:to>
                                    </p:set>
                                    <p:animEffect transition="in" filter="blinds(horizontal)">
                                      <p:cBhvr>
                                        <p:cTn id="11"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rgbClr val="33A3A3"/>
                </a:solidFill>
                <a:effectLst>
                  <a:outerShdw blurRad="38100" dist="38100" dir="2700000" algn="tl">
                    <a:srgbClr val="C0C0C0"/>
                  </a:outerShdw>
                </a:effectLst>
              </a:rPr>
              <a:t>Eclipses</a:t>
            </a:r>
          </a:p>
        </p:txBody>
      </p:sp>
      <p:pic>
        <p:nvPicPr>
          <p:cNvPr id="113668" name="Picture 4" descr="01_28Figure-F"/>
          <p:cNvPicPr>
            <a:picLocks noChangeAspect="1" noChangeArrowheads="1"/>
          </p:cNvPicPr>
          <p:nvPr/>
        </p:nvPicPr>
        <p:blipFill>
          <a:blip r:embed="rId3" cstate="print">
            <a:extLst>
              <a:ext uri="{28A0092B-C50C-407E-A947-70E740481C1C}">
                <a14:useLocalDpi xmlns:a14="http://schemas.microsoft.com/office/drawing/2010/main" val="0"/>
              </a:ext>
            </a:extLst>
          </a:blip>
          <a:srcRect b="54858"/>
          <a:stretch>
            <a:fillRect/>
          </a:stretch>
        </p:blipFill>
        <p:spPr bwMode="auto">
          <a:xfrm>
            <a:off x="228600" y="1600200"/>
            <a:ext cx="8686800" cy="3987800"/>
          </a:xfrm>
          <a:prstGeom prst="rect">
            <a:avLst/>
          </a:prstGeom>
          <a:noFill/>
          <a:extLst>
            <a:ext uri="{909E8E84-426E-40DD-AFC4-6F175D3DCCD1}">
              <a14:hiddenFill xmlns:a14="http://schemas.microsoft.com/office/drawing/2010/main">
                <a:solidFill>
                  <a:srgbClr val="FFFFFF"/>
                </a:solidFill>
              </a14:hiddenFill>
            </a:ext>
          </a:extLst>
        </p:spPr>
      </p:pic>
      <p:grpSp>
        <p:nvGrpSpPr>
          <p:cNvPr id="113674" name="Group 10"/>
          <p:cNvGrpSpPr>
            <a:grpSpLocks/>
          </p:cNvGrpSpPr>
          <p:nvPr/>
        </p:nvGrpSpPr>
        <p:grpSpPr bwMode="auto">
          <a:xfrm>
            <a:off x="3810000" y="1143000"/>
            <a:ext cx="2871788" cy="762000"/>
            <a:chOff x="2400" y="720"/>
            <a:chExt cx="1809" cy="480"/>
          </a:xfrm>
        </p:grpSpPr>
        <p:sp>
          <p:nvSpPr>
            <p:cNvPr id="113669" name="Text Box 5"/>
            <p:cNvSpPr txBox="1">
              <a:spLocks noChangeArrowheads="1"/>
            </p:cNvSpPr>
            <p:nvPr/>
          </p:nvSpPr>
          <p:spPr bwMode="auto">
            <a:xfrm>
              <a:off x="2592" y="720"/>
              <a:ext cx="1617" cy="1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solidFill>
                    <a:schemeClr val="tx1"/>
                  </a:solidFill>
                </a:rPr>
                <a:t>Situation during most new moons</a:t>
              </a:r>
            </a:p>
          </p:txBody>
        </p:sp>
        <p:sp>
          <p:nvSpPr>
            <p:cNvPr id="113670" name="Line 6"/>
            <p:cNvSpPr>
              <a:spLocks noChangeShapeType="1"/>
            </p:cNvSpPr>
            <p:nvPr/>
          </p:nvSpPr>
          <p:spPr bwMode="auto">
            <a:xfrm flipH="1">
              <a:off x="2400" y="960"/>
              <a:ext cx="33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673" name="Group 9"/>
          <p:cNvGrpSpPr>
            <a:grpSpLocks/>
          </p:cNvGrpSpPr>
          <p:nvPr/>
        </p:nvGrpSpPr>
        <p:grpSpPr bwMode="auto">
          <a:xfrm>
            <a:off x="3200400" y="5257800"/>
            <a:ext cx="3502025" cy="914400"/>
            <a:chOff x="2016" y="3312"/>
            <a:chExt cx="2206" cy="576"/>
          </a:xfrm>
        </p:grpSpPr>
        <p:sp>
          <p:nvSpPr>
            <p:cNvPr id="113671" name="Text Box 7"/>
            <p:cNvSpPr txBox="1">
              <a:spLocks noChangeArrowheads="1"/>
            </p:cNvSpPr>
            <p:nvPr/>
          </p:nvSpPr>
          <p:spPr bwMode="auto">
            <a:xfrm>
              <a:off x="2016" y="3696"/>
              <a:ext cx="2206" cy="1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solidFill>
                    <a:schemeClr val="tx1"/>
                  </a:solidFill>
                </a:rPr>
                <a:t>Situation during an Eclipse – occurs less often</a:t>
              </a:r>
            </a:p>
          </p:txBody>
        </p:sp>
        <p:sp>
          <p:nvSpPr>
            <p:cNvPr id="113672" name="Line 8"/>
            <p:cNvSpPr>
              <a:spLocks noChangeShapeType="1"/>
            </p:cNvSpPr>
            <p:nvPr/>
          </p:nvSpPr>
          <p:spPr bwMode="auto">
            <a:xfrm flipH="1" flipV="1">
              <a:off x="2592" y="3312"/>
              <a:ext cx="19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12" name="Picture 11"/>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6630431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dissolve">
                                      <p:cBhvr>
                                        <p:cTn id="7" dur="500"/>
                                        <p:tgtEl>
                                          <p:spTgt spid="113668"/>
                                        </p:tgtEl>
                                      </p:cBhvr>
                                    </p:animEffect>
                                  </p:childTnLst>
                                </p:cTn>
                              </p:par>
                            </p:childTnLst>
                          </p:cTn>
                        </p:par>
                        <p:par>
                          <p:cTn id="8" fill="hold" nodeType="withGroup">
                            <p:stCondLst>
                              <p:cond delay="500"/>
                            </p:stCondLst>
                            <p:childTnLst>
                              <p:par>
                                <p:cTn id="9" presetID="2" presetClass="entr" presetSubtype="3"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 calcmode="lin" valueType="num">
                                      <p:cBhvr additive="base">
                                        <p:cTn id="11" dur="500" fill="hold"/>
                                        <p:tgtEl>
                                          <p:spTgt spid="113674"/>
                                        </p:tgtEl>
                                        <p:attrNameLst>
                                          <p:attrName>ppt_x</p:attrName>
                                        </p:attrNameLst>
                                      </p:cBhvr>
                                      <p:tavLst>
                                        <p:tav tm="0">
                                          <p:val>
                                            <p:strVal val="1+#ppt_w/2"/>
                                          </p:val>
                                        </p:tav>
                                        <p:tav tm="100000">
                                          <p:val>
                                            <p:strVal val="#ppt_x"/>
                                          </p:val>
                                        </p:tav>
                                      </p:tavLst>
                                    </p:anim>
                                    <p:anim calcmode="lin" valueType="num">
                                      <p:cBhvr additive="base">
                                        <p:cTn id="12" dur="500" fill="hold"/>
                                        <p:tgtEl>
                                          <p:spTgt spid="113674"/>
                                        </p:tgtEl>
                                        <p:attrNameLst>
                                          <p:attrName>ppt_y</p:attrName>
                                        </p:attrNameLst>
                                      </p:cBhvr>
                                      <p:tavLst>
                                        <p:tav tm="0">
                                          <p:val>
                                            <p:strVal val="0-#ppt_h/2"/>
                                          </p:val>
                                        </p:tav>
                                        <p:tav tm="100000">
                                          <p:val>
                                            <p:strVal val="#ppt_y"/>
                                          </p:val>
                                        </p:tav>
                                      </p:tavLst>
                                    </p:anim>
                                  </p:childTnLst>
                                </p:cTn>
                              </p:par>
                            </p:childTnLst>
                          </p:cTn>
                        </p:par>
                        <p:par>
                          <p:cTn id="13" fill="hold" nodeType="withGroup">
                            <p:stCondLst>
                              <p:cond delay="1000"/>
                            </p:stCondLst>
                            <p:childTnLst>
                              <p:par>
                                <p:cTn id="14" presetID="2" presetClass="entr" presetSubtype="6" fill="hold" nodeType="afterEffect">
                                  <p:stCondLst>
                                    <p:cond delay="0"/>
                                  </p:stCondLst>
                                  <p:childTnLst>
                                    <p:set>
                                      <p:cBhvr>
                                        <p:cTn id="15" dur="1" fill="hold">
                                          <p:stCondLst>
                                            <p:cond delay="0"/>
                                          </p:stCondLst>
                                        </p:cTn>
                                        <p:tgtEl>
                                          <p:spTgt spid="113673"/>
                                        </p:tgtEl>
                                        <p:attrNameLst>
                                          <p:attrName>style.visibility</p:attrName>
                                        </p:attrNameLst>
                                      </p:cBhvr>
                                      <p:to>
                                        <p:strVal val="visible"/>
                                      </p:to>
                                    </p:set>
                                    <p:anim calcmode="lin" valueType="num">
                                      <p:cBhvr additive="base">
                                        <p:cTn id="16" dur="500" fill="hold"/>
                                        <p:tgtEl>
                                          <p:spTgt spid="113673"/>
                                        </p:tgtEl>
                                        <p:attrNameLst>
                                          <p:attrName>ppt_x</p:attrName>
                                        </p:attrNameLst>
                                      </p:cBhvr>
                                      <p:tavLst>
                                        <p:tav tm="0">
                                          <p:val>
                                            <p:strVal val="1+#ppt_w/2"/>
                                          </p:val>
                                        </p:tav>
                                        <p:tav tm="100000">
                                          <p:val>
                                            <p:strVal val="#ppt_x"/>
                                          </p:val>
                                        </p:tav>
                                      </p:tavLst>
                                    </p:anim>
                                    <p:anim calcmode="lin" valueType="num">
                                      <p:cBhvr additive="base">
                                        <p:cTn id="17" dur="500" fill="hold"/>
                                        <p:tgtEl>
                                          <p:spTgt spid="1136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rot="16200000">
            <a:off x="-2848713" y="3387577"/>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Solar Eclipses</a:t>
            </a:r>
            <a:endParaRPr lang="en-US" altLang="en-US" sz="3600" dirty="0">
              <a:solidFill>
                <a:srgbClr val="33A3A3"/>
              </a:solidFill>
              <a:effectLst>
                <a:outerShdw blurRad="38100" dist="38100" dir="2700000" algn="tl">
                  <a:srgbClr val="C0C0C0"/>
                </a:outerShdw>
              </a:effectLst>
            </a:endParaRPr>
          </a:p>
        </p:txBody>
      </p:sp>
      <p:pic>
        <p:nvPicPr>
          <p:cNvPr id="8"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pic>
        <p:nvPicPr>
          <p:cNvPr id="11" name="Picture 5" descr="figure 3-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1498"/>
            <a:ext cx="6019800" cy="680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3056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0" y="304800"/>
            <a:ext cx="3810000" cy="4267200"/>
            <a:chOff x="5334000" y="304800"/>
            <a:chExt cx="3810000" cy="4267200"/>
          </a:xfrm>
        </p:grpSpPr>
        <p:sp>
          <p:nvSpPr>
            <p:cNvPr id="2" name="Cloud Callout 1"/>
            <p:cNvSpPr/>
            <p:nvPr/>
          </p:nvSpPr>
          <p:spPr>
            <a:xfrm>
              <a:off x="5334000" y="304800"/>
              <a:ext cx="3810000" cy="4267200"/>
            </a:xfrm>
            <a:prstGeom prst="cloudCallout">
              <a:avLst>
                <a:gd name="adj1" fmla="val -73768"/>
                <a:gd name="adj2" fmla="val 44790"/>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6521" y="914400"/>
              <a:ext cx="3487479" cy="2585323"/>
            </a:xfrm>
            <a:prstGeom prst="rect">
              <a:avLst/>
            </a:prstGeom>
          </p:spPr>
          <p:txBody>
            <a:bodyPr wrap="square">
              <a:spAutoFit/>
            </a:bodyPr>
            <a:lstStyle/>
            <a:p>
              <a:r>
                <a:rPr lang="en-US" i="1" dirty="0"/>
                <a:t>"John Beckman (United Kingdom) and other scientists use a Concorde supersonic passenger jet flying at 1,250 miles per hour (2,000 kilometers per hour) over Africa to extend the duration of solar eclipse totality to 74 minutes--10 times longer than can ever be observed from the </a:t>
              </a:r>
              <a:r>
                <a:rPr lang="en-US" i="1" dirty="0" smtClean="0"/>
                <a:t>ground“ (1973)</a:t>
              </a:r>
              <a:endParaRPr lang="en-US" dirty="0"/>
            </a:p>
          </p:txBody>
        </p:sp>
      </p:grpSp>
      <p:sp>
        <p:nvSpPr>
          <p:cNvPr id="13209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Solar Eclipses</a:t>
            </a:r>
            <a:endParaRPr lang="en-US" altLang="en-US" sz="3600" dirty="0">
              <a:solidFill>
                <a:srgbClr val="33A3A3"/>
              </a:solidFill>
              <a:effectLst>
                <a:outerShdw blurRad="38100" dist="38100" dir="2700000" algn="tl">
                  <a:srgbClr val="C0C0C0"/>
                </a:outerShdw>
              </a:effectLst>
            </a:endParaRPr>
          </a:p>
        </p:txBody>
      </p:sp>
      <p:sp>
        <p:nvSpPr>
          <p:cNvPr id="132100" name="Rectangle 4"/>
          <p:cNvSpPr>
            <a:spLocks noChangeArrowheads="1"/>
          </p:cNvSpPr>
          <p:nvPr/>
        </p:nvSpPr>
        <p:spPr bwMode="auto">
          <a:xfrm>
            <a:off x="304799" y="914400"/>
            <a:ext cx="5486401"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600" dirty="0">
                <a:latin typeface="+mn-lt"/>
              </a:rPr>
              <a:t>Only the regions over which the umbra falls can experience the total solar eclipse, called </a:t>
            </a:r>
            <a:r>
              <a:rPr lang="en-US" altLang="en-US" sz="2600" b="1" dirty="0">
                <a:latin typeface="+mn-lt"/>
              </a:rPr>
              <a:t>“totality”.</a:t>
            </a:r>
          </a:p>
          <a:p>
            <a:r>
              <a:rPr lang="en-US" altLang="en-US" sz="2600" b="1" dirty="0">
                <a:solidFill>
                  <a:srgbClr val="FF0000"/>
                </a:solidFill>
                <a:latin typeface="+mn-lt"/>
              </a:rPr>
              <a:t>The umbra is only a few kilometers in size</a:t>
            </a:r>
            <a:r>
              <a:rPr lang="en-US" altLang="en-US" sz="2600" dirty="0">
                <a:latin typeface="+mn-lt"/>
              </a:rPr>
              <a:t>. </a:t>
            </a:r>
            <a:endParaRPr lang="en-US" altLang="en-US" sz="2600" dirty="0" smtClean="0">
              <a:latin typeface="+mn-lt"/>
            </a:endParaRPr>
          </a:p>
          <a:p>
            <a:r>
              <a:rPr lang="en-US" altLang="en-US" sz="2600" dirty="0" smtClean="0">
                <a:latin typeface="+mn-lt"/>
              </a:rPr>
              <a:t>And, since </a:t>
            </a:r>
            <a:r>
              <a:rPr lang="en-US" altLang="en-US" sz="2600" dirty="0">
                <a:latin typeface="+mn-lt"/>
              </a:rPr>
              <a:t>the Earth and the Moon are in motion, the duration of totality is only a few minutes – its </a:t>
            </a:r>
            <a:r>
              <a:rPr lang="en-US" altLang="en-US" sz="2600" b="1" dirty="0">
                <a:solidFill>
                  <a:srgbClr val="FF0000"/>
                </a:solidFill>
                <a:latin typeface="+mn-lt"/>
              </a:rPr>
              <a:t>never greater than 7.5 minutes</a:t>
            </a:r>
            <a:r>
              <a:rPr lang="en-US" altLang="en-US" sz="2600" dirty="0">
                <a:latin typeface="+mn-lt"/>
              </a:rPr>
              <a:t>!</a:t>
            </a:r>
          </a:p>
          <a:p>
            <a:r>
              <a:rPr lang="en-US" altLang="en-US" sz="2600" dirty="0">
                <a:latin typeface="+mn-lt"/>
              </a:rPr>
              <a:t>The umbra traces a path over the surface of the Earth, called the </a:t>
            </a:r>
            <a:r>
              <a:rPr lang="en-US" altLang="en-US" sz="2600" b="1" dirty="0">
                <a:latin typeface="+mn-lt"/>
              </a:rPr>
              <a:t>Eclipse path</a:t>
            </a:r>
            <a:r>
              <a:rPr lang="en-US" altLang="en-US" sz="2600" dirty="0">
                <a:latin typeface="+mn-lt"/>
              </a:rPr>
              <a:t>. Only the regions in the eclipse path will observe totality</a:t>
            </a:r>
            <a:r>
              <a:rPr lang="en-US" altLang="en-US" sz="2600" dirty="0" smtClean="0">
                <a:latin typeface="+mn-lt"/>
              </a:rPr>
              <a:t>.</a:t>
            </a:r>
            <a:endParaRPr lang="en-US" altLang="en-US" sz="2600" dirty="0">
              <a:latin typeface="+mn-lt"/>
            </a:endParaRPr>
          </a:p>
        </p:txBody>
      </p:sp>
      <p:pic>
        <p:nvPicPr>
          <p:cNvPr id="8"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pic>
        <p:nvPicPr>
          <p:cNvPr id="11" name="Picture 5" descr="figure 3-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500591"/>
            <a:ext cx="2974814" cy="336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6252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2100">
                                            <p:txEl>
                                              <p:pRg st="0" end="0"/>
                                            </p:txEl>
                                          </p:spTgt>
                                        </p:tgtEl>
                                        <p:attrNameLst>
                                          <p:attrName>style.visibility</p:attrName>
                                        </p:attrNameLst>
                                      </p:cBhvr>
                                      <p:to>
                                        <p:strVal val="visible"/>
                                      </p:to>
                                    </p:set>
                                    <p:animEffect transition="in" filter="wipe(left)">
                                      <p:cBhvr>
                                        <p:cTn id="12" dur="500"/>
                                        <p:tgtEl>
                                          <p:spTgt spid="132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2100">
                                            <p:txEl>
                                              <p:pRg st="1" end="1"/>
                                            </p:txEl>
                                          </p:spTgt>
                                        </p:tgtEl>
                                        <p:attrNameLst>
                                          <p:attrName>style.visibility</p:attrName>
                                        </p:attrNameLst>
                                      </p:cBhvr>
                                      <p:to>
                                        <p:strVal val="visible"/>
                                      </p:to>
                                    </p:set>
                                    <p:animEffect transition="in" filter="wipe(left)">
                                      <p:cBhvr>
                                        <p:cTn id="17" dur="500"/>
                                        <p:tgtEl>
                                          <p:spTgt spid="132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2100">
                                            <p:txEl>
                                              <p:pRg st="2" end="2"/>
                                            </p:txEl>
                                          </p:spTgt>
                                        </p:tgtEl>
                                        <p:attrNameLst>
                                          <p:attrName>style.visibility</p:attrName>
                                        </p:attrNameLst>
                                      </p:cBhvr>
                                      <p:to>
                                        <p:strVal val="visible"/>
                                      </p:to>
                                    </p:set>
                                    <p:animEffect transition="in" filter="wipe(left)">
                                      <p:cBhvr>
                                        <p:cTn id="22" dur="500"/>
                                        <p:tgtEl>
                                          <p:spTgt spid="132100">
                                            <p:txEl>
                                              <p:pRg st="2" end="2"/>
                                            </p:txEl>
                                          </p:spTgt>
                                        </p:tgtEl>
                                      </p:cBhvr>
                                    </p:animEffect>
                                  </p:childTnLst>
                                </p:cTn>
                              </p:par>
                            </p:childTnLst>
                          </p:cTn>
                        </p:par>
                        <p:par>
                          <p:cTn id="23" fill="hold">
                            <p:stCondLst>
                              <p:cond delay="500"/>
                            </p:stCondLst>
                            <p:childTnLst>
                              <p:par>
                                <p:cTn id="24" presetID="2" presetClass="entr" presetSubtype="4" fill="hold" nodeType="afterEffect">
                                  <p:stCondLst>
                                    <p:cond delay="5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2100">
                                            <p:txEl>
                                              <p:pRg st="3" end="3"/>
                                            </p:txEl>
                                          </p:spTgt>
                                        </p:tgtEl>
                                        <p:attrNameLst>
                                          <p:attrName>style.visibility</p:attrName>
                                        </p:attrNameLst>
                                      </p:cBhvr>
                                      <p:to>
                                        <p:strVal val="visible"/>
                                      </p:to>
                                    </p:set>
                                    <p:animEffect transition="in" filter="wipe(left)">
                                      <p:cBhvr>
                                        <p:cTn id="32" dur="500"/>
                                        <p:tgtEl>
                                          <p:spTgt spid="132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The Sun, Earth, Moon System</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228600" y="914400"/>
            <a:ext cx="86868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Why don’t eclipses occur on every New Moon day and every Full Moon day?</a:t>
            </a:r>
            <a:b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b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
            </a:r>
            <a:b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br>
            <a:endPar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endParaRPr>
          </a:p>
          <a:p>
            <a:pPr algn="ctr">
              <a:buNone/>
            </a:pP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Why don’t eclipses occur on the same days every year?</a:t>
            </a: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992780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500" fill="hold"/>
                                        <p:tgtEl>
                                          <p:spTgt spid="111620"/>
                                        </p:tgtEl>
                                        <p:attrNameLst>
                                          <p:attrName>ppt_x</p:attrName>
                                        </p:attrNameLst>
                                      </p:cBhvr>
                                      <p:tavLst>
                                        <p:tav tm="0">
                                          <p:val>
                                            <p:strVal val="0-#ppt_w/2"/>
                                          </p:val>
                                        </p:tav>
                                        <p:tav tm="100000">
                                          <p:val>
                                            <p:strVal val="#ppt_x"/>
                                          </p:val>
                                        </p:tav>
                                      </p:tavLst>
                                    </p:anim>
                                    <p:anim calcmode="lin" valueType="num">
                                      <p:cBhvr additive="base">
                                        <p:cTn id="8" dur="500" fill="hold"/>
                                        <p:tgtEl>
                                          <p:spTgt spid="111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90600" y="250824"/>
            <a:ext cx="7194550" cy="1044575"/>
          </a:xfrm>
          <a:ln/>
        </p:spPr>
        <p:txBody>
          <a:bodyPr>
            <a:noAutofit/>
          </a:bodyPr>
          <a:lstStyle/>
          <a:p>
            <a:pPr>
              <a:buClr>
                <a:srgbClr val="006633"/>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rgbClr val="33A3A3"/>
                </a:solidFill>
                <a:effectLst>
                  <a:outerShdw blurRad="38100" dist="38100" dir="2700000" algn="tl">
                    <a:srgbClr val="C0C0C0"/>
                  </a:outerShdw>
                </a:effectLst>
              </a:rPr>
              <a:t>Orbit of the </a:t>
            </a:r>
            <a:r>
              <a:rPr lang="en-US" altLang="en-US" sz="3600" dirty="0" smtClean="0">
                <a:solidFill>
                  <a:srgbClr val="33A3A3"/>
                </a:solidFill>
                <a:effectLst>
                  <a:outerShdw blurRad="38100" dist="38100" dir="2700000" algn="tl">
                    <a:srgbClr val="C0C0C0"/>
                  </a:outerShdw>
                </a:effectLst>
              </a:rPr>
              <a:t>Moon: </a:t>
            </a:r>
            <a:r>
              <a:rPr lang="en-US" altLang="en-US" sz="3600" b="1" dirty="0" smtClean="0">
                <a:solidFill>
                  <a:srgbClr val="FF0000"/>
                </a:solidFill>
              </a:rPr>
              <a:t>Eclipses do not occur on the same date and time every year</a:t>
            </a:r>
            <a:r>
              <a:rPr lang="en-US" altLang="en-US" sz="3600" dirty="0" smtClean="0"/>
              <a:t>. </a:t>
            </a:r>
            <a:endParaRPr lang="en-US" altLang="en-US" sz="3600" dirty="0">
              <a:solidFill>
                <a:srgbClr val="33A3A3"/>
              </a:solidFill>
              <a:effectLst>
                <a:outerShdw blurRad="38100" dist="38100" dir="2700000" algn="tl">
                  <a:srgbClr val="C0C0C0"/>
                </a:outerShdw>
              </a:effectLst>
            </a:endParaRPr>
          </a:p>
        </p:txBody>
      </p:sp>
      <p:pic>
        <p:nvPicPr>
          <p:cNvPr id="6"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grpSp>
        <p:nvGrpSpPr>
          <p:cNvPr id="3" name="Group 2"/>
          <p:cNvGrpSpPr/>
          <p:nvPr/>
        </p:nvGrpSpPr>
        <p:grpSpPr>
          <a:xfrm>
            <a:off x="304800" y="1600200"/>
            <a:ext cx="8686271" cy="5222358"/>
            <a:chOff x="304800" y="1600200"/>
            <a:chExt cx="8686271" cy="5222358"/>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8686271"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05448" y="6453226"/>
              <a:ext cx="2148409" cy="369332"/>
            </a:xfrm>
            <a:prstGeom prst="rect">
              <a:avLst/>
            </a:prstGeom>
            <a:noFill/>
          </p:spPr>
          <p:txBody>
            <a:bodyPr wrap="none" rtlCol="0">
              <a:spAutoFit/>
            </a:bodyPr>
            <a:lstStyle/>
            <a:p>
              <a:r>
                <a:rPr lang="en-US" i="1" dirty="0"/>
                <a:t>a</a:t>
              </a:r>
              <a:r>
                <a:rPr lang="en-US" i="1" dirty="0" smtClean="0"/>
                <a:t>stronomynotes.com</a:t>
              </a:r>
              <a:endParaRPr lang="en-US" i="1" dirty="0"/>
            </a:p>
          </p:txBody>
        </p:sp>
      </p:grpSp>
    </p:spTree>
    <p:extLst>
      <p:ext uri="{BB962C8B-B14F-4D97-AF65-F5344CB8AC3E}">
        <p14:creationId xmlns:p14="http://schemas.microsoft.com/office/powerpoint/2010/main" val="13478639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1143000" y="304800"/>
            <a:ext cx="6705600" cy="609600"/>
          </a:xfrm>
        </p:spPr>
        <p:txBody>
          <a:bodyPr/>
          <a:lstStyle/>
          <a:p>
            <a:pPr eaLnBrk="1" hangingPunct="1"/>
            <a:r>
              <a:rPr lang="en-US" sz="3200" b="1" dirty="0" smtClean="0">
                <a:latin typeface="Calibri" pitchFamily="34" charset="0"/>
              </a:rPr>
              <a:t>Solar Eclipse 2017</a:t>
            </a:r>
          </a:p>
        </p:txBody>
      </p:sp>
      <p:pic>
        <p:nvPicPr>
          <p:cNvPr id="7171" name="Picture 4"/>
          <p:cNvPicPr>
            <a:picLocks noChangeAspect="1" noChangeArrowheads="1"/>
          </p:cNvPicPr>
          <p:nvPr/>
        </p:nvPicPr>
        <p:blipFill>
          <a:blip r:embed="rId2" cstate="print"/>
          <a:srcRect/>
          <a:stretch>
            <a:fillRect/>
          </a:stretch>
        </p:blipFill>
        <p:spPr bwMode="auto">
          <a:xfrm>
            <a:off x="8275638" y="0"/>
            <a:ext cx="868362" cy="6096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a:stretch>
            <a:fillRect/>
          </a:stretch>
        </p:blipFill>
        <p:spPr bwMode="auto">
          <a:xfrm>
            <a:off x="0" y="0"/>
            <a:ext cx="868362" cy="6096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528954" y="838200"/>
            <a:ext cx="6167246" cy="5857875"/>
          </a:xfrm>
          <a:prstGeom prst="rect">
            <a:avLst/>
          </a:prstGeom>
          <a:noFill/>
          <a:ln w="9525">
            <a:noFill/>
            <a:miter lim="800000"/>
            <a:headEnd/>
            <a:tailEnd/>
          </a:ln>
        </p:spPr>
      </p:pic>
      <p:grpSp>
        <p:nvGrpSpPr>
          <p:cNvPr id="9" name="Group 8"/>
          <p:cNvGrpSpPr/>
          <p:nvPr/>
        </p:nvGrpSpPr>
        <p:grpSpPr>
          <a:xfrm>
            <a:off x="914400" y="1676400"/>
            <a:ext cx="457200" cy="2971800"/>
            <a:chOff x="914400" y="1676400"/>
            <a:chExt cx="457200" cy="2971800"/>
          </a:xfrm>
        </p:grpSpPr>
        <p:sp>
          <p:nvSpPr>
            <p:cNvPr id="6" name="Right Arrow 5"/>
            <p:cNvSpPr/>
            <p:nvPr/>
          </p:nvSpPr>
          <p:spPr>
            <a:xfrm>
              <a:off x="914400" y="1676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14400" y="4419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914400" y="3886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647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2" cstate="print"/>
          <a:srcRect/>
          <a:stretch>
            <a:fillRect/>
          </a:stretch>
        </p:blipFill>
        <p:spPr bwMode="auto">
          <a:xfrm>
            <a:off x="8275638" y="0"/>
            <a:ext cx="868362" cy="6096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a:stretch>
            <a:fillRect/>
          </a:stretch>
        </p:blipFill>
        <p:spPr bwMode="auto">
          <a:xfrm>
            <a:off x="0" y="0"/>
            <a:ext cx="868362" cy="609600"/>
          </a:xfrm>
          <a:prstGeom prst="rect">
            <a:avLst/>
          </a:prstGeom>
          <a:noFill/>
          <a:ln w="9525">
            <a:noFill/>
            <a:miter lim="800000"/>
            <a:headEnd/>
            <a:tailEnd/>
          </a:ln>
        </p:spPr>
      </p:pic>
      <p:sp>
        <p:nvSpPr>
          <p:cNvPr id="6" name="Rectangle 4"/>
          <p:cNvSpPr txBox="1">
            <a:spLocks noChangeArrowheads="1"/>
          </p:cNvSpPr>
          <p:nvPr/>
        </p:nvSpPr>
        <p:spPr>
          <a:xfrm>
            <a:off x="1143000" y="304800"/>
            <a:ext cx="6705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Eclipse 2017 in Kirksville </a:t>
            </a:r>
          </a:p>
        </p:txBody>
      </p:sp>
      <p:pic>
        <p:nvPicPr>
          <p:cNvPr id="7" name="Shape 107"/>
          <p:cNvPicPr preferRelativeResize="0"/>
          <p:nvPr/>
        </p:nvPicPr>
        <p:blipFill rotWithShape="1">
          <a:blip r:embed="rId3" cstate="print">
            <a:alphaModFix/>
          </a:blip>
          <a:srcRect/>
          <a:stretch/>
        </p:blipFill>
        <p:spPr>
          <a:xfrm>
            <a:off x="2590800" y="1219200"/>
            <a:ext cx="2667000" cy="762000"/>
          </a:xfrm>
          <a:prstGeom prst="rect">
            <a:avLst/>
          </a:prstGeom>
          <a:noFill/>
          <a:ln>
            <a:noFill/>
          </a:ln>
        </p:spPr>
      </p:pic>
      <p:pic>
        <p:nvPicPr>
          <p:cNvPr id="8" name="Shape 108"/>
          <p:cNvPicPr preferRelativeResize="0"/>
          <p:nvPr/>
        </p:nvPicPr>
        <p:blipFill rotWithShape="1">
          <a:blip r:embed="rId4" cstate="print">
            <a:alphaModFix/>
          </a:blip>
          <a:srcRect/>
          <a:stretch/>
        </p:blipFill>
        <p:spPr>
          <a:xfrm>
            <a:off x="3695700" y="3200400"/>
            <a:ext cx="1600200" cy="1066800"/>
          </a:xfrm>
          <a:prstGeom prst="rect">
            <a:avLst/>
          </a:prstGeom>
          <a:noFill/>
          <a:ln>
            <a:noFill/>
          </a:ln>
        </p:spPr>
      </p:pic>
      <p:pic>
        <p:nvPicPr>
          <p:cNvPr id="9" name="Picture 2" descr="C:\Users\Jetlee\Dropbox\Truman\Spring'17\Solar Eclipse\Pics\Kirksville_Logo_8-14-12.jpg"/>
          <p:cNvPicPr>
            <a:picLocks noChangeAspect="1" noChangeArrowheads="1"/>
          </p:cNvPicPr>
          <p:nvPr/>
        </p:nvPicPr>
        <p:blipFill>
          <a:blip r:embed="rId5" cstate="print"/>
          <a:srcRect/>
          <a:stretch>
            <a:fillRect/>
          </a:stretch>
        </p:blipFill>
        <p:spPr bwMode="auto">
          <a:xfrm>
            <a:off x="6819900" y="3213461"/>
            <a:ext cx="1447800" cy="1118755"/>
          </a:xfrm>
          <a:prstGeom prst="rect">
            <a:avLst/>
          </a:prstGeom>
          <a:noFill/>
        </p:spPr>
      </p:pic>
      <p:pic>
        <p:nvPicPr>
          <p:cNvPr id="10" name="Picture 2" descr="C:\Users\Jetlee\Dropbox\Truman\Spring'17\Solar Eclipse\Pics\478.jpg"/>
          <p:cNvPicPr>
            <a:picLocks noChangeAspect="1" noChangeArrowheads="1"/>
          </p:cNvPicPr>
          <p:nvPr/>
        </p:nvPicPr>
        <p:blipFill>
          <a:blip r:embed="rId6" cstate="print"/>
          <a:srcRect/>
          <a:stretch>
            <a:fillRect/>
          </a:stretch>
        </p:blipFill>
        <p:spPr bwMode="auto">
          <a:xfrm>
            <a:off x="381000" y="2286000"/>
            <a:ext cx="2650854" cy="685800"/>
          </a:xfrm>
          <a:prstGeom prst="rect">
            <a:avLst/>
          </a:prstGeom>
          <a:noFill/>
        </p:spPr>
      </p:pic>
      <p:pic>
        <p:nvPicPr>
          <p:cNvPr id="1026" name="Picture 2"/>
          <p:cNvPicPr>
            <a:picLocks noChangeAspect="1" noChangeArrowheads="1"/>
          </p:cNvPicPr>
          <p:nvPr/>
        </p:nvPicPr>
        <p:blipFill>
          <a:blip r:embed="rId7" cstate="print"/>
          <a:srcRect/>
          <a:stretch>
            <a:fillRect/>
          </a:stretch>
        </p:blipFill>
        <p:spPr bwMode="auto">
          <a:xfrm>
            <a:off x="3962400" y="2362200"/>
            <a:ext cx="4524375" cy="707217"/>
          </a:xfrm>
          <a:prstGeom prst="rect">
            <a:avLst/>
          </a:prstGeom>
          <a:noFill/>
          <a:ln w="9525">
            <a:noFill/>
            <a:miter lim="800000"/>
            <a:headEnd/>
            <a:tailEnd/>
          </a:ln>
        </p:spPr>
      </p:pic>
      <p:pic>
        <p:nvPicPr>
          <p:cNvPr id="11" name="Picture 2"/>
          <p:cNvPicPr>
            <a:picLocks noChangeAspect="1" noChangeArrowheads="1"/>
          </p:cNvPicPr>
          <p:nvPr/>
        </p:nvPicPr>
        <p:blipFill>
          <a:blip r:embed="rId8" cstate="print"/>
          <a:srcRect/>
          <a:stretch>
            <a:fillRect/>
          </a:stretch>
        </p:blipFill>
        <p:spPr bwMode="auto">
          <a:xfrm>
            <a:off x="5603891" y="4495800"/>
            <a:ext cx="3540109" cy="2362200"/>
          </a:xfrm>
          <a:prstGeom prst="rect">
            <a:avLst/>
          </a:prstGeom>
          <a:noFill/>
          <a:ln w="9525">
            <a:noFill/>
            <a:miter lim="800000"/>
            <a:headEnd/>
            <a:tailEnd/>
          </a:ln>
        </p:spPr>
      </p:pic>
      <p:pic>
        <p:nvPicPr>
          <p:cNvPr id="1028" name="Picture 4" descr="http://stargazers.truman.edu/files/2016/10/cropped-14114996_10154499275334801_1916717728407913527_o-1.jpg"/>
          <p:cNvPicPr>
            <a:picLocks noChangeAspect="1" noChangeArrowheads="1"/>
          </p:cNvPicPr>
          <p:nvPr/>
        </p:nvPicPr>
        <p:blipFill>
          <a:blip r:embed="rId9" cstate="print"/>
          <a:srcRect/>
          <a:stretch>
            <a:fillRect/>
          </a:stretch>
        </p:blipFill>
        <p:spPr bwMode="auto">
          <a:xfrm>
            <a:off x="0" y="4833214"/>
            <a:ext cx="5562600" cy="2024786"/>
          </a:xfrm>
          <a:prstGeom prst="rect">
            <a:avLst/>
          </a:prstGeom>
          <a:noFill/>
        </p:spPr>
      </p:pic>
      <p:pic>
        <p:nvPicPr>
          <p:cNvPr id="2" name="Picture 2" descr="C:\Users\gokhale\Dropbox\Truman\Spring'17\Solar Eclipse\Pics\macc_color_websit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316" y="3435279"/>
            <a:ext cx="1879909" cy="89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4600" y="673101"/>
            <a:ext cx="2665477" cy="1601362"/>
          </a:xfrm>
          <a:prstGeom prst="rect">
            <a:avLst/>
          </a:prstGeom>
        </p:spPr>
      </p:pic>
      <p:pic>
        <p:nvPicPr>
          <p:cNvPr id="7171"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sp>
        <p:nvSpPr>
          <p:cNvPr id="2" name="Rectangle 6"/>
          <p:cNvSpPr>
            <a:spLocks noChangeArrowheads="1"/>
          </p:cNvSpPr>
          <p:nvPr/>
        </p:nvSpPr>
        <p:spPr bwMode="auto">
          <a:xfrm>
            <a:off x="457200" y="990600"/>
            <a:ext cx="8458200" cy="5257800"/>
          </a:xfrm>
          <a:prstGeom prst="rect">
            <a:avLst/>
          </a:prstGeom>
          <a:noFill/>
          <a:ln w="9525">
            <a:noFill/>
            <a:miter lim="800000"/>
            <a:headEnd/>
            <a:tailEnd/>
          </a:ln>
        </p:spPr>
        <p:txBody>
          <a:bodyPr/>
          <a:lstStyle/>
          <a:p>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t>How to make </a:t>
            </a:r>
            <a:r>
              <a:rPr lang="en-US" sz="2200" dirty="0"/>
              <a:t>a pinhole camera</a:t>
            </a:r>
            <a:br>
              <a:rPr lang="en-US" sz="2200" dirty="0"/>
            </a:br>
            <a:r>
              <a:rPr lang="en-US" sz="2200" dirty="0">
                <a:hlinkClick r:id="rId4"/>
              </a:rPr>
              <a:t>http://www.jpl.nasa.gov/edu/learn/project/how-to-make-a-pinhole-camera</a:t>
            </a:r>
            <a:r>
              <a:rPr lang="en-US" sz="2200" dirty="0" smtClean="0">
                <a:hlinkClick r:id="rId4"/>
              </a:rPr>
              <a:t>/</a:t>
            </a:r>
            <a:r>
              <a:rPr lang="en-US" sz="2200" dirty="0"/>
              <a:t> </a:t>
            </a:r>
            <a:br>
              <a:rPr lang="en-US" sz="2200" dirty="0"/>
            </a:br>
            <a:r>
              <a:rPr lang="en-US" sz="2200" dirty="0">
                <a:hlinkClick r:id="rId5"/>
              </a:rPr>
              <a:t>http://</a:t>
            </a:r>
            <a:r>
              <a:rPr lang="en-US" sz="2200" dirty="0" smtClean="0">
                <a:hlinkClick r:id="rId5"/>
              </a:rPr>
              <a:t>static.nsta.org/extras/solarscience/chapter3/3.10PinholeProjectionInABox.pdf</a:t>
            </a:r>
            <a:r>
              <a:rPr lang="en-US" sz="2200" dirty="0" smtClean="0"/>
              <a:t> </a:t>
            </a:r>
          </a:p>
          <a:p>
            <a:pPr marL="342900" indent="-342900">
              <a:buFont typeface="Arial" panose="020B0604020202020204" pitchFamily="34" charset="0"/>
              <a:buChar char="•"/>
            </a:pPr>
            <a:r>
              <a:rPr lang="en-US" sz="2200" dirty="0" smtClean="0"/>
              <a:t>How to build a sun-funnel:</a:t>
            </a:r>
            <a:r>
              <a:rPr lang="en-US" sz="2200" dirty="0"/>
              <a:t/>
            </a:r>
            <a:br>
              <a:rPr lang="en-US" sz="2200" dirty="0"/>
            </a:br>
            <a:r>
              <a:rPr lang="en-US" sz="2200" dirty="0">
                <a:hlinkClick r:id="rId6"/>
              </a:rPr>
              <a:t>https://</a:t>
            </a:r>
            <a:r>
              <a:rPr lang="en-US" sz="2200" dirty="0" smtClean="0">
                <a:hlinkClick r:id="rId6"/>
              </a:rPr>
              <a:t>eclipse.aas.org/sites/eclipse.aas.org/files/Build-Sun-Funnel-v3.2.pdf</a:t>
            </a:r>
            <a:r>
              <a:rPr lang="en-US" sz="2200" dirty="0" smtClean="0"/>
              <a:t> </a:t>
            </a:r>
          </a:p>
          <a:p>
            <a:pPr marL="342900" indent="-342900">
              <a:buFont typeface="Arial" panose="020B0604020202020204" pitchFamily="34" charset="0"/>
              <a:buChar char="•"/>
            </a:pPr>
            <a:endParaRPr lang="en-US" sz="2200" dirty="0"/>
          </a:p>
        </p:txBody>
      </p:sp>
      <p:pic>
        <p:nvPicPr>
          <p:cNvPr id="5" name="Picture 4"/>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6" name="Rectangle 4"/>
          <p:cNvSpPr txBox="1">
            <a:spLocks noChangeArrowheads="1"/>
          </p:cNvSpPr>
          <p:nvPr/>
        </p:nvSpPr>
        <p:spPr>
          <a:xfrm>
            <a:off x="1143000" y="304800"/>
            <a:ext cx="6705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itchFamily="34" charset="0"/>
              </a:rPr>
              <a:t>Activities and Information Handouts </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4493418"/>
            <a:ext cx="3604091" cy="197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4448173"/>
            <a:ext cx="3897358" cy="202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https://eclipse.aas.org/sites/eclipse.aas.org/files/TSE2017-Missouri-MichaelZeil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0" name="AutoShape 4" descr="https://eclipse.aas.org/sites/eclipse.aas.org/files/TSE2017-Missouri-MichaelZeil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2" name="AutoShape 6" descr="https://eclipse.aas.org/sites/eclipse.aas.org/files/TSE2017-Missouri-MichaelZeil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99"/>
            <a:ext cx="9144000" cy="686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83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2" cstate="print"/>
          <a:srcRect/>
          <a:stretch>
            <a:fillRect/>
          </a:stretch>
        </p:blipFill>
        <p:spPr bwMode="auto">
          <a:xfrm>
            <a:off x="8275638" y="0"/>
            <a:ext cx="868362" cy="609600"/>
          </a:xfrm>
          <a:prstGeom prst="rect">
            <a:avLst/>
          </a:prstGeom>
          <a:noFill/>
          <a:ln w="9525">
            <a:noFill/>
            <a:miter lim="800000"/>
            <a:headEnd/>
            <a:tailEnd/>
          </a:ln>
        </p:spPr>
      </p:pic>
      <p:sp>
        <p:nvSpPr>
          <p:cNvPr id="2" name="Rectangle 6"/>
          <p:cNvSpPr>
            <a:spLocks noChangeArrowheads="1"/>
          </p:cNvSpPr>
          <p:nvPr/>
        </p:nvSpPr>
        <p:spPr bwMode="auto">
          <a:xfrm>
            <a:off x="457200" y="990600"/>
            <a:ext cx="84582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sz="2200" dirty="0" smtClean="0"/>
              <a:t>American Astronomical </a:t>
            </a:r>
            <a:r>
              <a:rPr lang="en-US" sz="2200" dirty="0"/>
              <a:t>Society Eclipse Page:</a:t>
            </a:r>
            <a:br>
              <a:rPr lang="en-US" sz="2200" dirty="0"/>
            </a:br>
            <a:r>
              <a:rPr lang="en-US" sz="2200" dirty="0">
                <a:hlinkClick r:id="rId3"/>
              </a:rPr>
              <a:t>https://</a:t>
            </a:r>
            <a:r>
              <a:rPr lang="en-US" sz="2200" dirty="0" smtClean="0">
                <a:hlinkClick r:id="rId3"/>
              </a:rPr>
              <a:t>eclipse.aas.org/resources/educational-materials</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t>Night </a:t>
            </a:r>
            <a:r>
              <a:rPr lang="en-US" sz="2200" dirty="0"/>
              <a:t>Sky Network (NASA-JPL):</a:t>
            </a:r>
            <a:br>
              <a:rPr lang="en-US" sz="2200" dirty="0"/>
            </a:br>
            <a:r>
              <a:rPr lang="en-US" sz="2200" dirty="0">
                <a:hlinkClick r:id="rId4"/>
              </a:rPr>
              <a:t>https://</a:t>
            </a:r>
            <a:r>
              <a:rPr lang="en-US" sz="2200" dirty="0" smtClean="0">
                <a:hlinkClick r:id="rId4"/>
              </a:rPr>
              <a:t>nightsky.jpl.nasa.gov/download-view.cfm?Doc_ID=588</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t>NASA Eclipse 2017 </a:t>
            </a:r>
            <a:r>
              <a:rPr lang="en-US" sz="2200" dirty="0"/>
              <a:t>Teacher Resource Page:</a:t>
            </a:r>
            <a:br>
              <a:rPr lang="en-US" sz="2200" dirty="0"/>
            </a:br>
            <a:r>
              <a:rPr lang="en-US" sz="2200" dirty="0">
                <a:hlinkClick r:id="rId5"/>
              </a:rPr>
              <a:t>https://</a:t>
            </a:r>
            <a:r>
              <a:rPr lang="en-US" sz="2200" dirty="0" smtClean="0">
                <a:hlinkClick r:id="rId5"/>
              </a:rPr>
              <a:t>eclipse2017.nasa.gov/k-12-formal-education</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t>NASA Museum </a:t>
            </a:r>
            <a:r>
              <a:rPr lang="en-US" sz="2200" dirty="0"/>
              <a:t>Alliance Eclipse Page:</a:t>
            </a:r>
            <a:br>
              <a:rPr lang="en-US" sz="2200" dirty="0"/>
            </a:br>
            <a:r>
              <a:rPr lang="en-US" sz="2200" dirty="0">
                <a:hlinkClick r:id="rId6"/>
              </a:rPr>
              <a:t>https://</a:t>
            </a:r>
            <a:r>
              <a:rPr lang="en-US" sz="2200" dirty="0" smtClean="0">
                <a:hlinkClick r:id="rId6"/>
              </a:rPr>
              <a:t>informal.jpl.nasa.gov/museum/content/eclipse-2017</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t>AAPT </a:t>
            </a:r>
            <a:r>
              <a:rPr lang="en-US" sz="2200" dirty="0"/>
              <a:t>Eclipse Page:</a:t>
            </a:r>
            <a:br>
              <a:rPr lang="en-US" sz="2200" dirty="0"/>
            </a:br>
            <a:r>
              <a:rPr lang="en-US" sz="2200" dirty="0">
                <a:hlinkClick r:id="rId7"/>
              </a:rPr>
              <a:t>http://aapt.org/resources/eclipse2017</a:t>
            </a:r>
            <a:r>
              <a:rPr lang="en-US" sz="2200" dirty="0" smtClean="0">
                <a:hlinkClick r:id="rId7"/>
              </a:rPr>
              <a:t>/</a:t>
            </a:r>
            <a:r>
              <a:rPr lang="en-US" sz="2200" dirty="0" smtClean="0"/>
              <a:t> </a:t>
            </a:r>
            <a:endParaRPr lang="en-US" sz="2200" dirty="0"/>
          </a:p>
        </p:txBody>
      </p:sp>
      <p:pic>
        <p:nvPicPr>
          <p:cNvPr id="5" name="Picture 4"/>
          <p:cNvPicPr>
            <a:picLocks noChangeAspect="1" noChangeArrowheads="1"/>
          </p:cNvPicPr>
          <p:nvPr/>
        </p:nvPicPr>
        <p:blipFill>
          <a:blip r:embed="rId2" cstate="print"/>
          <a:srcRect/>
          <a:stretch>
            <a:fillRect/>
          </a:stretch>
        </p:blipFill>
        <p:spPr bwMode="auto">
          <a:xfrm>
            <a:off x="0" y="0"/>
            <a:ext cx="868362" cy="609600"/>
          </a:xfrm>
          <a:prstGeom prst="rect">
            <a:avLst/>
          </a:prstGeom>
          <a:noFill/>
          <a:ln w="9525">
            <a:noFill/>
            <a:miter lim="800000"/>
            <a:headEnd/>
            <a:tailEnd/>
          </a:ln>
        </p:spPr>
      </p:pic>
      <p:sp>
        <p:nvSpPr>
          <p:cNvPr id="6" name="Rectangle 4"/>
          <p:cNvSpPr txBox="1">
            <a:spLocks noChangeArrowheads="1"/>
          </p:cNvSpPr>
          <p:nvPr/>
        </p:nvSpPr>
        <p:spPr>
          <a:xfrm>
            <a:off x="1143000" y="304800"/>
            <a:ext cx="6705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itchFamily="34" charset="0"/>
              </a:rPr>
              <a:t>Activities and Information Handouts </a:t>
            </a:r>
          </a:p>
        </p:txBody>
      </p:sp>
    </p:spTree>
    <p:extLst>
      <p:ext uri="{BB962C8B-B14F-4D97-AF65-F5344CB8AC3E}">
        <p14:creationId xmlns:p14="http://schemas.microsoft.com/office/powerpoint/2010/main" val="149372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2" cstate="print"/>
          <a:srcRect/>
          <a:stretch>
            <a:fillRect/>
          </a:stretch>
        </p:blipFill>
        <p:spPr bwMode="auto">
          <a:xfrm>
            <a:off x="8275638" y="0"/>
            <a:ext cx="868362" cy="609600"/>
          </a:xfrm>
          <a:prstGeom prst="rect">
            <a:avLst/>
          </a:prstGeom>
          <a:noFill/>
          <a:ln w="9525">
            <a:noFill/>
            <a:miter lim="800000"/>
            <a:headEnd/>
            <a:tailEnd/>
          </a:ln>
        </p:spPr>
      </p:pic>
      <p:sp>
        <p:nvSpPr>
          <p:cNvPr id="2" name="Rectangle 6"/>
          <p:cNvSpPr>
            <a:spLocks noChangeArrowheads="1"/>
          </p:cNvSpPr>
          <p:nvPr/>
        </p:nvSpPr>
        <p:spPr bwMode="auto">
          <a:xfrm>
            <a:off x="457200" y="990600"/>
            <a:ext cx="8458200" cy="5486400"/>
          </a:xfrm>
          <a:prstGeom prst="rect">
            <a:avLst/>
          </a:prstGeom>
          <a:noFill/>
          <a:ln w="9525">
            <a:noFill/>
            <a:miter lim="800000"/>
            <a:headEnd/>
            <a:tailEnd/>
          </a:ln>
        </p:spPr>
        <p:txBody>
          <a:bodyPr/>
          <a:lstStyle/>
          <a:p>
            <a:endParaRPr lang="en-US" sz="2200" dirty="0" smtClean="0"/>
          </a:p>
          <a:p>
            <a:pPr marL="342900" indent="-342900">
              <a:buFont typeface="Arial" panose="020B0604020202020204" pitchFamily="34" charset="0"/>
              <a:buChar char="•"/>
            </a:pPr>
            <a:r>
              <a:rPr lang="en-US" sz="2200" dirty="0" smtClean="0">
                <a:hlinkClick r:id="rId3"/>
              </a:rPr>
              <a:t>https://www.nasa.gov/nasa-edge/1005-solar-eclipse-2017-preview-show</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hlinkClick r:id="rId4"/>
              </a:rPr>
              <a:t>https://eclipse.aas.org/resources/podcasts-webcasts </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hlinkClick r:id="rId5"/>
              </a:rPr>
              <a:t>https://www.youtube.com/playlist?list=PLo2YDpGbMTNBYH0jWAMunM4oaMJEpe0qf</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hlinkClick r:id="rId6"/>
              </a:rPr>
              <a:t>http://www.nisenet.org/catalog/online-workshop-tips-planning-your-august-21-2017-solar-eclipse-event-recorded</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hlinkClick r:id="rId7"/>
              </a:rPr>
              <a:t>http://www.nisenet.org/earthspacekit-2017</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200" dirty="0" smtClean="0">
                <a:hlinkClick r:id="rId8"/>
              </a:rPr>
              <a:t>http://transportationops.org/tools/solar-eclipse-webinar-preparing-august-21-2017-webinar-materials</a:t>
            </a:r>
            <a:r>
              <a:rPr lang="en-US" sz="2200" dirty="0" smtClean="0"/>
              <a:t/>
            </a:r>
            <a:br>
              <a:rPr lang="en-US" sz="2200" dirty="0" smtClean="0"/>
            </a:br>
            <a:endParaRPr lang="en-US" sz="2200" dirty="0"/>
          </a:p>
        </p:txBody>
      </p:sp>
      <p:pic>
        <p:nvPicPr>
          <p:cNvPr id="5" name="Picture 4"/>
          <p:cNvPicPr>
            <a:picLocks noChangeAspect="1" noChangeArrowheads="1"/>
          </p:cNvPicPr>
          <p:nvPr/>
        </p:nvPicPr>
        <p:blipFill>
          <a:blip r:embed="rId2" cstate="print"/>
          <a:srcRect/>
          <a:stretch>
            <a:fillRect/>
          </a:stretch>
        </p:blipFill>
        <p:spPr bwMode="auto">
          <a:xfrm>
            <a:off x="0" y="0"/>
            <a:ext cx="868362" cy="609600"/>
          </a:xfrm>
          <a:prstGeom prst="rect">
            <a:avLst/>
          </a:prstGeom>
          <a:noFill/>
          <a:ln w="9525">
            <a:noFill/>
            <a:miter lim="800000"/>
            <a:headEnd/>
            <a:tailEnd/>
          </a:ln>
        </p:spPr>
      </p:pic>
      <p:sp>
        <p:nvSpPr>
          <p:cNvPr id="6" name="Rectangle 4"/>
          <p:cNvSpPr txBox="1">
            <a:spLocks noChangeArrowheads="1"/>
          </p:cNvSpPr>
          <p:nvPr/>
        </p:nvSpPr>
        <p:spPr>
          <a:xfrm>
            <a:off x="1143000" y="304800"/>
            <a:ext cx="6705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itchFamily="34" charset="0"/>
              </a:rPr>
              <a:t>Podcasts &amp; Webinars</a:t>
            </a:r>
          </a:p>
        </p:txBody>
      </p:sp>
    </p:spTree>
    <p:extLst>
      <p:ext uri="{BB962C8B-B14F-4D97-AF65-F5344CB8AC3E}">
        <p14:creationId xmlns:p14="http://schemas.microsoft.com/office/powerpoint/2010/main" val="1084895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Pink Floyd Album Covers"/>
          <p:cNvPicPr>
            <a:picLocks noChangeAspect="1" noChangeArrowheads="1"/>
          </p:cNvPicPr>
          <p:nvPr/>
        </p:nvPicPr>
        <p:blipFill>
          <a:blip r:embed="rId3" cstate="print"/>
          <a:srcRect/>
          <a:stretch>
            <a:fillRect/>
          </a:stretch>
        </p:blipFill>
        <p:spPr bwMode="auto">
          <a:xfrm>
            <a:off x="1943100" y="3086100"/>
            <a:ext cx="4762500" cy="4762500"/>
          </a:xfrm>
          <a:prstGeom prst="rect">
            <a:avLst/>
          </a:prstGeom>
          <a:noFill/>
        </p:spPr>
      </p:pic>
      <p:sp>
        <p:nvSpPr>
          <p:cNvPr id="111618" name="Rectangle 2"/>
          <p:cNvSpPr>
            <a:spLocks noGrp="1" noChangeArrowheads="1"/>
          </p:cNvSpPr>
          <p:nvPr>
            <p:ph type="title"/>
          </p:nvPr>
        </p:nvSpPr>
        <p:spPr>
          <a:xfrm>
            <a:off x="1828800" y="250825"/>
            <a:ext cx="510540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“Eclipse”</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5316" y="5410200"/>
            <a:ext cx="91440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sz="4000" b="1" dirty="0" smtClean="0">
                <a:solidFill>
                  <a:schemeClr val="bg1"/>
                </a:solidFill>
                <a:latin typeface="+mn-lt"/>
                <a:cs typeface="Times New Roman" pitchFamily="18" charset="0"/>
              </a:rPr>
              <a:t>“There is no dark side of the moon really. </a:t>
            </a:r>
            <a:br>
              <a:rPr lang="en-US" sz="4000" b="1" dirty="0" smtClean="0">
                <a:solidFill>
                  <a:schemeClr val="bg1"/>
                </a:solidFill>
                <a:latin typeface="+mn-lt"/>
                <a:cs typeface="Times New Roman" pitchFamily="18" charset="0"/>
              </a:rPr>
            </a:br>
            <a:r>
              <a:rPr lang="en-US" sz="4000" b="1" dirty="0" smtClean="0">
                <a:solidFill>
                  <a:schemeClr val="bg1"/>
                </a:solidFill>
                <a:latin typeface="+mn-lt"/>
                <a:cs typeface="Times New Roman" pitchFamily="18" charset="0"/>
              </a:rPr>
              <a:t>Matter of fact it's all dark.”</a:t>
            </a:r>
            <a:endParaRPr lang="en-US" altLang="en-US" sz="4000" b="1" dirty="0" smtClean="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sp>
        <p:nvSpPr>
          <p:cNvPr id="2" name="Rectangle 1"/>
          <p:cNvSpPr/>
          <p:nvPr/>
        </p:nvSpPr>
        <p:spPr>
          <a:xfrm>
            <a:off x="2095500" y="914400"/>
            <a:ext cx="4572000" cy="3539430"/>
          </a:xfrm>
          <a:prstGeom prst="rect">
            <a:avLst/>
          </a:prstGeom>
        </p:spPr>
        <p:txBody>
          <a:bodyPr>
            <a:spAutoFit/>
          </a:bodyPr>
          <a:lstStyle/>
          <a:p>
            <a:pPr algn="ctr"/>
            <a:r>
              <a:rPr lang="en-US" sz="3200" dirty="0">
                <a:solidFill>
                  <a:schemeClr val="bg1"/>
                </a:solidFill>
              </a:rPr>
              <a:t>All that is now</a:t>
            </a:r>
            <a:br>
              <a:rPr lang="en-US" sz="3200" dirty="0">
                <a:solidFill>
                  <a:schemeClr val="bg1"/>
                </a:solidFill>
              </a:rPr>
            </a:br>
            <a:r>
              <a:rPr lang="en-US" sz="3200" dirty="0">
                <a:solidFill>
                  <a:schemeClr val="bg1"/>
                </a:solidFill>
              </a:rPr>
              <a:t>All that is gone</a:t>
            </a:r>
            <a:br>
              <a:rPr lang="en-US" sz="3200" dirty="0">
                <a:solidFill>
                  <a:schemeClr val="bg1"/>
                </a:solidFill>
              </a:rPr>
            </a:br>
            <a:r>
              <a:rPr lang="en-US" sz="3200" dirty="0">
                <a:solidFill>
                  <a:schemeClr val="bg1"/>
                </a:solidFill>
              </a:rPr>
              <a:t>All that's to come</a:t>
            </a:r>
            <a:br>
              <a:rPr lang="en-US" sz="3200" dirty="0">
                <a:solidFill>
                  <a:schemeClr val="bg1"/>
                </a:solidFill>
              </a:rPr>
            </a:br>
            <a:r>
              <a:rPr lang="en-US" sz="3200" dirty="0">
                <a:solidFill>
                  <a:schemeClr val="bg1"/>
                </a:solidFill>
              </a:rPr>
              <a:t>And everything under the </a:t>
            </a:r>
            <a:r>
              <a:rPr lang="en-US" sz="3200" dirty="0" smtClean="0">
                <a:solidFill>
                  <a:schemeClr val="bg1"/>
                </a:solidFill>
              </a:rPr>
              <a:t>Sun </a:t>
            </a:r>
            <a:r>
              <a:rPr lang="en-US" sz="3200" dirty="0">
                <a:solidFill>
                  <a:schemeClr val="bg1"/>
                </a:solidFill>
              </a:rPr>
              <a:t>is in </a:t>
            </a:r>
            <a:r>
              <a:rPr lang="en-US" sz="3200" dirty="0" smtClean="0">
                <a:solidFill>
                  <a:schemeClr val="bg1"/>
                </a:solidFill>
              </a:rPr>
              <a:t>tune</a:t>
            </a:r>
            <a:r>
              <a:rPr lang="en-US" sz="3200" dirty="0">
                <a:solidFill>
                  <a:schemeClr val="bg1"/>
                </a:solidFill>
              </a:rPr>
              <a:t/>
            </a:r>
            <a:br>
              <a:rPr lang="en-US" sz="3200" dirty="0">
                <a:solidFill>
                  <a:schemeClr val="bg1"/>
                </a:solidFill>
              </a:rPr>
            </a:br>
            <a:r>
              <a:rPr lang="en-US" sz="3200" dirty="0">
                <a:solidFill>
                  <a:schemeClr val="bg1"/>
                </a:solidFill>
              </a:rPr>
              <a:t>But the </a:t>
            </a:r>
            <a:r>
              <a:rPr lang="en-US" sz="3200" dirty="0" smtClean="0">
                <a:solidFill>
                  <a:schemeClr val="bg1"/>
                </a:solidFill>
              </a:rPr>
              <a:t>Sun </a:t>
            </a:r>
            <a:r>
              <a:rPr lang="en-US" sz="3200" dirty="0">
                <a:solidFill>
                  <a:schemeClr val="bg1"/>
                </a:solidFill>
              </a:rPr>
              <a:t>is eclipsed by the moon.</a:t>
            </a:r>
          </a:p>
        </p:txBody>
      </p:sp>
    </p:spTree>
    <p:extLst>
      <p:ext uri="{BB962C8B-B14F-4D97-AF65-F5344CB8AC3E}">
        <p14:creationId xmlns:p14="http://schemas.microsoft.com/office/powerpoint/2010/main" val="338794047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2" cstate="print"/>
          <a:srcRect/>
          <a:stretch>
            <a:fillRect/>
          </a:stretch>
        </p:blipFill>
        <p:spPr bwMode="auto">
          <a:xfrm>
            <a:off x="8275638" y="0"/>
            <a:ext cx="868362" cy="609600"/>
          </a:xfrm>
          <a:prstGeom prst="rect">
            <a:avLst/>
          </a:prstGeom>
          <a:noFill/>
          <a:ln w="9525">
            <a:noFill/>
            <a:miter lim="800000"/>
            <a:headEnd/>
            <a:tailEnd/>
          </a:ln>
        </p:spPr>
      </p:pic>
      <p:sp>
        <p:nvSpPr>
          <p:cNvPr id="2" name="Rectangle 6"/>
          <p:cNvSpPr>
            <a:spLocks noChangeArrowheads="1"/>
          </p:cNvSpPr>
          <p:nvPr/>
        </p:nvSpPr>
        <p:spPr bwMode="auto">
          <a:xfrm>
            <a:off x="304800" y="3048000"/>
            <a:ext cx="8458200" cy="685800"/>
          </a:xfrm>
          <a:prstGeom prst="rect">
            <a:avLst/>
          </a:prstGeom>
          <a:noFill/>
          <a:ln w="9525">
            <a:noFill/>
            <a:miter lim="800000"/>
            <a:headEnd/>
            <a:tailEnd/>
          </a:ln>
        </p:spPr>
        <p:txBody>
          <a:bodyPr/>
          <a:lstStyle/>
          <a:p>
            <a:pPr algn="ctr"/>
            <a:r>
              <a:rPr lang="en-US" sz="3600" b="1" dirty="0" smtClean="0">
                <a:solidFill>
                  <a:srgbClr val="FF0000"/>
                </a:solidFill>
              </a:rPr>
              <a:t>Extra Slides</a:t>
            </a:r>
            <a:endParaRPr lang="en-US" sz="3600" b="1" dirty="0">
              <a:solidFill>
                <a:srgbClr val="FF0000"/>
              </a:solidFill>
            </a:endParaRPr>
          </a:p>
        </p:txBody>
      </p:sp>
      <p:pic>
        <p:nvPicPr>
          <p:cNvPr id="5" name="Picture 4"/>
          <p:cNvPicPr>
            <a:picLocks noChangeAspect="1" noChangeArrowheads="1"/>
          </p:cNvPicPr>
          <p:nvPr/>
        </p:nvPicPr>
        <p:blipFill>
          <a:blip r:embed="rId2" cstate="print"/>
          <a:srcRect/>
          <a:stretch>
            <a:fillRect/>
          </a:stretch>
        </p:blipFill>
        <p:spPr bwMode="auto">
          <a:xfrm>
            <a:off x="0" y="0"/>
            <a:ext cx="868362" cy="609600"/>
          </a:xfrm>
          <a:prstGeom prst="rect">
            <a:avLst/>
          </a:prstGeom>
          <a:noFill/>
          <a:ln w="9525">
            <a:noFill/>
            <a:miter lim="800000"/>
            <a:headEnd/>
            <a:tailEnd/>
          </a:ln>
        </p:spPr>
      </p:pic>
      <p:sp>
        <p:nvSpPr>
          <p:cNvPr id="7" name="Rectangle 4"/>
          <p:cNvSpPr txBox="1">
            <a:spLocks noChangeArrowheads="1"/>
          </p:cNvSpPr>
          <p:nvPr/>
        </p:nvSpPr>
        <p:spPr>
          <a:xfrm>
            <a:off x="1143000" y="304800"/>
            <a:ext cx="6705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itchFamily="34" charset="0"/>
              </a:rPr>
              <a:t>Eclipse 2017 in Kirksville </a:t>
            </a:r>
          </a:p>
        </p:txBody>
      </p:sp>
    </p:spTree>
    <p:extLst>
      <p:ext uri="{BB962C8B-B14F-4D97-AF65-F5344CB8AC3E}">
        <p14:creationId xmlns:p14="http://schemas.microsoft.com/office/powerpoint/2010/main" val="3224631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History</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304800" y="8382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endParaRPr lang="en-US" altLang="en-US" sz="2600" dirty="0" smtClean="0">
              <a:latin typeface="+mn-lt"/>
              <a:cs typeface="Times New Roman" panose="02020603050405020304"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9" name="Rectangle 4"/>
          <p:cNvSpPr>
            <a:spLocks noChangeArrowheads="1"/>
          </p:cNvSpPr>
          <p:nvPr/>
        </p:nvSpPr>
        <p:spPr bwMode="auto">
          <a:xfrm>
            <a:off x="457200" y="9906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600" dirty="0" smtClean="0">
                <a:latin typeface="+mn-lt"/>
                <a:cs typeface="Times New Roman" panose="02020603050405020304" pitchFamily="18" charset="0"/>
              </a:rPr>
              <a:t>Eclipses have been the source of much fear, superstition, and also some scientific studies for centuries.</a:t>
            </a:r>
          </a:p>
          <a:p>
            <a:r>
              <a:rPr lang="en-US" altLang="en-US" sz="2600" dirty="0" smtClean="0">
                <a:latin typeface="+mn-lt"/>
                <a:cs typeface="Times New Roman" panose="02020603050405020304" pitchFamily="18" charset="0"/>
              </a:rPr>
              <a:t>Many cultures have mythological stories associated with eclipses – usually considered a ‘bad omen’ (crucifixion of  Christ, wars &amp; famine, etc.)</a:t>
            </a:r>
          </a:p>
          <a:p>
            <a:r>
              <a:rPr lang="en-US" altLang="en-US" sz="2600" dirty="0" smtClean="0">
                <a:latin typeface="+mn-lt"/>
                <a:cs typeface="Times New Roman" panose="02020603050405020304" pitchFamily="18" charset="0"/>
              </a:rPr>
              <a:t>The earlier reference to a solar eclipse seems to be from two Chinese astronomers in 2137 BCE, though these claims are somewhat dubious.</a:t>
            </a:r>
          </a:p>
          <a:p>
            <a:r>
              <a:rPr lang="en-US" altLang="en-US" sz="2600" dirty="0" smtClean="0">
                <a:latin typeface="+mn-lt"/>
                <a:cs typeface="Times New Roman" panose="02020603050405020304" pitchFamily="18" charset="0"/>
              </a:rPr>
              <a:t>Mesopotamian records from 1375 BCE mention </a:t>
            </a:r>
            <a:r>
              <a:rPr lang="en-US" altLang="en-US" sz="2600" dirty="0">
                <a:latin typeface="+mn-lt"/>
                <a:cs typeface="Times New Roman" panose="02020603050405020304" pitchFamily="18" charset="0"/>
              </a:rPr>
              <a:t>an eclipse:</a:t>
            </a:r>
            <a:br>
              <a:rPr lang="en-US" altLang="en-US" sz="2600" dirty="0">
                <a:latin typeface="+mn-lt"/>
                <a:cs typeface="Times New Roman" panose="02020603050405020304" pitchFamily="18" charset="0"/>
              </a:rPr>
            </a:br>
            <a:r>
              <a:rPr lang="en-US" altLang="en-US" sz="2600" i="1" dirty="0">
                <a:latin typeface="+mn-lt"/>
                <a:cs typeface="Times New Roman" panose="02020603050405020304" pitchFamily="18" charset="0"/>
              </a:rPr>
              <a:t>“On the day of the new moon, in the month of </a:t>
            </a:r>
            <a:r>
              <a:rPr lang="en-US" altLang="en-US" sz="2600" i="1" dirty="0" err="1">
                <a:latin typeface="+mn-lt"/>
                <a:cs typeface="Times New Roman" panose="02020603050405020304" pitchFamily="18" charset="0"/>
              </a:rPr>
              <a:t>Hiyar</a:t>
            </a:r>
            <a:r>
              <a:rPr lang="en-US" altLang="en-US" sz="2600" i="1" dirty="0">
                <a:latin typeface="+mn-lt"/>
                <a:cs typeface="Times New Roman" panose="02020603050405020304" pitchFamily="18" charset="0"/>
              </a:rPr>
              <a:t>, the Sun was put to shame, and went down in the daytime, with Mars in </a:t>
            </a:r>
            <a:r>
              <a:rPr lang="en-US" altLang="en-US" sz="2600" i="1" dirty="0" smtClean="0">
                <a:latin typeface="+mn-lt"/>
                <a:cs typeface="Times New Roman" panose="02020603050405020304" pitchFamily="18" charset="0"/>
              </a:rPr>
              <a:t>attendance”</a:t>
            </a:r>
          </a:p>
        </p:txBody>
      </p:sp>
      <p:sp>
        <p:nvSpPr>
          <p:cNvPr id="3" name="Rectangle 2"/>
          <p:cNvSpPr/>
          <p:nvPr/>
        </p:nvSpPr>
        <p:spPr>
          <a:xfrm>
            <a:off x="457200" y="6183529"/>
            <a:ext cx="8001000" cy="369332"/>
          </a:xfrm>
          <a:prstGeom prst="rect">
            <a:avLst/>
          </a:prstGeom>
        </p:spPr>
        <p:txBody>
          <a:bodyPr wrap="square">
            <a:spAutoFit/>
          </a:bodyPr>
          <a:lstStyle/>
          <a:p>
            <a:pPr algn="ctr"/>
            <a:r>
              <a:rPr lang="en-US" dirty="0">
                <a:hlinkClick r:id="rId4"/>
              </a:rPr>
              <a:t>https://</a:t>
            </a:r>
            <a:r>
              <a:rPr lang="en-US" dirty="0" err="1" smtClean="0">
                <a:hlinkClick r:id="rId4"/>
              </a:rPr>
              <a:t>eclipse.gsfc.nasa.gov</a:t>
            </a:r>
            <a:r>
              <a:rPr lang="en-US" dirty="0" smtClean="0">
                <a:hlinkClick r:id="rId4"/>
              </a:rPr>
              <a:t>/</a:t>
            </a:r>
            <a:r>
              <a:rPr lang="en-US" dirty="0" err="1" smtClean="0">
                <a:hlinkClick r:id="rId4"/>
              </a:rPr>
              <a:t>SEhistory</a:t>
            </a:r>
            <a:r>
              <a:rPr lang="en-US" dirty="0" smtClean="0">
                <a:hlinkClick r:id="rId4"/>
              </a:rPr>
              <a:t>/</a:t>
            </a:r>
            <a:r>
              <a:rPr lang="en-US" dirty="0" err="1" smtClean="0">
                <a:hlinkClick r:id="rId4"/>
              </a:rPr>
              <a:t>SEhistory.html</a:t>
            </a:r>
            <a:r>
              <a:rPr lang="en-US" dirty="0" smtClean="0"/>
              <a:t> </a:t>
            </a:r>
            <a:endParaRPr lang="en-US" dirty="0"/>
          </a:p>
        </p:txBody>
      </p:sp>
    </p:spTree>
    <p:extLst>
      <p:ext uri="{BB962C8B-B14F-4D97-AF65-F5344CB8AC3E}">
        <p14:creationId xmlns:p14="http://schemas.microsoft.com/office/powerpoint/2010/main" val="386263094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History</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304800" y="8382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endParaRPr lang="en-US" altLang="en-US" sz="2600" dirty="0" smtClean="0">
              <a:latin typeface="+mn-lt"/>
              <a:cs typeface="Times New Roman" panose="02020603050405020304"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463049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326" y="1042519"/>
            <a:ext cx="4809674" cy="439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43607" y="6167735"/>
            <a:ext cx="7513638" cy="369332"/>
          </a:xfrm>
          <a:prstGeom prst="rect">
            <a:avLst/>
          </a:prstGeom>
        </p:spPr>
        <p:txBody>
          <a:bodyPr wrap="square">
            <a:spAutoFit/>
          </a:bodyPr>
          <a:lstStyle/>
          <a:p>
            <a:pPr algn="ctr"/>
            <a:r>
              <a:rPr lang="en-US" dirty="0">
                <a:hlinkClick r:id="rId6"/>
              </a:rPr>
              <a:t>http://</a:t>
            </a:r>
            <a:r>
              <a:rPr lang="en-US" dirty="0" err="1" smtClean="0">
                <a:hlinkClick r:id="rId6"/>
              </a:rPr>
              <a:t>www.maths.dundee.ac.uk</a:t>
            </a:r>
            <a:r>
              <a:rPr lang="en-US" dirty="0" smtClean="0">
                <a:hlinkClick r:id="rId6"/>
              </a:rPr>
              <a:t>/</a:t>
            </a:r>
            <a:r>
              <a:rPr lang="en-US" dirty="0" err="1" smtClean="0">
                <a:hlinkClick r:id="rId6"/>
              </a:rPr>
              <a:t>mhd</a:t>
            </a:r>
            <a:r>
              <a:rPr lang="en-US" dirty="0" smtClean="0">
                <a:hlinkClick r:id="rId6"/>
              </a:rPr>
              <a:t>/Pdfs/</a:t>
            </a:r>
            <a:r>
              <a:rPr lang="en-US" dirty="0" err="1" smtClean="0">
                <a:hlinkClick r:id="rId6"/>
              </a:rPr>
              <a:t>wilmotsmith_solar_eclipses.pdf</a:t>
            </a:r>
            <a:r>
              <a:rPr lang="en-US" dirty="0" smtClean="0"/>
              <a:t> </a:t>
            </a:r>
            <a:endParaRPr lang="en-US" dirty="0"/>
          </a:p>
        </p:txBody>
      </p:sp>
    </p:spTree>
    <p:extLst>
      <p:ext uri="{BB962C8B-B14F-4D97-AF65-F5344CB8AC3E}">
        <p14:creationId xmlns:p14="http://schemas.microsoft.com/office/powerpoint/2010/main" val="318450287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History</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304800" y="8382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endParaRPr lang="en-US" altLang="en-US" sz="2600" dirty="0" smtClean="0">
              <a:latin typeface="+mn-lt"/>
              <a:cs typeface="Times New Roman" panose="02020603050405020304"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9" name="Rectangle 4"/>
          <p:cNvSpPr>
            <a:spLocks noChangeArrowheads="1"/>
          </p:cNvSpPr>
          <p:nvPr/>
        </p:nvSpPr>
        <p:spPr bwMode="auto">
          <a:xfrm>
            <a:off x="228600" y="9906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600" dirty="0" smtClean="0">
                <a:latin typeface="+mn-lt"/>
                <a:cs typeface="Times New Roman" panose="02020603050405020304" pitchFamily="18" charset="0"/>
              </a:rPr>
              <a:t>In the ‘modern era’ one of the first scientifically significant comments about an eclipse comes </a:t>
            </a:r>
            <a:r>
              <a:rPr lang="en-US" altLang="en-US" sz="2600" dirty="0">
                <a:latin typeface="+mn-lt"/>
                <a:cs typeface="Times New Roman" panose="02020603050405020304" pitchFamily="18" charset="0"/>
              </a:rPr>
              <a:t>from Kepler:</a:t>
            </a:r>
            <a:br>
              <a:rPr lang="en-US" altLang="en-US" sz="2600" dirty="0">
                <a:latin typeface="+mn-lt"/>
                <a:cs typeface="Times New Roman" panose="02020603050405020304" pitchFamily="18" charset="0"/>
              </a:rPr>
            </a:br>
            <a:r>
              <a:rPr lang="en-US" altLang="en-US" sz="2600" dirty="0" smtClean="0">
                <a:latin typeface="+mn-lt"/>
                <a:cs typeface="Times New Roman" panose="02020603050405020304" pitchFamily="18" charset="0"/>
              </a:rPr>
              <a:t>“</a:t>
            </a:r>
            <a:r>
              <a:rPr lang="en-US" altLang="en-US" sz="2600" i="1" dirty="0" smtClean="0">
                <a:latin typeface="+mn-lt"/>
                <a:cs typeface="Times New Roman" panose="02020603050405020304" pitchFamily="18" charset="0"/>
              </a:rPr>
              <a:t>Johannes </a:t>
            </a:r>
            <a:r>
              <a:rPr lang="en-US" altLang="en-US" sz="2600" i="1" dirty="0">
                <a:latin typeface="+mn-lt"/>
                <a:cs typeface="Times New Roman" panose="02020603050405020304" pitchFamily="18" charset="0"/>
              </a:rPr>
              <a:t>Kepler (Germany) is the first to comment scientifically on the solar corona, suggesting that it is light reflected from matter around the Sun (based on reports of eclipses; he never saw a total eclipse)" </a:t>
            </a:r>
            <a:r>
              <a:rPr lang="en-US" altLang="en-US" sz="2600" i="1" dirty="0" smtClean="0">
                <a:latin typeface="+mn-lt"/>
                <a:cs typeface="Times New Roman" panose="02020603050405020304" pitchFamily="18" charset="0"/>
              </a:rPr>
              <a:t/>
            </a:r>
            <a:br>
              <a:rPr lang="en-US" altLang="en-US" sz="2600" i="1" dirty="0" smtClean="0">
                <a:latin typeface="+mn-lt"/>
                <a:cs typeface="Times New Roman" panose="02020603050405020304" pitchFamily="18" charset="0"/>
              </a:rPr>
            </a:br>
            <a:r>
              <a:rPr lang="en-US" altLang="en-US" sz="2200" i="1" dirty="0" smtClean="0">
                <a:latin typeface="+mn-lt"/>
                <a:cs typeface="Times New Roman" panose="02020603050405020304" pitchFamily="18" charset="0"/>
              </a:rPr>
              <a:t>- </a:t>
            </a:r>
            <a:r>
              <a:rPr lang="en-US" altLang="en-US" sz="2200" i="1" dirty="0">
                <a:latin typeface="+mn-lt"/>
                <a:cs typeface="Times New Roman" panose="02020603050405020304" pitchFamily="18" charset="0"/>
              </a:rPr>
              <a:t>Totality - Eclipses of the Sun (3rd </a:t>
            </a:r>
            <a:r>
              <a:rPr lang="en-US" altLang="en-US" sz="2200" i="1" dirty="0" err="1" smtClean="0">
                <a:latin typeface="+mn-lt"/>
                <a:cs typeface="Times New Roman" panose="02020603050405020304" pitchFamily="18" charset="0"/>
              </a:rPr>
              <a:t>ed</a:t>
            </a:r>
            <a:r>
              <a:rPr lang="en-US" altLang="en-US" sz="2200" i="1" dirty="0" smtClean="0">
                <a:latin typeface="+mn-lt"/>
                <a:cs typeface="Times New Roman" panose="02020603050405020304" pitchFamily="18" charset="0"/>
              </a:rPr>
              <a:t>) </a:t>
            </a:r>
            <a:r>
              <a:rPr lang="en-US" altLang="en-US" sz="2200" i="1" dirty="0">
                <a:latin typeface="+mn-lt"/>
                <a:cs typeface="Times New Roman" panose="02020603050405020304" pitchFamily="18" charset="0"/>
              </a:rPr>
              <a:t>- </a:t>
            </a:r>
            <a:r>
              <a:rPr lang="en-US" altLang="en-US" sz="2200" i="1" dirty="0" err="1">
                <a:latin typeface="+mn-lt"/>
                <a:cs typeface="Times New Roman" panose="02020603050405020304" pitchFamily="18" charset="0"/>
              </a:rPr>
              <a:t>Littmann</a:t>
            </a:r>
            <a:r>
              <a:rPr lang="en-US" altLang="en-US" sz="2200" i="1" dirty="0">
                <a:latin typeface="+mn-lt"/>
                <a:cs typeface="Times New Roman" panose="02020603050405020304" pitchFamily="18" charset="0"/>
              </a:rPr>
              <a:t>, </a:t>
            </a:r>
            <a:r>
              <a:rPr lang="en-US" altLang="en-US" sz="2200" i="1" dirty="0" err="1">
                <a:latin typeface="+mn-lt"/>
                <a:cs typeface="Times New Roman" panose="02020603050405020304" pitchFamily="18" charset="0"/>
              </a:rPr>
              <a:t>Espenak</a:t>
            </a:r>
            <a:r>
              <a:rPr lang="en-US" altLang="en-US" sz="2200" i="1" dirty="0">
                <a:latin typeface="+mn-lt"/>
                <a:cs typeface="Times New Roman" panose="02020603050405020304" pitchFamily="18" charset="0"/>
              </a:rPr>
              <a:t>, and </a:t>
            </a:r>
            <a:r>
              <a:rPr lang="en-US" altLang="en-US" sz="2200" i="1" dirty="0" err="1" smtClean="0">
                <a:latin typeface="+mn-lt"/>
                <a:cs typeface="Times New Roman" panose="02020603050405020304" pitchFamily="18" charset="0"/>
              </a:rPr>
              <a:t>Willcox</a:t>
            </a:r>
            <a:endParaRPr lang="en-US" altLang="en-US" sz="2200" i="1" dirty="0" smtClean="0">
              <a:latin typeface="+mn-lt"/>
              <a:cs typeface="Times New Roman" panose="02020603050405020304" pitchFamily="18" charset="0"/>
            </a:endParaRPr>
          </a:p>
          <a:p>
            <a:r>
              <a:rPr lang="en-US" altLang="en-US" sz="2600" dirty="0" smtClean="0">
                <a:latin typeface="+mn-lt"/>
                <a:cs typeface="Times New Roman" panose="02020603050405020304" pitchFamily="18" charset="0"/>
              </a:rPr>
              <a:t>Edmond Halley also reported witnessing a solar eclipse in 1715.</a:t>
            </a:r>
          </a:p>
          <a:p>
            <a:r>
              <a:rPr lang="en-US" altLang="en-US" sz="2600" dirty="0" smtClean="0">
                <a:latin typeface="+mn-lt"/>
                <a:cs typeface="Times New Roman" panose="02020603050405020304" pitchFamily="18" charset="0"/>
              </a:rPr>
              <a:t>Soon after, in 1724 and 1733, observers recorded the presence of the Solar Corona and Solar prominences, which were later confirmed to be part of the Sun in 1842.</a:t>
            </a:r>
          </a:p>
        </p:txBody>
      </p:sp>
      <p:sp>
        <p:nvSpPr>
          <p:cNvPr id="10" name="Rectangle 9"/>
          <p:cNvSpPr/>
          <p:nvPr/>
        </p:nvSpPr>
        <p:spPr>
          <a:xfrm>
            <a:off x="457200" y="6183529"/>
            <a:ext cx="8001000" cy="369332"/>
          </a:xfrm>
          <a:prstGeom prst="rect">
            <a:avLst/>
          </a:prstGeom>
        </p:spPr>
        <p:txBody>
          <a:bodyPr wrap="square">
            <a:spAutoFit/>
          </a:bodyPr>
          <a:lstStyle/>
          <a:p>
            <a:pPr algn="ctr"/>
            <a:r>
              <a:rPr lang="en-US" dirty="0">
                <a:hlinkClick r:id="rId4"/>
              </a:rPr>
              <a:t>https://</a:t>
            </a:r>
            <a:r>
              <a:rPr lang="en-US" dirty="0" err="1" smtClean="0">
                <a:hlinkClick r:id="rId4"/>
              </a:rPr>
              <a:t>eclipse.gsfc.nasa.gov</a:t>
            </a:r>
            <a:r>
              <a:rPr lang="en-US" dirty="0" smtClean="0">
                <a:hlinkClick r:id="rId4"/>
              </a:rPr>
              <a:t>/</a:t>
            </a:r>
            <a:r>
              <a:rPr lang="en-US" dirty="0" err="1" smtClean="0">
                <a:hlinkClick r:id="rId4"/>
              </a:rPr>
              <a:t>SEhistory</a:t>
            </a:r>
            <a:r>
              <a:rPr lang="en-US" dirty="0" smtClean="0">
                <a:hlinkClick r:id="rId4"/>
              </a:rPr>
              <a:t>/</a:t>
            </a:r>
            <a:r>
              <a:rPr lang="en-US" dirty="0" err="1" smtClean="0">
                <a:hlinkClick r:id="rId4"/>
              </a:rPr>
              <a:t>SEhistory.html</a:t>
            </a:r>
            <a:r>
              <a:rPr lang="en-US" dirty="0" smtClean="0"/>
              <a:t> </a:t>
            </a:r>
            <a:endParaRPr lang="en-US" dirty="0"/>
          </a:p>
        </p:txBody>
      </p:sp>
    </p:spTree>
    <p:extLst>
      <p:ext uri="{BB962C8B-B14F-4D97-AF65-F5344CB8AC3E}">
        <p14:creationId xmlns:p14="http://schemas.microsoft.com/office/powerpoint/2010/main" val="34766416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History</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304800" y="8382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endParaRPr lang="en-US" altLang="en-US" sz="2600" dirty="0" smtClean="0">
              <a:latin typeface="+mn-lt"/>
              <a:cs typeface="Times New Roman" panose="02020603050405020304"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9" name="Rectangle 4"/>
          <p:cNvSpPr>
            <a:spLocks noChangeArrowheads="1"/>
          </p:cNvSpPr>
          <p:nvPr/>
        </p:nvSpPr>
        <p:spPr bwMode="auto">
          <a:xfrm>
            <a:off x="228600" y="914400"/>
            <a:ext cx="48006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600" dirty="0" smtClean="0">
                <a:latin typeface="+mn-lt"/>
                <a:cs typeface="Times New Roman" panose="02020603050405020304" pitchFamily="18" charset="0"/>
              </a:rPr>
              <a:t>The 1919 eclipse was especially important because it presented the first opportunity to definitively test Einstein’s theory of General Relativity. </a:t>
            </a:r>
          </a:p>
          <a:p>
            <a:pPr lvl="1"/>
            <a:r>
              <a:rPr lang="en-US" sz="2400" dirty="0">
                <a:latin typeface="+mn-lt"/>
                <a:cs typeface="Times New Roman" panose="02020603050405020304" pitchFamily="18" charset="0"/>
              </a:rPr>
              <a:t>The proposition was that gravity affected light, space and time itself, and as a result the Sun would deflect starlight passing by it. Changes in the apparent direction of stars in the sky, seen close to the Sun during a total eclipse, could confirm the idea.</a:t>
            </a:r>
            <a:endParaRPr lang="en-US" altLang="en-US" sz="2200" dirty="0" smtClean="0">
              <a:latin typeface="+mn-lt"/>
              <a:cs typeface="Times New Roman" panose="02020603050405020304" pitchFamily="18" charset="0"/>
            </a:endParaRPr>
          </a:p>
        </p:txBody>
      </p:sp>
      <p:sp>
        <p:nvSpPr>
          <p:cNvPr id="10" name="Rectangle 9"/>
          <p:cNvSpPr/>
          <p:nvPr/>
        </p:nvSpPr>
        <p:spPr>
          <a:xfrm>
            <a:off x="591207" y="6336268"/>
            <a:ext cx="8100219" cy="369332"/>
          </a:xfrm>
          <a:prstGeom prst="rect">
            <a:avLst/>
          </a:prstGeom>
        </p:spPr>
        <p:txBody>
          <a:bodyPr wrap="square">
            <a:spAutoFit/>
          </a:bodyPr>
          <a:lstStyle/>
          <a:p>
            <a:r>
              <a:rPr lang="en-US" dirty="0">
                <a:hlinkClick r:id="rId4"/>
              </a:rPr>
              <a:t>http://</a:t>
            </a:r>
            <a:r>
              <a:rPr lang="en-US" dirty="0" err="1" smtClean="0">
                <a:hlinkClick r:id="rId4"/>
              </a:rPr>
              <a:t>www.esa.int</a:t>
            </a:r>
            <a:r>
              <a:rPr lang="en-US" dirty="0" smtClean="0">
                <a:hlinkClick r:id="rId4"/>
              </a:rPr>
              <a:t>/</a:t>
            </a:r>
            <a:r>
              <a:rPr lang="en-US" dirty="0" err="1" smtClean="0">
                <a:hlinkClick r:id="rId4"/>
              </a:rPr>
              <a:t>Our_Activities</a:t>
            </a:r>
            <a:r>
              <a:rPr lang="en-US" dirty="0" smtClean="0">
                <a:hlinkClick r:id="rId4"/>
              </a:rPr>
              <a:t>/</a:t>
            </a:r>
            <a:r>
              <a:rPr lang="en-US" dirty="0" err="1" smtClean="0">
                <a:hlinkClick r:id="rId4"/>
              </a:rPr>
              <a:t>Space_Science</a:t>
            </a:r>
            <a:r>
              <a:rPr lang="en-US" dirty="0" smtClean="0">
                <a:hlinkClick r:id="rId4"/>
              </a:rPr>
              <a:t>/</a:t>
            </a:r>
            <a:r>
              <a:rPr lang="en-US" dirty="0" err="1" smtClean="0">
                <a:hlinkClick r:id="rId4"/>
              </a:rPr>
              <a:t>Relativity_and_the_1919_eclipse</a:t>
            </a:r>
            <a:r>
              <a:rPr lang="en-US" dirty="0" smtClean="0"/>
              <a:t> </a:t>
            </a:r>
            <a:endParaRPr lang="en-US" dirty="0"/>
          </a:p>
        </p:txBody>
      </p:sp>
      <p:grpSp>
        <p:nvGrpSpPr>
          <p:cNvPr id="3" name="Group 2"/>
          <p:cNvGrpSpPr/>
          <p:nvPr/>
        </p:nvGrpSpPr>
        <p:grpSpPr>
          <a:xfrm>
            <a:off x="5029200" y="1642694"/>
            <a:ext cx="4020268" cy="4182211"/>
            <a:chOff x="5164520" y="1143000"/>
            <a:chExt cx="4020268" cy="4182211"/>
          </a:xfrm>
        </p:grpSpPr>
        <p:pic>
          <p:nvPicPr>
            <p:cNvPr id="1026" name="Picture 2" descr="Negative photo of the 1919 solar eclip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204" y="1143000"/>
              <a:ext cx="2905125" cy="38004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64520" y="4955879"/>
              <a:ext cx="4020268" cy="369332"/>
            </a:xfrm>
            <a:prstGeom prst="rect">
              <a:avLst/>
            </a:prstGeom>
          </p:spPr>
          <p:txBody>
            <a:bodyPr wrap="none">
              <a:spAutoFit/>
            </a:bodyPr>
            <a:lstStyle/>
            <a:p>
              <a:r>
                <a:rPr lang="en-US" b="1" dirty="0"/>
                <a:t>Negative photo of the 1919 solar eclipse</a:t>
              </a:r>
            </a:p>
          </p:txBody>
        </p:sp>
      </p:grpSp>
    </p:spTree>
    <p:extLst>
      <p:ext uri="{BB962C8B-B14F-4D97-AF65-F5344CB8AC3E}">
        <p14:creationId xmlns:p14="http://schemas.microsoft.com/office/powerpoint/2010/main" val="34766416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The Sun, Earth, Moon System</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228600" y="2971800"/>
            <a:ext cx="86868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sz="4000" b="1" dirty="0" smtClean="0">
                <a:effectLst>
                  <a:outerShdw blurRad="38100" dist="38100" dir="2700000" algn="tl">
                    <a:srgbClr val="000000">
                      <a:alpha val="43137"/>
                    </a:srgbClr>
                  </a:outerShdw>
                </a:effectLst>
                <a:latin typeface="+mn-lt"/>
                <a:cs typeface="Times New Roman" panose="02020603050405020304" pitchFamily="18" charset="0"/>
              </a:rPr>
              <a:t>Why does the same side of the Moon always face the Earth?</a:t>
            </a: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33879404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wipe(left)">
                                      <p:cBhvr>
                                        <p:cTn id="7" dur="500"/>
                                        <p:tgtEl>
                                          <p:spTgt spid="1116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43000" y="250825"/>
            <a:ext cx="70421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200" dirty="0" smtClean="0">
                <a:solidFill>
                  <a:srgbClr val="33A3A3"/>
                </a:solidFill>
                <a:effectLst>
                  <a:outerShdw blurRad="38100" dist="38100" dir="2700000" algn="tl">
                    <a:srgbClr val="C0C0C0"/>
                  </a:outerShdw>
                </a:effectLst>
              </a:rPr>
              <a:t>Tidal Locking &amp; Synchronous Rotation</a:t>
            </a:r>
            <a:endParaRPr lang="en-US" altLang="en-US" sz="3200" dirty="0">
              <a:solidFill>
                <a:srgbClr val="33A3A3"/>
              </a:solidFill>
              <a:effectLst>
                <a:outerShdw blurRad="38100" dist="38100" dir="2700000" algn="tl">
                  <a:srgbClr val="C0C0C0"/>
                </a:outerShdw>
              </a:effectLst>
            </a:endParaRP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pic>
        <p:nvPicPr>
          <p:cNvPr id="90114" name="Picture 2"/>
          <p:cNvPicPr>
            <a:picLocks noChangeAspect="1" noChangeArrowheads="1"/>
          </p:cNvPicPr>
          <p:nvPr/>
        </p:nvPicPr>
        <p:blipFill>
          <a:blip r:embed="rId4" cstate="print"/>
          <a:srcRect/>
          <a:stretch>
            <a:fillRect/>
          </a:stretch>
        </p:blipFill>
        <p:spPr bwMode="auto">
          <a:xfrm>
            <a:off x="0" y="990600"/>
            <a:ext cx="9144000" cy="4183063"/>
          </a:xfrm>
          <a:prstGeom prst="rect">
            <a:avLst/>
          </a:prstGeom>
          <a:noFill/>
          <a:ln w="9525">
            <a:noFill/>
            <a:miter lim="800000"/>
            <a:headEnd/>
            <a:tailEnd/>
          </a:ln>
        </p:spPr>
      </p:pic>
      <p:sp>
        <p:nvSpPr>
          <p:cNvPr id="9" name="Rectangle 8"/>
          <p:cNvSpPr/>
          <p:nvPr/>
        </p:nvSpPr>
        <p:spPr>
          <a:xfrm>
            <a:off x="76200" y="5181600"/>
            <a:ext cx="8991600" cy="1508105"/>
          </a:xfrm>
          <a:prstGeom prst="rect">
            <a:avLst/>
          </a:prstGeom>
        </p:spPr>
        <p:txBody>
          <a:bodyPr wrap="square">
            <a:spAutoFit/>
          </a:bodyPr>
          <a:lstStyle/>
          <a:p>
            <a:r>
              <a:rPr lang="en-US" sz="2300" b="1" dirty="0" smtClean="0"/>
              <a:t>In this figure, we stuck a white arrow into a fixed point on the Moon to keep track of its sides. If the Moon did not rotate as it orbited Earth, it would present all of its sides to our view; hence the white arrow would point directly toward Earth only in the bottom position on the diagram.</a:t>
            </a:r>
          </a:p>
        </p:txBody>
      </p:sp>
    </p:spTree>
    <p:extLst>
      <p:ext uri="{BB962C8B-B14F-4D97-AF65-F5344CB8AC3E}">
        <p14:creationId xmlns:p14="http://schemas.microsoft.com/office/powerpoint/2010/main" val="338794047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Outline of Talk</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304800" y="8382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600" dirty="0" smtClean="0">
                <a:latin typeface="+mn-lt"/>
                <a:cs typeface="Times New Roman" panose="02020603050405020304" pitchFamily="18" charset="0"/>
              </a:rPr>
              <a:t>Some History</a:t>
            </a:r>
            <a:br>
              <a:rPr lang="en-US" altLang="en-US" sz="2600" dirty="0" smtClean="0">
                <a:latin typeface="+mn-lt"/>
                <a:cs typeface="Times New Roman" panose="02020603050405020304" pitchFamily="18" charset="0"/>
              </a:rPr>
            </a:br>
            <a:endParaRPr lang="en-US" altLang="en-US" sz="2600" dirty="0" smtClean="0">
              <a:latin typeface="+mn-lt"/>
              <a:cs typeface="Times New Roman" panose="02020603050405020304" pitchFamily="18" charset="0"/>
            </a:endParaRPr>
          </a:p>
          <a:p>
            <a:r>
              <a:rPr lang="en-US" altLang="en-US" sz="2600" dirty="0" smtClean="0">
                <a:latin typeface="+mn-lt"/>
                <a:cs typeface="Times New Roman" panose="02020603050405020304" pitchFamily="18" charset="0"/>
              </a:rPr>
              <a:t>Sun-Earth-Moon Geometry</a:t>
            </a:r>
          </a:p>
          <a:p>
            <a:pPr lvl="1"/>
            <a:r>
              <a:rPr lang="en-US" altLang="en-US" sz="2200" dirty="0" smtClean="0">
                <a:latin typeface="+mn-lt"/>
                <a:cs typeface="Times New Roman" panose="02020603050405020304" pitchFamily="18" charset="0"/>
              </a:rPr>
              <a:t>Tidal Locking &amp; Synchronous Rotation</a:t>
            </a:r>
          </a:p>
          <a:p>
            <a:pPr lvl="1"/>
            <a:r>
              <a:rPr lang="en-US" altLang="en-US" sz="2200" dirty="0" smtClean="0">
                <a:latin typeface="+mn-lt"/>
                <a:cs typeface="Times New Roman" panose="02020603050405020304" pitchFamily="18" charset="0"/>
              </a:rPr>
              <a:t>Phases of the Moon</a:t>
            </a:r>
          </a:p>
          <a:p>
            <a:pPr lvl="1"/>
            <a:r>
              <a:rPr lang="en-US" altLang="en-US" sz="2200" dirty="0" smtClean="0">
                <a:latin typeface="+mn-lt"/>
                <a:cs typeface="Times New Roman" panose="02020603050405020304" pitchFamily="18" charset="0"/>
              </a:rPr>
              <a:t>Lunar Eclipses</a:t>
            </a:r>
          </a:p>
          <a:p>
            <a:pPr lvl="1"/>
            <a:r>
              <a:rPr lang="en-US" altLang="en-US" sz="2200" dirty="0" smtClean="0">
                <a:latin typeface="+mn-lt"/>
                <a:cs typeface="Times New Roman" panose="02020603050405020304" pitchFamily="18" charset="0"/>
              </a:rPr>
              <a:t>Solar </a:t>
            </a:r>
            <a:r>
              <a:rPr lang="en-US" altLang="en-US" sz="2200" dirty="0" smtClean="0">
                <a:latin typeface="+mn-lt"/>
                <a:cs typeface="Times New Roman" panose="02020603050405020304" pitchFamily="18" charset="0"/>
              </a:rPr>
              <a:t>Eclipses</a:t>
            </a:r>
            <a:endParaRPr lang="en-US" altLang="en-US" sz="2600" dirty="0" smtClean="0">
              <a:latin typeface="+mn-lt"/>
              <a:cs typeface="Times New Roman" panose="02020603050405020304"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33879404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wipe(left)">
                                      <p:cBhvr>
                                        <p:cTn id="7" dur="500"/>
                                        <p:tgtEl>
                                          <p:spTgt spid="1116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1620">
                                            <p:txEl>
                                              <p:pRg st="1" end="1"/>
                                            </p:txEl>
                                          </p:spTgt>
                                        </p:tgtEl>
                                        <p:attrNameLst>
                                          <p:attrName>style.visibility</p:attrName>
                                        </p:attrNameLst>
                                      </p:cBhvr>
                                      <p:to>
                                        <p:strVal val="visible"/>
                                      </p:to>
                                    </p:set>
                                    <p:animEffect transition="in" filter="wipe(left)">
                                      <p:cBhvr>
                                        <p:cTn id="11" dur="500"/>
                                        <p:tgtEl>
                                          <p:spTgt spid="11162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1620">
                                            <p:txEl>
                                              <p:pRg st="2" end="2"/>
                                            </p:txEl>
                                          </p:spTgt>
                                        </p:tgtEl>
                                        <p:attrNameLst>
                                          <p:attrName>style.visibility</p:attrName>
                                        </p:attrNameLst>
                                      </p:cBhvr>
                                      <p:to>
                                        <p:strVal val="visible"/>
                                      </p:to>
                                    </p:set>
                                    <p:animEffect transition="in" filter="wipe(left)">
                                      <p:cBhvr>
                                        <p:cTn id="15" dur="500"/>
                                        <p:tgtEl>
                                          <p:spTgt spid="11162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1620">
                                            <p:txEl>
                                              <p:pRg st="3" end="3"/>
                                            </p:txEl>
                                          </p:spTgt>
                                        </p:tgtEl>
                                        <p:attrNameLst>
                                          <p:attrName>style.visibility</p:attrName>
                                        </p:attrNameLst>
                                      </p:cBhvr>
                                      <p:to>
                                        <p:strVal val="visible"/>
                                      </p:to>
                                    </p:set>
                                    <p:animEffect transition="in" filter="wipe(left)">
                                      <p:cBhvr>
                                        <p:cTn id="19" dur="500"/>
                                        <p:tgtEl>
                                          <p:spTgt spid="11162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1620">
                                            <p:txEl>
                                              <p:pRg st="4" end="4"/>
                                            </p:txEl>
                                          </p:spTgt>
                                        </p:tgtEl>
                                        <p:attrNameLst>
                                          <p:attrName>style.visibility</p:attrName>
                                        </p:attrNameLst>
                                      </p:cBhvr>
                                      <p:to>
                                        <p:strVal val="visible"/>
                                      </p:to>
                                    </p:set>
                                    <p:animEffect transition="in" filter="wipe(left)">
                                      <p:cBhvr>
                                        <p:cTn id="23" dur="500"/>
                                        <p:tgtEl>
                                          <p:spTgt spid="111620">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1620">
                                            <p:txEl>
                                              <p:pRg st="5" end="5"/>
                                            </p:txEl>
                                          </p:spTgt>
                                        </p:tgtEl>
                                        <p:attrNameLst>
                                          <p:attrName>style.visibility</p:attrName>
                                        </p:attrNameLst>
                                      </p:cBhvr>
                                      <p:to>
                                        <p:strVal val="visible"/>
                                      </p:to>
                                    </p:set>
                                    <p:animEffect transition="in" filter="wipe(left)">
                                      <p:cBhvr>
                                        <p:cTn id="27" dur="500"/>
                                        <p:tgtEl>
                                          <p:spTgt spid="1116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pic>
        <p:nvPicPr>
          <p:cNvPr id="91138" name="Picture 2"/>
          <p:cNvPicPr>
            <a:picLocks noChangeAspect="1" noChangeArrowheads="1"/>
          </p:cNvPicPr>
          <p:nvPr/>
        </p:nvPicPr>
        <p:blipFill>
          <a:blip r:embed="rId4" cstate="print"/>
          <a:srcRect/>
          <a:stretch>
            <a:fillRect/>
          </a:stretch>
        </p:blipFill>
        <p:spPr bwMode="auto">
          <a:xfrm>
            <a:off x="0" y="1025237"/>
            <a:ext cx="9144000" cy="4156363"/>
          </a:xfrm>
          <a:prstGeom prst="rect">
            <a:avLst/>
          </a:prstGeom>
          <a:noFill/>
          <a:ln w="9525">
            <a:noFill/>
            <a:miter lim="800000"/>
            <a:headEnd/>
            <a:tailEnd/>
          </a:ln>
        </p:spPr>
      </p:pic>
      <p:sp>
        <p:nvSpPr>
          <p:cNvPr id="9" name="Rectangle 8"/>
          <p:cNvSpPr/>
          <p:nvPr/>
        </p:nvSpPr>
        <p:spPr>
          <a:xfrm>
            <a:off x="76200" y="5569803"/>
            <a:ext cx="8991600" cy="830997"/>
          </a:xfrm>
          <a:prstGeom prst="rect">
            <a:avLst/>
          </a:prstGeom>
        </p:spPr>
        <p:txBody>
          <a:bodyPr wrap="square">
            <a:spAutoFit/>
          </a:bodyPr>
          <a:lstStyle/>
          <a:p>
            <a:r>
              <a:rPr lang="en-US" sz="2400" b="1" dirty="0" smtClean="0"/>
              <a:t>Actually, the Moon rotates in the same period that it revolves, so we always see the same side (the white arrow keeps pointing to Earth).</a:t>
            </a:r>
          </a:p>
        </p:txBody>
      </p:sp>
      <p:sp>
        <p:nvSpPr>
          <p:cNvPr id="11" name="Rectangle 2"/>
          <p:cNvSpPr>
            <a:spLocks noGrp="1" noChangeArrowheads="1"/>
          </p:cNvSpPr>
          <p:nvPr>
            <p:ph type="title"/>
          </p:nvPr>
        </p:nvSpPr>
        <p:spPr>
          <a:xfrm>
            <a:off x="1143000" y="250825"/>
            <a:ext cx="70421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200" dirty="0" smtClean="0">
                <a:solidFill>
                  <a:srgbClr val="33A3A3"/>
                </a:solidFill>
                <a:effectLst>
                  <a:outerShdw blurRad="38100" dist="38100" dir="2700000" algn="tl">
                    <a:srgbClr val="C0C0C0"/>
                  </a:outerShdw>
                </a:effectLst>
              </a:rPr>
              <a:t>Tidal Locking &amp; Synchronous Rotation</a:t>
            </a:r>
            <a:endParaRPr lang="en-US" altLang="en-US" sz="3200" dirty="0">
              <a:solidFill>
                <a:srgbClr val="33A3A3"/>
              </a:solidFill>
              <a:effectLst>
                <a:outerShdw blurRad="38100" dist="38100" dir="2700000" algn="tl">
                  <a:srgbClr val="C0C0C0"/>
                </a:outerShdw>
              </a:effectLst>
            </a:endParaRPr>
          </a:p>
        </p:txBody>
      </p:sp>
    </p:spTree>
    <p:extLst>
      <p:ext uri="{BB962C8B-B14F-4D97-AF65-F5344CB8AC3E}">
        <p14:creationId xmlns:p14="http://schemas.microsoft.com/office/powerpoint/2010/main" val="338794047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304800" y="8382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sz="2800" dirty="0" smtClean="0">
                <a:latin typeface="+mn-lt"/>
              </a:rPr>
              <a:t>The differences in the Moon’s appearance from one night to the next are </a:t>
            </a:r>
            <a:r>
              <a:rPr lang="en-US" sz="2800" dirty="0" smtClean="0">
                <a:solidFill>
                  <a:srgbClr val="FF0000"/>
                </a:solidFill>
                <a:latin typeface="+mn-lt"/>
              </a:rPr>
              <a:t>due to changing illumination by the Sun</a:t>
            </a:r>
            <a:r>
              <a:rPr lang="en-US" sz="2800" dirty="0" smtClean="0">
                <a:latin typeface="+mn-lt"/>
              </a:rPr>
              <a:t>, not to its own rotation. </a:t>
            </a:r>
          </a:p>
          <a:p>
            <a:r>
              <a:rPr lang="en-US" sz="2800" dirty="0" smtClean="0">
                <a:latin typeface="+mn-lt"/>
              </a:rPr>
              <a:t>Which side is light and which is dark changes as the Moon moves around Earth. </a:t>
            </a:r>
          </a:p>
          <a:p>
            <a:r>
              <a:rPr lang="en-US" sz="2800" dirty="0" smtClean="0">
                <a:latin typeface="+mn-lt"/>
              </a:rPr>
              <a:t>“The back side” is dark just as often as “the front side” (say, on a Full Moon night). </a:t>
            </a:r>
          </a:p>
          <a:p>
            <a:r>
              <a:rPr lang="en-US" sz="2800" dirty="0" smtClean="0">
                <a:latin typeface="+mn-lt"/>
              </a:rPr>
              <a:t>Since the Moon rotates, the Sun rises and sets on all sides of the Moon. </a:t>
            </a:r>
          </a:p>
          <a:p>
            <a:r>
              <a:rPr lang="en-US" sz="2800" dirty="0" smtClean="0">
                <a:latin typeface="+mn-lt"/>
              </a:rPr>
              <a:t>With apologies to Pink Floyd, there </a:t>
            </a:r>
            <a:r>
              <a:rPr lang="en-US" sz="2800" dirty="0" smtClean="0">
                <a:solidFill>
                  <a:srgbClr val="FF0000"/>
                </a:solidFill>
                <a:latin typeface="+mn-lt"/>
              </a:rPr>
              <a:t>is simply no permanent “Dark Side of the Moon.”</a:t>
            </a:r>
            <a:endParaRPr lang="en-US" altLang="en-US" sz="2800" dirty="0" smtClean="0">
              <a:solidFill>
                <a:srgbClr val="FF0000"/>
              </a:solidFill>
              <a:latin typeface="+mn-lt"/>
              <a:cs typeface="Times New Roman" panose="02020603050405020304"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9" name="Rectangle 2"/>
          <p:cNvSpPr txBox="1">
            <a:spLocks noChangeArrowheads="1"/>
          </p:cNvSpPr>
          <p:nvPr/>
        </p:nvSpPr>
        <p:spPr>
          <a:xfrm>
            <a:off x="1828800" y="250825"/>
            <a:ext cx="6356350" cy="520700"/>
          </a:xfrm>
          <a:prstGeom prst="rect">
            <a:avLst/>
          </a:prstGeom>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
                <a:srgbClr val="006633"/>
              </a:buClr>
              <a:buSzTx/>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3600" b="0" i="0" u="none" strike="noStrike" kern="1200" cap="none" spc="0" normalizeH="0" baseline="0" noProof="0" dirty="0" smtClean="0">
                <a:ln>
                  <a:noFill/>
                </a:ln>
                <a:solidFill>
                  <a:srgbClr val="33A3A3"/>
                </a:solidFill>
                <a:effectLst>
                  <a:outerShdw blurRad="38100" dist="38100" dir="2700000" algn="tl">
                    <a:srgbClr val="C0C0C0"/>
                  </a:outerShdw>
                </a:effectLst>
                <a:uLnTx/>
                <a:uFillTx/>
                <a:latin typeface="+mj-lt"/>
                <a:ea typeface="+mj-ea"/>
                <a:cs typeface="+mj-cs"/>
              </a:rPr>
              <a:t>The Phases of the Moon</a:t>
            </a:r>
            <a:endParaRPr kumimoji="0" lang="en-US" altLang="en-US" sz="3600" b="0" i="0" u="none" strike="noStrike" kern="1200" cap="none" spc="0" normalizeH="0" baseline="0" noProof="0" dirty="0">
              <a:ln>
                <a:noFill/>
              </a:ln>
              <a:solidFill>
                <a:srgbClr val="33A3A3"/>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1433140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wipe(left)">
                                      <p:cBhvr>
                                        <p:cTn id="7" dur="500"/>
                                        <p:tgtEl>
                                          <p:spTgt spid="1116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1620">
                                            <p:txEl>
                                              <p:pRg st="1" end="1"/>
                                            </p:txEl>
                                          </p:spTgt>
                                        </p:tgtEl>
                                        <p:attrNameLst>
                                          <p:attrName>style.visibility</p:attrName>
                                        </p:attrNameLst>
                                      </p:cBhvr>
                                      <p:to>
                                        <p:strVal val="visible"/>
                                      </p:to>
                                    </p:set>
                                    <p:animEffect transition="in" filter="wipe(right)">
                                      <p:cBhvr>
                                        <p:cTn id="12" dur="500"/>
                                        <p:tgtEl>
                                          <p:spTgt spid="1116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20">
                                            <p:txEl>
                                              <p:pRg st="2" end="2"/>
                                            </p:txEl>
                                          </p:spTgt>
                                        </p:tgtEl>
                                        <p:attrNameLst>
                                          <p:attrName>style.visibility</p:attrName>
                                        </p:attrNameLst>
                                      </p:cBhvr>
                                      <p:to>
                                        <p:strVal val="visible"/>
                                      </p:to>
                                    </p:set>
                                    <p:animEffect transition="in" filter="wipe(left)">
                                      <p:cBhvr>
                                        <p:cTn id="17" dur="500"/>
                                        <p:tgtEl>
                                          <p:spTgt spid="1116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1620">
                                            <p:txEl>
                                              <p:pRg st="3" end="3"/>
                                            </p:txEl>
                                          </p:spTgt>
                                        </p:tgtEl>
                                        <p:attrNameLst>
                                          <p:attrName>style.visibility</p:attrName>
                                        </p:attrNameLst>
                                      </p:cBhvr>
                                      <p:to>
                                        <p:strVal val="visible"/>
                                      </p:to>
                                    </p:set>
                                    <p:animEffect transition="in" filter="wipe(right)">
                                      <p:cBhvr>
                                        <p:cTn id="22" dur="500"/>
                                        <p:tgtEl>
                                          <p:spTgt spid="1116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20">
                                            <p:txEl>
                                              <p:pRg st="4" end="4"/>
                                            </p:txEl>
                                          </p:spTgt>
                                        </p:tgtEl>
                                        <p:attrNameLst>
                                          <p:attrName>style.visibility</p:attrName>
                                        </p:attrNameLst>
                                      </p:cBhvr>
                                      <p:to>
                                        <p:strVal val="visible"/>
                                      </p:to>
                                    </p:set>
                                    <p:animEffect transition="in" filter="wipe(left)">
                                      <p:cBhvr>
                                        <p:cTn id="27" dur="500"/>
                                        <p:tgtEl>
                                          <p:spTgt spid="1116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The Sun, Earth, Moon System</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228600" y="2971800"/>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sz="4000" b="1" dirty="0" smtClean="0">
                <a:effectLst>
                  <a:outerShdw blurRad="38100" dist="38100" dir="2700000" algn="tl">
                    <a:srgbClr val="000000">
                      <a:alpha val="43137"/>
                    </a:srgbClr>
                  </a:outerShdw>
                </a:effectLst>
                <a:latin typeface="+mn-lt"/>
                <a:cs typeface="Times New Roman" panose="02020603050405020304" pitchFamily="18" charset="0"/>
              </a:rPr>
              <a:t>Why does the Moon show phases?</a:t>
            </a: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33879404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wipe(left)">
                                      <p:cBhvr>
                                        <p:cTn id="7" dur="500"/>
                                        <p:tgtEl>
                                          <p:spTgt spid="1116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2" cstate="print"/>
          <a:srcRect/>
          <a:stretch>
            <a:fillRect/>
          </a:stretch>
        </p:blipFill>
        <p:spPr bwMode="auto">
          <a:xfrm>
            <a:off x="8275638" y="0"/>
            <a:ext cx="868362" cy="6096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a:stretch>
            <a:fillRect/>
          </a:stretch>
        </p:blipFill>
        <p:spPr bwMode="auto">
          <a:xfrm>
            <a:off x="0" y="0"/>
            <a:ext cx="868362" cy="609600"/>
          </a:xfrm>
          <a:prstGeom prst="rect">
            <a:avLst/>
          </a:prstGeom>
          <a:noFill/>
          <a:ln w="9525">
            <a:noFill/>
            <a:miter lim="800000"/>
            <a:headEnd/>
            <a:tailEnd/>
          </a:ln>
        </p:spPr>
      </p:pic>
      <p:pic>
        <p:nvPicPr>
          <p:cNvPr id="6" name="Picture 8" descr="figure 3-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43000"/>
            <a:ext cx="687510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1600200" y="152400"/>
            <a:ext cx="6356350" cy="1120775"/>
          </a:xfrm>
          <a:prstGeom prst="rect">
            <a:avLst/>
          </a:prstGeom>
          <a:ln/>
        </p:spPr>
        <p:txBody>
          <a:bodyPr>
            <a:noAutofit/>
          </a:bodyPr>
          <a:lstStyle/>
          <a:p>
            <a:pPr marL="0" marR="0" lvl="0" indent="0" algn="ctr" defTabSz="914400" rtl="0" eaLnBrk="1" fontAlgn="auto" latinLnBrk="0" hangingPunct="1">
              <a:lnSpc>
                <a:spcPct val="100000"/>
              </a:lnSpc>
              <a:spcBef>
                <a:spcPct val="0"/>
              </a:spcBef>
              <a:spcAft>
                <a:spcPts val="0"/>
              </a:spcAft>
              <a:buClr>
                <a:srgbClr val="006633"/>
              </a:buClr>
              <a:buSzTx/>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3600" b="0" i="0" u="none" strike="noStrike" kern="1200" cap="none" spc="0" normalizeH="0" baseline="0" noProof="0" dirty="0" smtClean="0">
                <a:ln>
                  <a:noFill/>
                </a:ln>
                <a:solidFill>
                  <a:srgbClr val="33A3A3"/>
                </a:solidFill>
                <a:effectLst>
                  <a:outerShdw blurRad="38100" dist="38100" dir="2700000" algn="tl">
                    <a:srgbClr val="C0C0C0"/>
                  </a:outerShdw>
                </a:effectLst>
                <a:uLnTx/>
                <a:uFillTx/>
                <a:latin typeface="+mj-lt"/>
                <a:ea typeface="+mj-ea"/>
                <a:cs typeface="+mj-cs"/>
              </a:rPr>
              <a:t>Moon Phase: The Sun, Earth, Moon System</a:t>
            </a:r>
            <a:endParaRPr kumimoji="0" lang="en-US" altLang="en-US" sz="3600" b="0" i="0" u="none" strike="noStrike" kern="1200" cap="none" spc="0" normalizeH="0" baseline="0" noProof="0" dirty="0">
              <a:ln>
                <a:noFill/>
              </a:ln>
              <a:solidFill>
                <a:srgbClr val="33A3A3"/>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6788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The Sun, Earth, Moon System</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152400" y="1295400"/>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b="1" dirty="0" smtClean="0">
                <a:effectLst>
                  <a:outerShdw blurRad="38100" dist="38100" dir="2700000" algn="tl">
                    <a:srgbClr val="000000">
                      <a:alpha val="43137"/>
                    </a:srgbClr>
                  </a:outerShdw>
                </a:effectLst>
                <a:latin typeface="+mn-lt"/>
                <a:cs typeface="Times New Roman" panose="02020603050405020304" pitchFamily="18" charset="0"/>
              </a:rPr>
              <a:t>Why do we have </a:t>
            </a:r>
            <a:r>
              <a:rPr lang="en-US" altLang="en-US" b="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Eclipses</a:t>
            </a:r>
            <a:r>
              <a:rPr lang="en-US" altLang="en-US" b="1" dirty="0" smtClean="0">
                <a:effectLst>
                  <a:outerShdw blurRad="38100" dist="38100" dir="2700000" algn="tl">
                    <a:srgbClr val="000000">
                      <a:alpha val="43137"/>
                    </a:srgbClr>
                  </a:outerShdw>
                </a:effectLst>
                <a:latin typeface="+mn-lt"/>
                <a:cs typeface="Times New Roman" panose="02020603050405020304" pitchFamily="18" charset="0"/>
              </a:rPr>
              <a:t>?</a:t>
            </a: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6" name="Rectangle 4"/>
          <p:cNvSpPr>
            <a:spLocks noChangeArrowheads="1"/>
          </p:cNvSpPr>
          <p:nvPr/>
        </p:nvSpPr>
        <p:spPr bwMode="auto">
          <a:xfrm>
            <a:off x="304800" y="3124200"/>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b="1" dirty="0" smtClean="0">
                <a:effectLst>
                  <a:outerShdw blurRad="38100" dist="38100" dir="2700000" algn="tl">
                    <a:srgbClr val="000000">
                      <a:alpha val="43137"/>
                    </a:srgbClr>
                  </a:outerShdw>
                </a:effectLst>
                <a:latin typeface="+mn-lt"/>
                <a:cs typeface="Times New Roman" panose="02020603050405020304" pitchFamily="18" charset="0"/>
              </a:rPr>
              <a:t>What causes a </a:t>
            </a:r>
            <a:r>
              <a:rPr lang="en-US" altLang="en-US" b="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Lunar</a:t>
            </a:r>
            <a:r>
              <a:rPr lang="en-US" altLang="en-US" b="1" dirty="0" smtClean="0">
                <a:effectLst>
                  <a:outerShdw blurRad="38100" dist="38100" dir="2700000" algn="tl">
                    <a:srgbClr val="000000">
                      <a:alpha val="43137"/>
                    </a:srgbClr>
                  </a:outerShdw>
                </a:effectLst>
                <a:latin typeface="+mn-lt"/>
                <a:cs typeface="Times New Roman" panose="02020603050405020304" pitchFamily="18" charset="0"/>
              </a:rPr>
              <a:t> Eclipse?</a:t>
            </a:r>
          </a:p>
        </p:txBody>
      </p:sp>
      <p:sp>
        <p:nvSpPr>
          <p:cNvPr id="9" name="Rectangle 4"/>
          <p:cNvSpPr>
            <a:spLocks noChangeArrowheads="1"/>
          </p:cNvSpPr>
          <p:nvPr/>
        </p:nvSpPr>
        <p:spPr bwMode="auto">
          <a:xfrm>
            <a:off x="304800" y="4800600"/>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b="1" dirty="0" smtClean="0">
                <a:effectLst>
                  <a:outerShdw blurRad="38100" dist="38100" dir="2700000" algn="tl">
                    <a:srgbClr val="000000">
                      <a:alpha val="43137"/>
                    </a:srgbClr>
                  </a:outerShdw>
                </a:effectLst>
                <a:latin typeface="+mn-lt"/>
                <a:cs typeface="Times New Roman" panose="02020603050405020304" pitchFamily="18" charset="0"/>
              </a:rPr>
              <a:t>What causes a </a:t>
            </a:r>
            <a:r>
              <a:rPr lang="en-US" altLang="en-US" b="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Solar</a:t>
            </a:r>
            <a:r>
              <a:rPr lang="en-US" altLang="en-US" b="1" dirty="0" smtClean="0">
                <a:effectLst>
                  <a:outerShdw blurRad="38100" dist="38100" dir="2700000" algn="tl">
                    <a:srgbClr val="000000">
                      <a:alpha val="43137"/>
                    </a:srgbClr>
                  </a:outerShdw>
                </a:effectLst>
                <a:latin typeface="+mn-lt"/>
                <a:cs typeface="Times New Roman" panose="02020603050405020304" pitchFamily="18" charset="0"/>
              </a:rPr>
              <a:t> Eclipse?</a:t>
            </a:r>
          </a:p>
        </p:txBody>
      </p:sp>
    </p:spTree>
    <p:extLst>
      <p:ext uri="{BB962C8B-B14F-4D97-AF65-F5344CB8AC3E}">
        <p14:creationId xmlns:p14="http://schemas.microsoft.com/office/powerpoint/2010/main" val="1985418316"/>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Lunar Eclipses</a:t>
            </a:r>
            <a:endParaRPr lang="en-US" altLang="en-US" sz="3600" dirty="0">
              <a:solidFill>
                <a:srgbClr val="33A3A3"/>
              </a:solidFill>
              <a:effectLst>
                <a:outerShdw blurRad="38100" dist="38100" dir="2700000" algn="tl">
                  <a:srgbClr val="C0C0C0"/>
                </a:outerShdw>
              </a:effectLst>
            </a:endParaRPr>
          </a:p>
        </p:txBody>
      </p:sp>
      <p:sp>
        <p:nvSpPr>
          <p:cNvPr id="121860" name="Rectangle 4"/>
          <p:cNvSpPr>
            <a:spLocks noChangeArrowheads="1"/>
          </p:cNvSpPr>
          <p:nvPr/>
        </p:nvSpPr>
        <p:spPr bwMode="auto">
          <a:xfrm>
            <a:off x="304800" y="2057400"/>
            <a:ext cx="83058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800" dirty="0">
                <a:latin typeface="+mn-lt"/>
              </a:rPr>
              <a:t>A Lunar Eclipse occurs when the Sun, the Earth and the Moon are aligned along the line of nodes, in such a way that the Earth is between the Sun and the Moon, on a Full Moon’s day.</a:t>
            </a:r>
          </a:p>
          <a:p>
            <a:r>
              <a:rPr lang="en-US" altLang="en-US" sz="2800" dirty="0">
                <a:latin typeface="+mn-lt"/>
              </a:rPr>
              <a:t>A lunar eclipse may be </a:t>
            </a:r>
            <a:r>
              <a:rPr lang="en-US" altLang="en-US" sz="2800" b="1" dirty="0">
                <a:latin typeface="+mn-lt"/>
              </a:rPr>
              <a:t>total, partial or penumbral </a:t>
            </a:r>
            <a:r>
              <a:rPr lang="en-US" altLang="en-US" sz="2800" b="1" dirty="0" smtClean="0">
                <a:latin typeface="+mn-lt"/>
              </a:rPr>
              <a:t> </a:t>
            </a:r>
            <a:r>
              <a:rPr lang="en-US" altLang="en-US" sz="2800" dirty="0" smtClean="0">
                <a:latin typeface="+mn-lt"/>
              </a:rPr>
              <a:t>depending </a:t>
            </a:r>
            <a:r>
              <a:rPr lang="en-US" altLang="en-US" sz="2800" dirty="0">
                <a:latin typeface="+mn-lt"/>
              </a:rPr>
              <a:t>on the exact geometry of the alignment.</a:t>
            </a:r>
            <a:endParaRPr lang="en-US" altLang="en-US" sz="2800" b="1" dirty="0">
              <a:latin typeface="+mn-lt"/>
            </a:endParaRPr>
          </a:p>
        </p:txBody>
      </p:sp>
      <p:pic>
        <p:nvPicPr>
          <p:cNvPr id="8"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32397202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wipe(left)">
                                      <p:cBhvr>
                                        <p:cTn id="7" dur="500"/>
                                        <p:tgtEl>
                                          <p:spTgt spid="1218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1860">
                                            <p:txEl>
                                              <p:pRg st="1" end="1"/>
                                            </p:txEl>
                                          </p:spTgt>
                                        </p:tgtEl>
                                        <p:attrNameLst>
                                          <p:attrName>style.visibility</p:attrName>
                                        </p:attrNameLst>
                                      </p:cBhvr>
                                      <p:to>
                                        <p:strVal val="visible"/>
                                      </p:to>
                                    </p:set>
                                    <p:animEffect transition="in" filter="wipe(left)">
                                      <p:cBhvr>
                                        <p:cTn id="12" dur="500"/>
                                        <p:tgtEl>
                                          <p:spTgt spid="121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Lunar Eclipses</a:t>
            </a:r>
            <a:endParaRPr lang="en-US" altLang="en-US" sz="3600" dirty="0">
              <a:solidFill>
                <a:srgbClr val="33A3A3"/>
              </a:solidFill>
              <a:effectLst>
                <a:outerShdw blurRad="38100" dist="38100" dir="2700000" algn="tl">
                  <a:srgbClr val="C0C0C0"/>
                </a:outerShdw>
              </a:effectLst>
            </a:endParaRPr>
          </a:p>
        </p:txBody>
      </p:sp>
      <p:pic>
        <p:nvPicPr>
          <p:cNvPr id="119812" name="Picture 4" descr="figure 3-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066800"/>
            <a:ext cx="72358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3" name="Text Box 5"/>
          <p:cNvSpPr txBox="1">
            <a:spLocks noChangeArrowheads="1"/>
          </p:cNvSpPr>
          <p:nvPr/>
        </p:nvSpPr>
        <p:spPr bwMode="auto">
          <a:xfrm>
            <a:off x="3200400" y="5715000"/>
            <a:ext cx="2489200" cy="730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solidFill>
                  <a:schemeClr val="tx1"/>
                </a:solidFill>
              </a:rPr>
              <a:t>Situation 1: Penumbral Eclipse</a:t>
            </a:r>
          </a:p>
          <a:p>
            <a:r>
              <a:rPr lang="en-US" altLang="en-US" sz="1400" b="1" i="1">
                <a:solidFill>
                  <a:schemeClr val="tx1"/>
                </a:solidFill>
              </a:rPr>
              <a:t>Situation 2: Total Eclipse</a:t>
            </a:r>
          </a:p>
          <a:p>
            <a:r>
              <a:rPr lang="en-US" altLang="en-US" sz="1400" b="1" i="1">
                <a:solidFill>
                  <a:schemeClr val="tx1"/>
                </a:solidFill>
              </a:rPr>
              <a:t>Situation 3: Partial Eclipse</a:t>
            </a:r>
          </a:p>
        </p:txBody>
      </p:sp>
      <p:pic>
        <p:nvPicPr>
          <p:cNvPr id="6"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9181860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box(in)">
                                      <p:cBhvr>
                                        <p:cTn id="7" dur="500"/>
                                        <p:tgtEl>
                                          <p:spTgt spid="1198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9813"/>
                                        </p:tgtEl>
                                        <p:attrNameLst>
                                          <p:attrName>style.visibility</p:attrName>
                                        </p:attrNameLst>
                                      </p:cBhvr>
                                      <p:to>
                                        <p:strVal val="visible"/>
                                      </p:to>
                                    </p:set>
                                    <p:animEffect transition="in" filter="dissolve">
                                      <p:cBhvr>
                                        <p:cTn id="10"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1143000" y="304800"/>
            <a:ext cx="6705600" cy="609600"/>
          </a:xfrm>
        </p:spPr>
        <p:txBody>
          <a:bodyPr>
            <a:noAutofit/>
          </a:bodyPr>
          <a:lstStyle/>
          <a:p>
            <a:pPr eaLnBrk="1" hangingPunct="1"/>
            <a:r>
              <a:rPr lang="en-US" sz="3600" b="1" dirty="0" smtClean="0">
                <a:latin typeface="Calibri" pitchFamily="34" charset="0"/>
              </a:rPr>
              <a:t>Solar Eclipses</a:t>
            </a:r>
          </a:p>
        </p:txBody>
      </p:sp>
      <p:pic>
        <p:nvPicPr>
          <p:cNvPr id="7171" name="Picture 4"/>
          <p:cNvPicPr>
            <a:picLocks noChangeAspect="1" noChangeArrowheads="1"/>
          </p:cNvPicPr>
          <p:nvPr/>
        </p:nvPicPr>
        <p:blipFill>
          <a:blip r:embed="rId2" cstate="print"/>
          <a:srcRect/>
          <a:stretch>
            <a:fillRect/>
          </a:stretch>
        </p:blipFill>
        <p:spPr bwMode="auto">
          <a:xfrm>
            <a:off x="8275638" y="0"/>
            <a:ext cx="868362" cy="6096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a:stretch>
            <a:fillRect/>
          </a:stretch>
        </p:blipFill>
        <p:spPr bwMode="auto">
          <a:xfrm>
            <a:off x="0" y="0"/>
            <a:ext cx="868362" cy="609600"/>
          </a:xfrm>
          <a:prstGeom prst="rect">
            <a:avLst/>
          </a:prstGeom>
          <a:noFill/>
          <a:ln w="9525">
            <a:noFill/>
            <a:miter lim="800000"/>
            <a:headEnd/>
            <a:tailEnd/>
          </a:ln>
        </p:spPr>
      </p:pic>
      <p:pic>
        <p:nvPicPr>
          <p:cNvPr id="6" name="Picture 5"/>
          <p:cNvPicPr>
            <a:picLocks noChangeAspect="1"/>
          </p:cNvPicPr>
          <p:nvPr/>
        </p:nvPicPr>
        <p:blipFill>
          <a:blip r:embed="rId3" cstate="print"/>
          <a:stretch>
            <a:fillRect/>
          </a:stretch>
        </p:blipFill>
        <p:spPr>
          <a:xfrm>
            <a:off x="228600" y="1219200"/>
            <a:ext cx="8686800" cy="4828413"/>
          </a:xfrm>
          <a:prstGeom prst="rect">
            <a:avLst/>
          </a:prstGeom>
        </p:spPr>
      </p:pic>
      <p:sp>
        <p:nvSpPr>
          <p:cNvPr id="7" name="TextBox 6"/>
          <p:cNvSpPr txBox="1"/>
          <p:nvPr/>
        </p:nvSpPr>
        <p:spPr>
          <a:xfrm>
            <a:off x="457200" y="6172255"/>
            <a:ext cx="8229600" cy="369332"/>
          </a:xfrm>
          <a:prstGeom prst="rect">
            <a:avLst/>
          </a:prstGeom>
          <a:noFill/>
        </p:spPr>
        <p:txBody>
          <a:bodyPr wrap="square" rtlCol="0">
            <a:spAutoFit/>
          </a:bodyPr>
          <a:lstStyle/>
          <a:p>
            <a:r>
              <a:rPr lang="en-US" dirty="0" smtClean="0">
                <a:solidFill>
                  <a:srgbClr val="FF0000"/>
                </a:solidFill>
              </a:rPr>
              <a:t>Not to scale 					</a:t>
            </a:r>
            <a:r>
              <a:rPr lang="de-DE" dirty="0" smtClean="0">
                <a:solidFill>
                  <a:srgbClr val="FF0000"/>
                </a:solidFill>
              </a:rPr>
              <a:t>© exploratorium.edu</a:t>
            </a:r>
            <a:endParaRPr lang="en-US" dirty="0">
              <a:solidFill>
                <a:srgbClr val="FF0000"/>
              </a:solidFill>
            </a:endParaRPr>
          </a:p>
        </p:txBody>
      </p:sp>
    </p:spTree>
    <p:extLst>
      <p:ext uri="{BB962C8B-B14F-4D97-AF65-F5344CB8AC3E}">
        <p14:creationId xmlns:p14="http://schemas.microsoft.com/office/powerpoint/2010/main" val="840990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Solar Eclipses</a:t>
            </a:r>
            <a:endParaRPr lang="en-US" altLang="en-US" sz="3600" dirty="0">
              <a:solidFill>
                <a:srgbClr val="33A3A3"/>
              </a:solidFill>
              <a:effectLst>
                <a:outerShdw blurRad="38100" dist="38100" dir="2700000" algn="tl">
                  <a:srgbClr val="C0C0C0"/>
                </a:outerShdw>
              </a:effectLst>
            </a:endParaRPr>
          </a:p>
        </p:txBody>
      </p:sp>
      <p:sp>
        <p:nvSpPr>
          <p:cNvPr id="125956" name="Rectangle 4"/>
          <p:cNvSpPr>
            <a:spLocks noChangeArrowheads="1"/>
          </p:cNvSpPr>
          <p:nvPr/>
        </p:nvSpPr>
        <p:spPr bwMode="auto">
          <a:xfrm>
            <a:off x="4724400" y="1066800"/>
            <a:ext cx="42672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600" dirty="0">
                <a:latin typeface="+mn-lt"/>
              </a:rPr>
              <a:t>A Solar eclipse occurs when the Sun, the Earth and the Moon are aligned along the line of nodes, and the Moon is between the Sun and the Earth on a New Moon’s day.</a:t>
            </a:r>
          </a:p>
          <a:p>
            <a:r>
              <a:rPr lang="en-US" altLang="en-US" sz="2600" dirty="0">
                <a:latin typeface="+mn-lt"/>
              </a:rPr>
              <a:t>A Solar eclipse may be </a:t>
            </a:r>
            <a:r>
              <a:rPr lang="en-US" altLang="en-US" sz="2600" b="1" dirty="0">
                <a:latin typeface="+mn-lt"/>
              </a:rPr>
              <a:t>total, partial or annular</a:t>
            </a:r>
            <a:r>
              <a:rPr lang="en-US" altLang="en-US" sz="2600" dirty="0">
                <a:latin typeface="+mn-lt"/>
              </a:rPr>
              <a:t>, depending on the exact geometry of the alignment of the Sun, Moon and Earth</a:t>
            </a:r>
            <a:r>
              <a:rPr lang="en-US" altLang="en-US" sz="2600" dirty="0" smtClean="0">
                <a:latin typeface="+mn-lt"/>
              </a:rPr>
              <a:t>.</a:t>
            </a:r>
            <a:endParaRPr lang="en-US" altLang="en-US" sz="2600" dirty="0">
              <a:latin typeface="+mn-lt"/>
            </a:endParaRPr>
          </a:p>
        </p:txBody>
      </p:sp>
      <p:pic>
        <p:nvPicPr>
          <p:cNvPr id="125957" name="Picture 5" descr="figure 3-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458628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19910000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Effect transition="in" filter="wipe(left)">
                                      <p:cBhvr>
                                        <p:cTn id="7" dur="500"/>
                                        <p:tgtEl>
                                          <p:spTgt spid="1259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5957"/>
                                        </p:tgtEl>
                                        <p:attrNameLst>
                                          <p:attrName>style.visibility</p:attrName>
                                        </p:attrNameLst>
                                      </p:cBhvr>
                                      <p:to>
                                        <p:strVal val="visible"/>
                                      </p:to>
                                    </p:set>
                                    <p:animEffect transition="in" filter="dissolve">
                                      <p:cBhvr>
                                        <p:cTn id="12" dur="500"/>
                                        <p:tgtEl>
                                          <p:spTgt spid="1259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5956">
                                            <p:txEl>
                                              <p:pRg st="1" end="1"/>
                                            </p:txEl>
                                          </p:spTgt>
                                        </p:tgtEl>
                                        <p:attrNameLst>
                                          <p:attrName>style.visibility</p:attrName>
                                        </p:attrNameLst>
                                      </p:cBhvr>
                                      <p:to>
                                        <p:strVal val="visible"/>
                                      </p:to>
                                    </p:set>
                                    <p:animEffect transition="in" filter="wipe(left)">
                                      <p:cBhvr>
                                        <p:cTn id="17" dur="500"/>
                                        <p:tgtEl>
                                          <p:spTgt spid="1259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Solar Eclipses</a:t>
            </a:r>
            <a:endParaRPr lang="en-US" altLang="en-US" sz="3600" dirty="0">
              <a:solidFill>
                <a:srgbClr val="33A3A3"/>
              </a:solidFill>
              <a:effectLst>
                <a:outerShdw blurRad="38100" dist="38100" dir="2700000" algn="tl">
                  <a:srgbClr val="C0C0C0"/>
                </a:outerShdw>
              </a:effectLst>
            </a:endParaRPr>
          </a:p>
        </p:txBody>
      </p:sp>
      <p:pic>
        <p:nvPicPr>
          <p:cNvPr id="130052" name="Picture 4" descr="Eclipsed_Suns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55813"/>
            <a:ext cx="3886200" cy="2744787"/>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5638800" y="1676400"/>
            <a:ext cx="2090738"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chemeClr val="tx1"/>
                </a:solidFill>
              </a:rPr>
              <a:t>A partial Solar Eclipse</a:t>
            </a:r>
          </a:p>
        </p:txBody>
      </p:sp>
      <p:pic>
        <p:nvPicPr>
          <p:cNvPr id="130055" name="Picture 7" descr="Eclip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447800"/>
            <a:ext cx="3394075" cy="449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0" y="0"/>
            <a:ext cx="868362" cy="609600"/>
          </a:xfrm>
          <a:prstGeom prst="rect">
            <a:avLst/>
          </a:prstGeom>
          <a:noFill/>
          <a:ln w="9525">
            <a:noFill/>
            <a:miter lim="800000"/>
            <a:headEnd/>
            <a:tailEnd/>
          </a:ln>
        </p:spPr>
      </p:pic>
      <p:sp>
        <p:nvSpPr>
          <p:cNvPr id="9" name="TextBox 8"/>
          <p:cNvSpPr txBox="1"/>
          <p:nvPr/>
        </p:nvSpPr>
        <p:spPr>
          <a:xfrm>
            <a:off x="6805448" y="6453226"/>
            <a:ext cx="2148409" cy="369332"/>
          </a:xfrm>
          <a:prstGeom prst="rect">
            <a:avLst/>
          </a:prstGeom>
          <a:noFill/>
        </p:spPr>
        <p:txBody>
          <a:bodyPr wrap="none" rtlCol="0">
            <a:spAutoFit/>
          </a:bodyPr>
          <a:lstStyle/>
          <a:p>
            <a:r>
              <a:rPr lang="en-US" i="1" dirty="0"/>
              <a:t>a</a:t>
            </a:r>
            <a:r>
              <a:rPr lang="en-US" i="1" dirty="0" smtClean="0"/>
              <a:t>stronomynotes.com</a:t>
            </a:r>
            <a:endParaRPr lang="en-US" i="1" dirty="0"/>
          </a:p>
        </p:txBody>
      </p:sp>
    </p:spTree>
    <p:extLst>
      <p:ext uri="{BB962C8B-B14F-4D97-AF65-F5344CB8AC3E}">
        <p14:creationId xmlns:p14="http://schemas.microsoft.com/office/powerpoint/2010/main" val="397700818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in)">
                                      <p:cBhvr>
                                        <p:cTn id="7" dur="500"/>
                                        <p:tgtEl>
                                          <p:spTgt spid="13005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005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30055"/>
                                        </p:tgtEl>
                                        <p:attrNameLst>
                                          <p:attrName>style.visibility</p:attrName>
                                        </p:attrNameLst>
                                      </p:cBhvr>
                                      <p:to>
                                        <p:strVal val="visible"/>
                                      </p:to>
                                    </p:set>
                                    <p:animEffect transition="in" filter="dissolve">
                                      <p:cBhvr>
                                        <p:cTn id="14" dur="5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43000" y="250825"/>
            <a:ext cx="70421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History: What have we learnt from Observing Solar Eclipses?</a:t>
            </a:r>
            <a:endParaRPr lang="en-US" altLang="en-US" sz="3600" dirty="0">
              <a:solidFill>
                <a:srgbClr val="33A3A3"/>
              </a:solidFill>
              <a:effectLst>
                <a:outerShdw blurRad="38100" dist="38100" dir="2700000" algn="tl">
                  <a:srgbClr val="C0C0C0"/>
                </a:outerShdw>
              </a:effectLst>
            </a:endParaRPr>
          </a:p>
        </p:txBody>
      </p:sp>
      <p:sp>
        <p:nvSpPr>
          <p:cNvPr id="111620" name="Rectangle 4"/>
          <p:cNvSpPr>
            <a:spLocks noChangeArrowheads="1"/>
          </p:cNvSpPr>
          <p:nvPr/>
        </p:nvSpPr>
        <p:spPr bwMode="auto">
          <a:xfrm>
            <a:off x="304800" y="8382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endParaRPr lang="en-US" altLang="en-US" sz="2600" dirty="0" smtClean="0">
              <a:latin typeface="+mn-lt"/>
              <a:cs typeface="Times New Roman" panose="02020603050405020304"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9" name="Rectangle 4"/>
          <p:cNvSpPr>
            <a:spLocks noChangeArrowheads="1"/>
          </p:cNvSpPr>
          <p:nvPr/>
        </p:nvSpPr>
        <p:spPr bwMode="auto">
          <a:xfrm>
            <a:off x="228599" y="1219200"/>
            <a:ext cx="8481219"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800" dirty="0" smtClean="0">
                <a:latin typeface="+mn-lt"/>
                <a:cs typeface="Times New Roman" panose="02020603050405020304" pitchFamily="18" charset="0"/>
              </a:rPr>
              <a:t>The Sun has a </a:t>
            </a:r>
            <a:r>
              <a:rPr lang="en-US" altLang="en-US" sz="2800" b="1" dirty="0" smtClean="0">
                <a:solidFill>
                  <a:srgbClr val="FF0000"/>
                </a:solidFill>
                <a:latin typeface="+mn-lt"/>
                <a:cs typeface="Times New Roman" panose="02020603050405020304" pitchFamily="18" charset="0"/>
              </a:rPr>
              <a:t>REALLY hot corona</a:t>
            </a:r>
            <a:r>
              <a:rPr lang="en-US" altLang="en-US" sz="2800" dirty="0" smtClean="0">
                <a:latin typeface="+mn-lt"/>
                <a:cs typeface="Times New Roman" panose="02020603050405020304" pitchFamily="18" charset="0"/>
              </a:rPr>
              <a:t>!</a:t>
            </a:r>
          </a:p>
          <a:p>
            <a:pPr lvl="1"/>
            <a:r>
              <a:rPr lang="en-US" altLang="en-US" dirty="0" smtClean="0">
                <a:latin typeface="+mn-lt"/>
                <a:cs typeface="Times New Roman" panose="02020603050405020304" pitchFamily="18" charset="0"/>
              </a:rPr>
              <a:t>The surface temperature of the Sun is about 6000 K.</a:t>
            </a:r>
          </a:p>
          <a:p>
            <a:pPr lvl="1"/>
            <a:r>
              <a:rPr lang="en-US" altLang="en-US" dirty="0" smtClean="0">
                <a:latin typeface="+mn-lt"/>
                <a:cs typeface="Times New Roman" panose="02020603050405020304" pitchFamily="18" charset="0"/>
              </a:rPr>
              <a:t>The coronal temperature could be a </a:t>
            </a:r>
            <a:r>
              <a:rPr lang="en-US" altLang="en-US" b="1" dirty="0" smtClean="0">
                <a:solidFill>
                  <a:srgbClr val="FF0000"/>
                </a:solidFill>
                <a:latin typeface="+mn-lt"/>
                <a:cs typeface="Times New Roman" panose="02020603050405020304" pitchFamily="18" charset="0"/>
              </a:rPr>
              <a:t>million to 10 million K</a:t>
            </a:r>
            <a:r>
              <a:rPr lang="en-US" altLang="en-US" dirty="0" smtClean="0">
                <a:latin typeface="+mn-lt"/>
                <a:cs typeface="Times New Roman" panose="02020603050405020304" pitchFamily="18" charset="0"/>
              </a:rPr>
              <a:t>.</a:t>
            </a:r>
          </a:p>
          <a:p>
            <a:pPr lvl="1"/>
            <a:r>
              <a:rPr lang="en-US" altLang="en-US" dirty="0" smtClean="0">
                <a:latin typeface="+mn-lt"/>
                <a:cs typeface="Times New Roman" panose="02020603050405020304" pitchFamily="18" charset="0"/>
              </a:rPr>
              <a:t>How can gas so far away form the Sun’s core be this hot!?</a:t>
            </a:r>
          </a:p>
          <a:p>
            <a:r>
              <a:rPr lang="en-US" altLang="en-US" sz="2800" b="1" dirty="0" smtClean="0">
                <a:latin typeface="+mn-lt"/>
                <a:cs typeface="Times New Roman" panose="02020603050405020304" pitchFamily="18" charset="0"/>
              </a:rPr>
              <a:t>Test Einstein’s theory of General Relativity</a:t>
            </a:r>
            <a:endParaRPr lang="en-US" altLang="en-US" sz="2800" dirty="0" smtClean="0">
              <a:latin typeface="+mn-lt"/>
              <a:cs typeface="Times New Roman" panose="02020603050405020304" pitchFamily="18" charset="0"/>
            </a:endParaRPr>
          </a:p>
          <a:p>
            <a:r>
              <a:rPr lang="en-US" altLang="en-US" sz="2800" dirty="0" smtClean="0">
                <a:latin typeface="+mn-lt"/>
                <a:cs typeface="Times New Roman" panose="02020603050405020304" pitchFamily="18" charset="0"/>
              </a:rPr>
              <a:t>The Discovery of </a:t>
            </a:r>
            <a:r>
              <a:rPr lang="en-US" altLang="en-US" sz="2800" b="1" dirty="0" smtClean="0">
                <a:solidFill>
                  <a:srgbClr val="FF0000"/>
                </a:solidFill>
                <a:latin typeface="+mn-lt"/>
                <a:cs typeface="Times New Roman" panose="02020603050405020304" pitchFamily="18" charset="0"/>
              </a:rPr>
              <a:t>Helium</a:t>
            </a:r>
          </a:p>
          <a:p>
            <a:pPr lvl="1"/>
            <a:r>
              <a:rPr lang="en-US" altLang="en-US" dirty="0" smtClean="0">
                <a:latin typeface="+mn-lt"/>
                <a:cs typeface="Times New Roman" panose="02020603050405020304" pitchFamily="18" charset="0"/>
              </a:rPr>
              <a:t>Helium lines were first observed in the Sun’s spectra during the 1868 eclipse.</a:t>
            </a:r>
          </a:p>
          <a:p>
            <a:r>
              <a:rPr lang="en-US" altLang="en-US" sz="2800" b="1" dirty="0" smtClean="0">
                <a:solidFill>
                  <a:srgbClr val="FF0000"/>
                </a:solidFill>
                <a:latin typeface="+mn-lt"/>
                <a:cs typeface="Times New Roman" panose="02020603050405020304" pitchFamily="18" charset="0"/>
              </a:rPr>
              <a:t>The Solar Radius</a:t>
            </a:r>
          </a:p>
        </p:txBody>
      </p:sp>
    </p:spTree>
    <p:extLst>
      <p:ext uri="{BB962C8B-B14F-4D97-AF65-F5344CB8AC3E}">
        <p14:creationId xmlns:p14="http://schemas.microsoft.com/office/powerpoint/2010/main" val="42744584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animEffect transition="in" filter="wipe(left)">
                                      <p:cBhvr>
                                        <p:cTn id="11" dur="500"/>
                                        <p:tgtEl>
                                          <p:spTgt spid="9">
                                            <p:txEl>
                                              <p:pRg st="5" end="5"/>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Effect transition="in" filter="wipe(left)">
                                      <p:cBhvr>
                                        <p:cTn id="14" dur="500"/>
                                        <p:tgtEl>
                                          <p:spTgt spid="9">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828800" y="250825"/>
            <a:ext cx="6356350" cy="520700"/>
          </a:xfrm>
          <a:ln/>
        </p:spPr>
        <p:txBody>
          <a:bodyPr>
            <a:noAutofit/>
          </a:bodyPr>
          <a:lstStyle/>
          <a:p>
            <a:pPr algn="l">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200" dirty="0" smtClean="0">
                <a:solidFill>
                  <a:srgbClr val="33A3A3"/>
                </a:solidFill>
                <a:effectLst>
                  <a:outerShdw blurRad="38100" dist="38100" dir="2700000" algn="tl">
                    <a:srgbClr val="C0C0C0"/>
                  </a:outerShdw>
                </a:effectLst>
              </a:rPr>
              <a:t>Annular </a:t>
            </a:r>
            <a:r>
              <a:rPr lang="en-US" altLang="en-US" sz="3200" dirty="0">
                <a:solidFill>
                  <a:srgbClr val="33A3A3"/>
                </a:solidFill>
                <a:effectLst>
                  <a:outerShdw blurRad="38100" dist="38100" dir="2700000" algn="tl">
                    <a:srgbClr val="C0C0C0"/>
                  </a:outerShdw>
                </a:effectLst>
              </a:rPr>
              <a:t>Solar </a:t>
            </a:r>
            <a:r>
              <a:rPr lang="en-US" altLang="en-US" sz="3200" dirty="0" smtClean="0">
                <a:solidFill>
                  <a:srgbClr val="33A3A3"/>
                </a:solidFill>
                <a:effectLst>
                  <a:outerShdw blurRad="38100" dist="38100" dir="2700000" algn="tl">
                    <a:srgbClr val="C0C0C0"/>
                  </a:outerShdw>
                </a:effectLst>
              </a:rPr>
              <a:t>Eclipses</a:t>
            </a:r>
            <a:endParaRPr lang="en-US" altLang="en-US" sz="3200" dirty="0">
              <a:solidFill>
                <a:srgbClr val="33A3A3"/>
              </a:solidFill>
              <a:effectLst>
                <a:outerShdw blurRad="38100" dist="38100" dir="2700000" algn="tl">
                  <a:srgbClr val="C0C0C0"/>
                </a:outerShdw>
              </a:effectLst>
            </a:endParaRPr>
          </a:p>
        </p:txBody>
      </p:sp>
      <p:pic>
        <p:nvPicPr>
          <p:cNvPr id="128005" name="Picture 5" descr="a2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3582988" cy="3657600"/>
          </a:xfrm>
          <a:prstGeom prst="rect">
            <a:avLst/>
          </a:prstGeom>
          <a:noFill/>
          <a:extLst>
            <a:ext uri="{909E8E84-426E-40DD-AFC4-6F175D3DCCD1}">
              <a14:hiddenFill xmlns:a14="http://schemas.microsoft.com/office/drawing/2010/main">
                <a:solidFill>
                  <a:srgbClr val="FFFFFF"/>
                </a:solidFill>
              </a14:hiddenFill>
            </a:ext>
          </a:extLst>
        </p:spPr>
      </p:pic>
      <p:sp>
        <p:nvSpPr>
          <p:cNvPr id="128009" name="Text Box 9"/>
          <p:cNvSpPr txBox="1">
            <a:spLocks noChangeArrowheads="1"/>
          </p:cNvSpPr>
          <p:nvPr/>
        </p:nvSpPr>
        <p:spPr bwMode="auto">
          <a:xfrm>
            <a:off x="762000" y="4953000"/>
            <a:ext cx="2325688"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chemeClr val="tx1"/>
                </a:solidFill>
              </a:rPr>
              <a:t>An annular Solar Eclipse</a:t>
            </a:r>
          </a:p>
        </p:txBody>
      </p:sp>
      <p:pic>
        <p:nvPicPr>
          <p:cNvPr id="128011" name="Picture 11" descr="eclipse_geomet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524000"/>
            <a:ext cx="4127500" cy="3060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0" y="0"/>
            <a:ext cx="868362" cy="609600"/>
          </a:xfrm>
          <a:prstGeom prst="rect">
            <a:avLst/>
          </a:prstGeom>
          <a:noFill/>
          <a:ln w="9525">
            <a:noFill/>
            <a:miter lim="800000"/>
            <a:headEnd/>
            <a:tailEnd/>
          </a:ln>
        </p:spPr>
      </p:pic>
      <p:sp>
        <p:nvSpPr>
          <p:cNvPr id="9" name="TextBox 8"/>
          <p:cNvSpPr txBox="1"/>
          <p:nvPr/>
        </p:nvSpPr>
        <p:spPr>
          <a:xfrm>
            <a:off x="6805448" y="6453226"/>
            <a:ext cx="2148409" cy="369332"/>
          </a:xfrm>
          <a:prstGeom prst="rect">
            <a:avLst/>
          </a:prstGeom>
          <a:noFill/>
        </p:spPr>
        <p:txBody>
          <a:bodyPr wrap="none" rtlCol="0">
            <a:spAutoFit/>
          </a:bodyPr>
          <a:lstStyle/>
          <a:p>
            <a:r>
              <a:rPr lang="en-US" i="1" dirty="0"/>
              <a:t>a</a:t>
            </a:r>
            <a:r>
              <a:rPr lang="en-US" i="1" dirty="0" smtClean="0"/>
              <a:t>stronomynotes.com</a:t>
            </a:r>
            <a:endParaRPr lang="en-US" i="1" dirty="0"/>
          </a:p>
        </p:txBody>
      </p:sp>
    </p:spTree>
    <p:extLst>
      <p:ext uri="{BB962C8B-B14F-4D97-AF65-F5344CB8AC3E}">
        <p14:creationId xmlns:p14="http://schemas.microsoft.com/office/powerpoint/2010/main" val="36919581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box(in)">
                                      <p:cBhvr>
                                        <p:cTn id="7" dur="500"/>
                                        <p:tgtEl>
                                          <p:spTgt spid="12800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8009"/>
                                        </p:tgtEl>
                                        <p:attrNameLst>
                                          <p:attrName>style.visibility</p:attrName>
                                        </p:attrNameLst>
                                      </p:cBhvr>
                                      <p:to>
                                        <p:strVal val="visible"/>
                                      </p:to>
                                    </p:set>
                                    <p:animEffect transition="in" filter="dissolve">
                                      <p:cBhvr>
                                        <p:cTn id="10" dur="500"/>
                                        <p:tgtEl>
                                          <p:spTgt spid="1280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28011"/>
                                        </p:tgtEl>
                                        <p:attrNameLst>
                                          <p:attrName>style.visibility</p:attrName>
                                        </p:attrNameLst>
                                      </p:cBhvr>
                                      <p:to>
                                        <p:strVal val="visible"/>
                                      </p:to>
                                    </p:set>
                                    <p:animEffect transition="in" filter="dissolve">
                                      <p:cBhvr>
                                        <p:cTn id="15" dur="500"/>
                                        <p:tgtEl>
                                          <p:spTgt spid="128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Solar Eclipses</a:t>
            </a:r>
            <a:endParaRPr lang="en-US" altLang="en-US" sz="3600" dirty="0">
              <a:solidFill>
                <a:srgbClr val="33A3A3"/>
              </a:solidFill>
              <a:effectLst>
                <a:outerShdw blurRad="38100" dist="38100" dir="2700000" algn="tl">
                  <a:srgbClr val="C0C0C0"/>
                </a:outerShdw>
              </a:effectLst>
            </a:endParaRPr>
          </a:p>
        </p:txBody>
      </p:sp>
      <p:sp>
        <p:nvSpPr>
          <p:cNvPr id="132100" name="Rectangle 4"/>
          <p:cNvSpPr>
            <a:spLocks noChangeArrowheads="1"/>
          </p:cNvSpPr>
          <p:nvPr/>
        </p:nvSpPr>
        <p:spPr bwMode="auto">
          <a:xfrm>
            <a:off x="304800" y="914400"/>
            <a:ext cx="4876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400" dirty="0">
                <a:latin typeface="+mn-lt"/>
              </a:rPr>
              <a:t>Only the regions over which the umbra falls can experience the total solar eclipse, called </a:t>
            </a:r>
            <a:r>
              <a:rPr lang="en-US" altLang="en-US" sz="2400" b="1" dirty="0">
                <a:latin typeface="+mn-lt"/>
              </a:rPr>
              <a:t>“totality”.</a:t>
            </a:r>
          </a:p>
          <a:p>
            <a:r>
              <a:rPr lang="en-US" altLang="en-US" sz="2400" dirty="0">
                <a:latin typeface="+mn-lt"/>
              </a:rPr>
              <a:t>The umbra is only a few kilometers in size. Moreover, since the Earth and the Moon are in motion, the duration of totality is only a few minutes – its never greater than 7.5 minutes!</a:t>
            </a:r>
          </a:p>
          <a:p>
            <a:r>
              <a:rPr lang="en-US" altLang="en-US" sz="2400" dirty="0">
                <a:latin typeface="+mn-lt"/>
              </a:rPr>
              <a:t>The umbra traces a path over the surface of the Earth, called the </a:t>
            </a:r>
            <a:r>
              <a:rPr lang="en-US" altLang="en-US" sz="2400" b="1" dirty="0">
                <a:latin typeface="+mn-lt"/>
              </a:rPr>
              <a:t>Eclipse path</a:t>
            </a:r>
            <a:r>
              <a:rPr lang="en-US" altLang="en-US" sz="2400" dirty="0">
                <a:latin typeface="+mn-lt"/>
              </a:rPr>
              <a:t>. Only the regions in the eclipse path will observe totality</a:t>
            </a:r>
            <a:r>
              <a:rPr lang="en-US" altLang="en-US" sz="2400" dirty="0" smtClean="0">
                <a:latin typeface="+mn-lt"/>
              </a:rPr>
              <a:t>.</a:t>
            </a:r>
            <a:endParaRPr lang="en-US" altLang="en-US" sz="2400" dirty="0">
              <a:latin typeface="+mn-lt"/>
            </a:endParaRPr>
          </a:p>
        </p:txBody>
      </p:sp>
      <p:pic>
        <p:nvPicPr>
          <p:cNvPr id="7" name="Picture 7" descr="Eclip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1314" y="990600"/>
            <a:ext cx="4141922" cy="548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9" name="Picture 8"/>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sp>
        <p:nvSpPr>
          <p:cNvPr id="10" name="TextBox 9"/>
          <p:cNvSpPr txBox="1"/>
          <p:nvPr/>
        </p:nvSpPr>
        <p:spPr>
          <a:xfrm>
            <a:off x="6805448" y="6453226"/>
            <a:ext cx="2148409" cy="369332"/>
          </a:xfrm>
          <a:prstGeom prst="rect">
            <a:avLst/>
          </a:prstGeom>
          <a:noFill/>
        </p:spPr>
        <p:txBody>
          <a:bodyPr wrap="none" rtlCol="0">
            <a:spAutoFit/>
          </a:bodyPr>
          <a:lstStyle/>
          <a:p>
            <a:r>
              <a:rPr lang="en-US" i="1" dirty="0"/>
              <a:t>a</a:t>
            </a:r>
            <a:r>
              <a:rPr lang="en-US" i="1" dirty="0" smtClean="0"/>
              <a:t>stronomynotes.com</a:t>
            </a:r>
            <a:endParaRPr lang="en-US" i="1" dirty="0"/>
          </a:p>
        </p:txBody>
      </p:sp>
    </p:spTree>
    <p:extLst>
      <p:ext uri="{BB962C8B-B14F-4D97-AF65-F5344CB8AC3E}">
        <p14:creationId xmlns:p14="http://schemas.microsoft.com/office/powerpoint/2010/main" val="16109997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Effect transition="in" filter="wipe(left)">
                                      <p:cBhvr>
                                        <p:cTn id="7" dur="500"/>
                                        <p:tgtEl>
                                          <p:spTgt spid="13210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2100">
                                            <p:txEl>
                                              <p:pRg st="1" end="1"/>
                                            </p:txEl>
                                          </p:spTgt>
                                        </p:tgtEl>
                                        <p:attrNameLst>
                                          <p:attrName>style.visibility</p:attrName>
                                        </p:attrNameLst>
                                      </p:cBhvr>
                                      <p:to>
                                        <p:strVal val="visible"/>
                                      </p:to>
                                    </p:set>
                                    <p:animEffect transition="in" filter="wipe(left)">
                                      <p:cBhvr>
                                        <p:cTn id="15" dur="500"/>
                                        <p:tgtEl>
                                          <p:spTgt spid="13210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2100">
                                            <p:txEl>
                                              <p:pRg st="2" end="2"/>
                                            </p:txEl>
                                          </p:spTgt>
                                        </p:tgtEl>
                                        <p:attrNameLst>
                                          <p:attrName>style.visibility</p:attrName>
                                        </p:attrNameLst>
                                      </p:cBhvr>
                                      <p:to>
                                        <p:strVal val="visible"/>
                                      </p:to>
                                    </p:set>
                                    <p:animEffect transition="in" filter="wipe(left)">
                                      <p:cBhvr>
                                        <p:cTn id="20" dur="500"/>
                                        <p:tgtEl>
                                          <p:spTgt spid="132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Solar Eclipses</a:t>
            </a:r>
            <a:endParaRPr lang="en-US" altLang="en-US" sz="3600" dirty="0">
              <a:solidFill>
                <a:srgbClr val="33A3A3"/>
              </a:solidFill>
              <a:effectLst>
                <a:outerShdw blurRad="38100" dist="38100" dir="2700000" algn="tl">
                  <a:srgbClr val="C0C0C0"/>
                </a:outerShdw>
              </a:effectLst>
            </a:endParaRPr>
          </a:p>
        </p:txBody>
      </p:sp>
      <p:sp>
        <p:nvSpPr>
          <p:cNvPr id="132101" name="Rectangle 5"/>
          <p:cNvSpPr>
            <a:spLocks noChangeArrowheads="1"/>
          </p:cNvSpPr>
          <p:nvPr/>
        </p:nvSpPr>
        <p:spPr bwMode="auto">
          <a:xfrm>
            <a:off x="434179" y="838200"/>
            <a:ext cx="8275639"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600" dirty="0">
                <a:latin typeface="+mn-lt"/>
              </a:rPr>
              <a:t>Remember that the Moon’s orbit is an ellipse and not a perfect circle. Thus, the Moon is sometimes closer to the Earth </a:t>
            </a:r>
            <a:r>
              <a:rPr lang="en-US" altLang="en-US" sz="2600" dirty="0" smtClean="0">
                <a:latin typeface="+mn-lt"/>
              </a:rPr>
              <a:t>whilst </a:t>
            </a:r>
            <a:r>
              <a:rPr lang="en-US" altLang="en-US" sz="2600" dirty="0">
                <a:latin typeface="+mn-lt"/>
              </a:rPr>
              <a:t>at other times, it moves farther apart and at the opposite side of the orbit, it is at its </a:t>
            </a:r>
            <a:r>
              <a:rPr lang="en-US" altLang="en-US" sz="2600" dirty="0" smtClean="0">
                <a:latin typeface="+mn-lt"/>
              </a:rPr>
              <a:t>farthest.</a:t>
            </a:r>
            <a:endParaRPr lang="en-US" altLang="en-US" sz="2600" dirty="0">
              <a:latin typeface="+mn-lt"/>
            </a:endParaRPr>
          </a:p>
        </p:txBody>
      </p:sp>
      <p:pic>
        <p:nvPicPr>
          <p:cNvPr id="132102" name="Picture 6" descr="orb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819400"/>
            <a:ext cx="6838950" cy="39072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spTree>
    <p:extLst>
      <p:ext uri="{BB962C8B-B14F-4D97-AF65-F5344CB8AC3E}">
        <p14:creationId xmlns:p14="http://schemas.microsoft.com/office/powerpoint/2010/main" val="35776358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Effect transition="in" filter="wipe(left)">
                                      <p:cBhvr>
                                        <p:cTn id="7" dur="500"/>
                                        <p:tgtEl>
                                          <p:spTgt spid="1321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2102"/>
                                        </p:tgtEl>
                                        <p:attrNameLst>
                                          <p:attrName>style.visibility</p:attrName>
                                        </p:attrNameLst>
                                      </p:cBhvr>
                                      <p:to>
                                        <p:strVal val="visible"/>
                                      </p:to>
                                    </p:set>
                                    <p:animEffect transition="in" filter="dissolve">
                                      <p:cBhvr>
                                        <p:cTn id="12" dur="500"/>
                                        <p:tgtEl>
                                          <p:spTgt spid="13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28800" y="152400"/>
            <a:ext cx="6356350" cy="990599"/>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The Sun, Earth, Moon System</a:t>
            </a:r>
            <a:br>
              <a:rPr lang="en-US" altLang="en-US" sz="3600" dirty="0" smtClean="0">
                <a:solidFill>
                  <a:srgbClr val="33A3A3"/>
                </a:solidFill>
                <a:effectLst>
                  <a:outerShdw blurRad="38100" dist="38100" dir="2700000" algn="tl">
                    <a:srgbClr val="C0C0C0"/>
                  </a:outerShdw>
                </a:effectLst>
              </a:rPr>
            </a:br>
            <a:r>
              <a:rPr lang="en-US" altLang="en-US" sz="3600" dirty="0" smtClean="0">
                <a:solidFill>
                  <a:srgbClr val="FF0000"/>
                </a:solidFill>
                <a:effectLst>
                  <a:outerShdw blurRad="38100" dist="38100" dir="2700000" algn="tl">
                    <a:srgbClr val="C0C0C0"/>
                  </a:outerShdw>
                </a:effectLst>
              </a:rPr>
              <a:t>A Few Questions</a:t>
            </a:r>
            <a:endParaRPr lang="en-US" altLang="en-US" sz="3600" dirty="0">
              <a:solidFill>
                <a:srgbClr val="FF0000"/>
              </a:solidFill>
              <a:effectLst>
                <a:outerShdw blurRad="38100" dist="38100" dir="2700000" algn="tl">
                  <a:srgbClr val="C0C0C0"/>
                </a:outerShdw>
              </a:effectLst>
            </a:endParaRPr>
          </a:p>
        </p:txBody>
      </p:sp>
      <p:sp>
        <p:nvSpPr>
          <p:cNvPr id="111620" name="Rectangle 4"/>
          <p:cNvSpPr>
            <a:spLocks noChangeArrowheads="1"/>
          </p:cNvSpPr>
          <p:nvPr/>
        </p:nvSpPr>
        <p:spPr bwMode="auto">
          <a:xfrm>
            <a:off x="228600" y="1143000"/>
            <a:ext cx="86868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Why does the same side of the Moon always face the Earth?</a:t>
            </a: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6" name="Rectangle 4"/>
          <p:cNvSpPr>
            <a:spLocks noChangeArrowheads="1"/>
          </p:cNvSpPr>
          <p:nvPr/>
        </p:nvSpPr>
        <p:spPr bwMode="auto">
          <a:xfrm>
            <a:off x="251637" y="2451691"/>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Why does the Moon show phases?</a:t>
            </a:r>
          </a:p>
        </p:txBody>
      </p:sp>
      <p:sp>
        <p:nvSpPr>
          <p:cNvPr id="9" name="Rectangle 4"/>
          <p:cNvSpPr>
            <a:spLocks noChangeArrowheads="1"/>
          </p:cNvSpPr>
          <p:nvPr/>
        </p:nvSpPr>
        <p:spPr bwMode="auto">
          <a:xfrm>
            <a:off x="232144" y="3352800"/>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Why do we have </a:t>
            </a:r>
            <a:r>
              <a:rPr lang="en-US" altLang="en-US" sz="3600" b="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Eclipses</a:t>
            </a: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a:t>
            </a:r>
          </a:p>
        </p:txBody>
      </p:sp>
      <p:sp>
        <p:nvSpPr>
          <p:cNvPr id="10" name="Rectangle 4"/>
          <p:cNvSpPr>
            <a:spLocks noChangeArrowheads="1"/>
          </p:cNvSpPr>
          <p:nvPr/>
        </p:nvSpPr>
        <p:spPr bwMode="auto">
          <a:xfrm>
            <a:off x="241004" y="4191000"/>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What causes a </a:t>
            </a:r>
            <a:r>
              <a:rPr lang="en-US" altLang="en-US" sz="3600" b="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Lunar</a:t>
            </a: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 Eclipse?</a:t>
            </a:r>
          </a:p>
        </p:txBody>
      </p:sp>
      <p:sp>
        <p:nvSpPr>
          <p:cNvPr id="11" name="Rectangle 4"/>
          <p:cNvSpPr>
            <a:spLocks noChangeArrowheads="1"/>
          </p:cNvSpPr>
          <p:nvPr/>
        </p:nvSpPr>
        <p:spPr bwMode="auto">
          <a:xfrm>
            <a:off x="210879" y="5105400"/>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a:buNone/>
            </a:pP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What causes a </a:t>
            </a:r>
            <a:r>
              <a:rPr lang="en-US" altLang="en-US" sz="3600" b="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Solar</a:t>
            </a:r>
            <a:r>
              <a:rPr lang="en-US" altLang="en-US" sz="3600" b="1" dirty="0" smtClean="0">
                <a:effectLst>
                  <a:outerShdw blurRad="38100" dist="38100" dir="2700000" algn="tl">
                    <a:srgbClr val="000000">
                      <a:alpha val="43137"/>
                    </a:srgbClr>
                  </a:outerShdw>
                </a:effectLst>
                <a:latin typeface="+mn-lt"/>
                <a:cs typeface="Times New Roman" panose="02020603050405020304" pitchFamily="18" charset="0"/>
              </a:rPr>
              <a:t> Eclipse?</a:t>
            </a:r>
          </a:p>
        </p:txBody>
      </p:sp>
    </p:spTree>
    <p:extLst>
      <p:ext uri="{BB962C8B-B14F-4D97-AF65-F5344CB8AC3E}">
        <p14:creationId xmlns:p14="http://schemas.microsoft.com/office/powerpoint/2010/main" val="2275769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500" fill="hold"/>
                                        <p:tgtEl>
                                          <p:spTgt spid="111620"/>
                                        </p:tgtEl>
                                        <p:attrNameLst>
                                          <p:attrName>ppt_x</p:attrName>
                                        </p:attrNameLst>
                                      </p:cBhvr>
                                      <p:tavLst>
                                        <p:tav tm="0">
                                          <p:val>
                                            <p:strVal val="0-#ppt_w/2"/>
                                          </p:val>
                                        </p:tav>
                                        <p:tav tm="100000">
                                          <p:val>
                                            <p:strVal val="#ppt_x"/>
                                          </p:val>
                                        </p:tav>
                                      </p:tavLst>
                                    </p:anim>
                                    <p:anim calcmode="lin" valueType="num">
                                      <p:cBhvr additive="base">
                                        <p:cTn id="8" dur="500" fill="hold"/>
                                        <p:tgtEl>
                                          <p:spTgt spid="1116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5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P spid="6"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304800" y="838200"/>
            <a:ext cx="86868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38138" indent="-338138">
              <a:spcBef>
                <a:spcPts val="800"/>
              </a:spcBef>
              <a:buChar char="•"/>
              <a:defRPr sz="3200">
                <a:solidFill>
                  <a:srgbClr val="000000"/>
                </a:solidFill>
                <a:latin typeface="Times New Roman" pitchFamily="18" charset="0"/>
              </a:defRPr>
            </a:lvl1pPr>
            <a:lvl2pPr marL="738188" indent="-280988">
              <a:spcBef>
                <a:spcPts val="700"/>
              </a:spcBef>
              <a:buSzPct val="45000"/>
              <a:buFont typeface="Wingdings" pitchFamily="2" charset="2"/>
              <a:buChar char=""/>
              <a:defRPr sz="2800">
                <a:solidFill>
                  <a:srgbClr val="000000"/>
                </a:solidFill>
                <a:latin typeface="Times New Roman" pitchFamily="18" charset="0"/>
              </a:defRPr>
            </a:lvl2pPr>
            <a:lvl3pPr marL="1143000" indent="-228600">
              <a:spcBef>
                <a:spcPts val="600"/>
              </a:spcBef>
              <a:buChar char="•"/>
              <a:defRPr sz="2400">
                <a:solidFill>
                  <a:srgbClr val="000000"/>
                </a:solidFill>
                <a:latin typeface="Times New Roman" pitchFamily="18" charset="0"/>
              </a:defRPr>
            </a:lvl3pPr>
            <a:lvl4pPr marL="1600200" indent="-228600">
              <a:spcBef>
                <a:spcPts val="500"/>
              </a:spcBef>
              <a:buChar char="–"/>
              <a:defRPr sz="2000">
                <a:solidFill>
                  <a:srgbClr val="000000"/>
                </a:solidFill>
                <a:latin typeface="Times New Roman" pitchFamily="18" charset="0"/>
              </a:defRPr>
            </a:lvl4pPr>
            <a:lvl5pPr marL="2057400" indent="-228600">
              <a:spcBef>
                <a:spcPts val="500"/>
              </a:spcBef>
              <a:buChar char="»"/>
              <a:defRPr sz="2000">
                <a:solidFill>
                  <a:srgbClr val="000000"/>
                </a:solidFill>
                <a:latin typeface="Times New Roman" pitchFamily="18" charset="0"/>
              </a:defRPr>
            </a:lvl5pPr>
            <a:lvl6pPr marL="25146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fontAlgn="base">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r>
              <a:rPr lang="en-US" altLang="en-US" sz="2800" dirty="0" smtClean="0">
                <a:latin typeface="+mn-lt"/>
                <a:cs typeface="Times New Roman" panose="02020603050405020304" pitchFamily="18" charset="0"/>
              </a:rPr>
              <a:t>The Earth and Sun go around their common center of mass</a:t>
            </a:r>
          </a:p>
          <a:p>
            <a:pPr lvl="1"/>
            <a:r>
              <a:rPr lang="en-US" altLang="en-US" dirty="0" smtClean="0">
                <a:latin typeface="+mn-lt"/>
                <a:cs typeface="Times New Roman" panose="02020603050405020304" pitchFamily="18" charset="0"/>
              </a:rPr>
              <a:t>It takes </a:t>
            </a:r>
            <a:r>
              <a:rPr lang="en-US" altLang="en-US" dirty="0" smtClean="0">
                <a:solidFill>
                  <a:srgbClr val="FF0000"/>
                </a:solidFill>
                <a:latin typeface="+mn-lt"/>
                <a:cs typeface="Times New Roman" panose="02020603050405020304" pitchFamily="18" charset="0"/>
              </a:rPr>
              <a:t>one year to complete one orbit</a:t>
            </a:r>
          </a:p>
          <a:p>
            <a:r>
              <a:rPr lang="en-US" altLang="en-US" sz="2800" dirty="0" smtClean="0">
                <a:latin typeface="+mn-lt"/>
                <a:cs typeface="Times New Roman" panose="02020603050405020304" pitchFamily="18" charset="0"/>
              </a:rPr>
              <a:t>The Earth and Moon go around their common center of mass</a:t>
            </a:r>
          </a:p>
          <a:p>
            <a:pPr lvl="1"/>
            <a:r>
              <a:rPr lang="en-US" altLang="en-US" dirty="0" smtClean="0">
                <a:latin typeface="+mn-lt"/>
                <a:cs typeface="Times New Roman" panose="02020603050405020304" pitchFamily="18" charset="0"/>
              </a:rPr>
              <a:t>It takes about </a:t>
            </a:r>
            <a:r>
              <a:rPr lang="en-US" altLang="en-US" dirty="0" smtClean="0">
                <a:solidFill>
                  <a:srgbClr val="FF0000"/>
                </a:solidFill>
                <a:latin typeface="+mn-lt"/>
                <a:cs typeface="Times New Roman" panose="02020603050405020304" pitchFamily="18" charset="0"/>
              </a:rPr>
              <a:t>27 days, 7 hours to complete one orbit </a:t>
            </a:r>
            <a:r>
              <a:rPr lang="en-US" altLang="en-US" dirty="0" smtClean="0">
                <a:latin typeface="+mn-lt"/>
                <a:cs typeface="Times New Roman" panose="02020603050405020304" pitchFamily="18" charset="0"/>
              </a:rPr>
              <a:t>but,</a:t>
            </a:r>
          </a:p>
          <a:p>
            <a:pPr lvl="1"/>
            <a:r>
              <a:rPr lang="en-US" altLang="en-US" dirty="0" smtClean="0">
                <a:latin typeface="+mn-lt"/>
                <a:cs typeface="Times New Roman" panose="02020603050405020304" pitchFamily="18" charset="0"/>
              </a:rPr>
              <a:t>It takes about </a:t>
            </a:r>
            <a:r>
              <a:rPr lang="en-US" altLang="en-US" dirty="0" smtClean="0">
                <a:solidFill>
                  <a:srgbClr val="FF0000"/>
                </a:solidFill>
                <a:latin typeface="+mn-lt"/>
                <a:cs typeface="Times New Roman" panose="02020603050405020304" pitchFamily="18" charset="0"/>
              </a:rPr>
              <a:t>29 days, 12 hours from one full Moon to the next full Moon</a:t>
            </a:r>
          </a:p>
          <a:p>
            <a:r>
              <a:rPr lang="en-US" altLang="en-US" sz="2800" dirty="0" smtClean="0">
                <a:latin typeface="+mn-lt"/>
                <a:cs typeface="Times New Roman" panose="02020603050405020304" pitchFamily="18" charset="0"/>
              </a:rPr>
              <a:t>Somewhat incorrectly, we usually refer to these phenomena as: “The Earth goes around the Sun” and “The Moon goes around the Earth”, etc.</a:t>
            </a:r>
          </a:p>
        </p:txBody>
      </p:sp>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9" name="Rectangle 2"/>
          <p:cNvSpPr txBox="1">
            <a:spLocks noChangeArrowheads="1"/>
          </p:cNvSpPr>
          <p:nvPr/>
        </p:nvSpPr>
        <p:spPr>
          <a:xfrm>
            <a:off x="1295400" y="250825"/>
            <a:ext cx="6889750" cy="520700"/>
          </a:xfrm>
          <a:prstGeom prst="rect">
            <a:avLst/>
          </a:prstGeom>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
                <a:srgbClr val="006633"/>
              </a:buClr>
              <a:buSzTx/>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3600" b="0" i="0" u="none" strike="noStrike" kern="1200" cap="none" spc="0" normalizeH="0" baseline="0" noProof="0" dirty="0" smtClean="0">
                <a:ln>
                  <a:noFill/>
                </a:ln>
                <a:solidFill>
                  <a:srgbClr val="33A3A3"/>
                </a:solidFill>
                <a:effectLst>
                  <a:outerShdw blurRad="38100" dist="38100" dir="2700000" algn="tl">
                    <a:srgbClr val="C0C0C0"/>
                  </a:outerShdw>
                </a:effectLst>
                <a:uLnTx/>
                <a:uFillTx/>
                <a:latin typeface="+mj-lt"/>
                <a:ea typeface="+mj-ea"/>
                <a:cs typeface="+mj-cs"/>
              </a:rPr>
              <a:t>Sun-Earth-Moon Geometry: Basics</a:t>
            </a:r>
            <a:endParaRPr kumimoji="0" lang="en-US" altLang="en-US" sz="3600" b="0" i="0" u="none" strike="noStrike" kern="1200" cap="none" spc="0" normalizeH="0" baseline="0" noProof="0" dirty="0">
              <a:ln>
                <a:noFill/>
              </a:ln>
              <a:solidFill>
                <a:srgbClr val="33A3A3"/>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1433140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wipe(left)">
                                      <p:cBhvr>
                                        <p:cTn id="7" dur="500"/>
                                        <p:tgtEl>
                                          <p:spTgt spid="111620">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1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1620">
                                            <p:txEl>
                                              <p:pRg st="2" end="2"/>
                                            </p:txEl>
                                          </p:spTgt>
                                        </p:tgtEl>
                                        <p:attrNameLst>
                                          <p:attrName>style.visibility</p:attrName>
                                        </p:attrNameLst>
                                      </p:cBhvr>
                                      <p:to>
                                        <p:strVal val="visible"/>
                                      </p:to>
                                    </p:set>
                                    <p:animEffect transition="in" filter="wipe(left)">
                                      <p:cBhvr>
                                        <p:cTn id="15" dur="500"/>
                                        <p:tgtEl>
                                          <p:spTgt spid="111620">
                                            <p:txEl>
                                              <p:pRg st="2" end="2"/>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11620">
                                            <p:txEl>
                                              <p:pRg st="3" end="3"/>
                                            </p:txEl>
                                          </p:spTgt>
                                        </p:tgtEl>
                                        <p:attrNameLst>
                                          <p:attrName>style.visibility</p:attrName>
                                        </p:attrNameLst>
                                      </p:cBhvr>
                                      <p:to>
                                        <p:strVal val="visible"/>
                                      </p:to>
                                    </p:set>
                                    <p:animEffect transition="in" filter="wipe(left)">
                                      <p:cBhvr>
                                        <p:cTn id="19" dur="500"/>
                                        <p:tgtEl>
                                          <p:spTgt spid="111620">
                                            <p:txEl>
                                              <p:pRg st="3" end="3"/>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11620">
                                            <p:txEl>
                                              <p:pRg st="4" end="4"/>
                                            </p:txEl>
                                          </p:spTgt>
                                        </p:tgtEl>
                                        <p:attrNameLst>
                                          <p:attrName>style.visibility</p:attrName>
                                        </p:attrNameLst>
                                      </p:cBhvr>
                                      <p:to>
                                        <p:strVal val="visible"/>
                                      </p:to>
                                    </p:set>
                                    <p:animEffect transition="in" filter="wipe(left)">
                                      <p:cBhvr>
                                        <p:cTn id="23" dur="500"/>
                                        <p:tgtEl>
                                          <p:spTgt spid="11162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1620">
                                            <p:txEl>
                                              <p:pRg st="5" end="5"/>
                                            </p:txEl>
                                          </p:spTgt>
                                        </p:tgtEl>
                                        <p:attrNameLst>
                                          <p:attrName>style.visibility</p:attrName>
                                        </p:attrNameLst>
                                      </p:cBhvr>
                                      <p:to>
                                        <p:strVal val="visible"/>
                                      </p:to>
                                    </p:set>
                                    <p:animEffect transition="in" filter="wipe(left)">
                                      <p:cBhvr>
                                        <p:cTn id="28" dur="500"/>
                                        <p:tgtEl>
                                          <p:spTgt spid="1116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sp>
        <p:nvSpPr>
          <p:cNvPr id="9" name="Rectangle 2"/>
          <p:cNvSpPr txBox="1">
            <a:spLocks noChangeArrowheads="1"/>
          </p:cNvSpPr>
          <p:nvPr/>
        </p:nvSpPr>
        <p:spPr>
          <a:xfrm>
            <a:off x="1371600" y="250825"/>
            <a:ext cx="6813550" cy="520700"/>
          </a:xfrm>
          <a:prstGeom prst="rect">
            <a:avLst/>
          </a:prstGeom>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
                <a:srgbClr val="006633"/>
              </a:buClr>
              <a:buSzTx/>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3600" b="0"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Geometric-Month &amp; Phase-Month</a:t>
            </a:r>
            <a:endParaRPr kumimoji="0" lang="en-US" altLang="en-US" sz="3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mj-lt"/>
              <a:ea typeface="+mj-ea"/>
              <a:cs typeface="+mj-cs"/>
            </a:endParaRPr>
          </a:p>
        </p:txBody>
      </p:sp>
      <p:grpSp>
        <p:nvGrpSpPr>
          <p:cNvPr id="11" name="Group 10"/>
          <p:cNvGrpSpPr/>
          <p:nvPr/>
        </p:nvGrpSpPr>
        <p:grpSpPr>
          <a:xfrm>
            <a:off x="26581" y="1524000"/>
            <a:ext cx="9117419" cy="3810000"/>
            <a:chOff x="304800" y="3429000"/>
            <a:chExt cx="8572497" cy="3429000"/>
          </a:xfrm>
        </p:grpSpPr>
        <p:pic>
          <p:nvPicPr>
            <p:cNvPr id="2050" name="Picture 2" descr="http://en.es-static.us/upl/2014/08/moon-phases-one-lunar-month.jpg"/>
            <p:cNvPicPr>
              <a:picLocks noChangeAspect="1" noChangeArrowheads="1"/>
            </p:cNvPicPr>
            <p:nvPr/>
          </p:nvPicPr>
          <p:blipFill>
            <a:blip r:embed="rId4" cstate="print"/>
            <a:srcRect/>
            <a:stretch>
              <a:fillRect/>
            </a:stretch>
          </p:blipFill>
          <p:spPr bwMode="auto">
            <a:xfrm>
              <a:off x="304800" y="3429000"/>
              <a:ext cx="8572497" cy="3429000"/>
            </a:xfrm>
            <a:prstGeom prst="rect">
              <a:avLst/>
            </a:prstGeom>
            <a:noFill/>
          </p:spPr>
        </p:pic>
        <p:sp>
          <p:nvSpPr>
            <p:cNvPr id="10" name="TextBox 9"/>
            <p:cNvSpPr txBox="1"/>
            <p:nvPr/>
          </p:nvSpPr>
          <p:spPr>
            <a:xfrm>
              <a:off x="7391400" y="5105400"/>
              <a:ext cx="1390061" cy="369332"/>
            </a:xfrm>
            <a:prstGeom prst="rect">
              <a:avLst/>
            </a:prstGeom>
            <a:noFill/>
          </p:spPr>
          <p:txBody>
            <a:bodyPr wrap="none" rtlCol="0">
              <a:spAutoFit/>
            </a:bodyPr>
            <a:lstStyle/>
            <a:p>
              <a:r>
                <a:rPr lang="en-US" b="1" i="1" dirty="0" smtClean="0">
                  <a:solidFill>
                    <a:schemeClr val="bg1"/>
                  </a:solidFill>
                  <a:effectLst>
                    <a:outerShdw blurRad="38100" dist="38100" dir="2700000" algn="tl">
                      <a:srgbClr val="000000">
                        <a:alpha val="43137"/>
                      </a:srgbClr>
                    </a:outerShdw>
                  </a:effectLst>
                </a:rPr>
                <a:t>earthsky.org</a:t>
              </a:r>
              <a:endParaRPr lang="en-US" b="1" i="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217755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8275638" y="0"/>
            <a:ext cx="868362" cy="60960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0" y="0"/>
            <a:ext cx="868362" cy="609600"/>
          </a:xfrm>
          <a:prstGeom prst="rect">
            <a:avLst/>
          </a:prstGeom>
          <a:noFill/>
          <a:ln w="9525">
            <a:noFill/>
            <a:miter lim="800000"/>
            <a:headEnd/>
            <a:tailEnd/>
          </a:ln>
        </p:spPr>
      </p:pic>
      <p:pic>
        <p:nvPicPr>
          <p:cNvPr id="6" name="Picture 5" descr="figure 3-04a"/>
          <p:cNvPicPr>
            <a:picLocks noChangeAspect="1" noChangeArrowheads="1"/>
          </p:cNvPicPr>
          <p:nvPr/>
        </p:nvPicPr>
        <p:blipFill>
          <a:blip r:embed="rId4" cstate="print"/>
          <a:srcRect/>
          <a:stretch>
            <a:fillRect/>
          </a:stretch>
        </p:blipFill>
        <p:spPr bwMode="auto">
          <a:xfrm>
            <a:off x="1905000" y="912264"/>
            <a:ext cx="5334000" cy="5869536"/>
          </a:xfrm>
          <a:prstGeom prst="rect">
            <a:avLst/>
          </a:prstGeom>
          <a:noFill/>
          <a:ln w="9525">
            <a:noFill/>
            <a:miter lim="800000"/>
            <a:headEnd/>
            <a:tailEnd/>
          </a:ln>
          <a:effectLst/>
        </p:spPr>
      </p:pic>
      <p:pic>
        <p:nvPicPr>
          <p:cNvPr id="9" name="Picture 4" descr="figure 3-04b"/>
          <p:cNvPicPr>
            <a:picLocks noChangeAspect="1" noChangeArrowheads="1"/>
          </p:cNvPicPr>
          <p:nvPr/>
        </p:nvPicPr>
        <p:blipFill>
          <a:blip r:embed="rId5" cstate="print"/>
          <a:srcRect/>
          <a:stretch>
            <a:fillRect/>
          </a:stretch>
        </p:blipFill>
        <p:spPr bwMode="auto">
          <a:xfrm>
            <a:off x="1905000" y="914400"/>
            <a:ext cx="5334000" cy="5869594"/>
          </a:xfrm>
          <a:prstGeom prst="rect">
            <a:avLst/>
          </a:prstGeom>
          <a:noFill/>
          <a:ln w="9525">
            <a:noFill/>
            <a:miter lim="800000"/>
            <a:headEnd/>
            <a:tailEnd/>
          </a:ln>
          <a:effectLst/>
        </p:spPr>
      </p:pic>
      <p:sp>
        <p:nvSpPr>
          <p:cNvPr id="11" name="Rectangle 2"/>
          <p:cNvSpPr>
            <a:spLocks noGrp="1" noChangeArrowheads="1"/>
          </p:cNvSpPr>
          <p:nvPr>
            <p:ph type="title"/>
          </p:nvPr>
        </p:nvSpPr>
        <p:spPr>
          <a:xfrm>
            <a:off x="1143000" y="250825"/>
            <a:ext cx="70421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200" dirty="0" smtClean="0">
                <a:solidFill>
                  <a:srgbClr val="33A3A3"/>
                </a:solidFill>
                <a:effectLst>
                  <a:outerShdw blurRad="38100" dist="38100" dir="2700000" algn="tl">
                    <a:srgbClr val="C0C0C0"/>
                  </a:outerShdw>
                </a:effectLst>
              </a:rPr>
              <a:t>Tidal Locking &amp; Synchronous Rotation</a:t>
            </a:r>
            <a:endParaRPr lang="en-US" altLang="en-US" sz="3200" dirty="0">
              <a:solidFill>
                <a:srgbClr val="33A3A3"/>
              </a:solidFill>
              <a:effectLst>
                <a:outerShdw blurRad="38100" dist="38100" dir="2700000" algn="tl">
                  <a:srgbClr val="C0C0C0"/>
                </a:outerShdw>
              </a:effectLst>
            </a:endParaRPr>
          </a:p>
        </p:txBody>
      </p:sp>
      <p:sp>
        <p:nvSpPr>
          <p:cNvPr id="10" name="Rectangle 2"/>
          <p:cNvSpPr txBox="1">
            <a:spLocks noChangeArrowheads="1"/>
          </p:cNvSpPr>
          <p:nvPr/>
        </p:nvSpPr>
        <p:spPr>
          <a:xfrm rot="16200000">
            <a:off x="-2720108" y="3269530"/>
            <a:ext cx="6324600" cy="852340"/>
          </a:xfrm>
          <a:prstGeom prst="rect">
            <a:avLst/>
          </a:prstGeom>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200" b="1" dirty="0" smtClean="0">
                <a:solidFill>
                  <a:srgbClr val="FF0000"/>
                </a:solidFill>
                <a:effectLst>
                  <a:outerShdw blurRad="38100" dist="38100" dir="2700000" algn="tl">
                    <a:srgbClr val="C0C0C0"/>
                  </a:outerShdw>
                </a:effectLst>
              </a:rPr>
              <a:t>Why does  the same Side of Moon Face Earth?</a:t>
            </a:r>
            <a:endParaRPr lang="en-US" altLang="en-US" sz="3200" b="1"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33879404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SunBW.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0" y="-188136"/>
            <a:ext cx="4669536" cy="6858000"/>
          </a:xfrm>
          <a:prstGeom prst="rect">
            <a:avLst/>
          </a:prstGeom>
        </p:spPr>
      </p:pic>
      <p:pic>
        <p:nvPicPr>
          <p:cNvPr id="6" name="Picture 4"/>
          <p:cNvPicPr>
            <a:picLocks noChangeAspect="1" noChangeArrowheads="1"/>
          </p:cNvPicPr>
          <p:nvPr/>
        </p:nvPicPr>
        <p:blipFill>
          <a:blip r:embed="rId4" cstate="print"/>
          <a:srcRect/>
          <a:stretch>
            <a:fillRect/>
          </a:stretch>
        </p:blipFill>
        <p:spPr bwMode="auto">
          <a:xfrm>
            <a:off x="8275638" y="0"/>
            <a:ext cx="868362" cy="6096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0" y="0"/>
            <a:ext cx="868362" cy="609600"/>
          </a:xfrm>
          <a:prstGeom prst="rect">
            <a:avLst/>
          </a:prstGeom>
          <a:noFill/>
          <a:ln w="9525">
            <a:noFill/>
            <a:miter lim="800000"/>
            <a:headEnd/>
            <a:tailEnd/>
          </a:ln>
        </p:spPr>
      </p:pic>
      <p:pic>
        <p:nvPicPr>
          <p:cNvPr id="9" name="Picture 8" descr="MoonBW.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4603816" y="967564"/>
            <a:ext cx="4522905" cy="4541315"/>
          </a:xfrm>
          <a:prstGeom prst="rect">
            <a:avLst/>
          </a:prstGeom>
        </p:spPr>
      </p:pic>
      <p:sp>
        <p:nvSpPr>
          <p:cNvPr id="10" name="Title 1"/>
          <p:cNvSpPr txBox="1">
            <a:spLocks/>
          </p:cNvSpPr>
          <p:nvPr/>
        </p:nvSpPr>
        <p:spPr>
          <a:xfrm>
            <a:off x="457200" y="5338246"/>
            <a:ext cx="8229600" cy="1490664"/>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The Sun’s </a:t>
            </a:r>
            <a:r>
              <a:rPr lang="en-US" sz="3600" dirty="0">
                <a:solidFill>
                  <a:schemeClr val="bg1"/>
                </a:solidFill>
              </a:rPr>
              <a:t>d</a:t>
            </a:r>
            <a:r>
              <a:rPr lang="en-US" sz="3600" dirty="0" smtClean="0">
                <a:solidFill>
                  <a:schemeClr val="bg1"/>
                </a:solidFill>
              </a:rPr>
              <a:t>iameter is ~400x the Moon’s  diameter, but</a:t>
            </a:r>
            <a:r>
              <a:rPr lang="en-US" sz="3600" dirty="0">
                <a:solidFill>
                  <a:schemeClr val="bg1"/>
                </a:solidFill>
              </a:rPr>
              <a:t> </a:t>
            </a:r>
            <a:r>
              <a:rPr lang="en-US" sz="3600" dirty="0" smtClean="0">
                <a:solidFill>
                  <a:schemeClr val="bg1"/>
                </a:solidFill>
              </a:rPr>
              <a:t>the Sun is also ~400x farther away from Earth!</a:t>
            </a:r>
            <a:endParaRPr lang="en-US" sz="3600" dirty="0">
              <a:solidFill>
                <a:schemeClr val="bg1"/>
              </a:solidFill>
            </a:endParaRPr>
          </a:p>
        </p:txBody>
      </p:sp>
      <p:sp>
        <p:nvSpPr>
          <p:cNvPr id="12" name="Rectangle 2"/>
          <p:cNvSpPr>
            <a:spLocks noGrp="1" noChangeArrowheads="1"/>
          </p:cNvSpPr>
          <p:nvPr>
            <p:ph type="title"/>
          </p:nvPr>
        </p:nvSpPr>
        <p:spPr>
          <a:xfrm>
            <a:off x="1828800" y="250825"/>
            <a:ext cx="6356350" cy="520700"/>
          </a:xfrm>
          <a:ln/>
        </p:spPr>
        <p:txBody>
          <a:bodyPr>
            <a:noAutofit/>
          </a:bodyPr>
          <a:lstStyle/>
          <a:p>
            <a:pPr>
              <a:buClr>
                <a:srgbClr val="006633"/>
              </a:buClr>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solidFill>
                  <a:srgbClr val="33A3A3"/>
                </a:solidFill>
                <a:effectLst>
                  <a:outerShdw blurRad="38100" dist="38100" dir="2700000" algn="tl">
                    <a:srgbClr val="C0C0C0"/>
                  </a:outerShdw>
                </a:effectLst>
              </a:rPr>
              <a:t>Cosmic Coincidence!?</a:t>
            </a:r>
            <a:endParaRPr lang="en-US" altLang="en-US" sz="3600" dirty="0">
              <a:solidFill>
                <a:srgbClr val="33A3A3"/>
              </a:solidFill>
              <a:effectLst>
                <a:outerShdw blurRad="38100" dist="38100" dir="2700000" algn="tl">
                  <a:srgbClr val="C0C0C0"/>
                </a:outerShdw>
              </a:effectLst>
            </a:endParaRPr>
          </a:p>
        </p:txBody>
      </p:sp>
    </p:spTree>
    <p:extLst>
      <p:ext uri="{BB962C8B-B14F-4D97-AF65-F5344CB8AC3E}">
        <p14:creationId xmlns:p14="http://schemas.microsoft.com/office/powerpoint/2010/main" val="258319696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1437</Words>
  <Application>Microsoft Office PowerPoint</Application>
  <PresentationFormat>On-screen Show (4:3)</PresentationFormat>
  <Paragraphs>148</Paragraphs>
  <Slides>42</Slides>
  <Notes>32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Solar Eclipse 2017 Workshop I</vt:lpstr>
      <vt:lpstr>PowerPoint Presentation</vt:lpstr>
      <vt:lpstr>Outline of Talk</vt:lpstr>
      <vt:lpstr>History: What have we learnt from Observing Solar Eclipses?</vt:lpstr>
      <vt:lpstr>The Sun, Earth, Moon System A Few Questions</vt:lpstr>
      <vt:lpstr>PowerPoint Presentation</vt:lpstr>
      <vt:lpstr>PowerPoint Presentation</vt:lpstr>
      <vt:lpstr>Tidal Locking &amp; Synchronous Rotation</vt:lpstr>
      <vt:lpstr>Cosmic Coincidence!?</vt:lpstr>
      <vt:lpstr>Eclipses</vt:lpstr>
      <vt:lpstr>Eclipses</vt:lpstr>
      <vt:lpstr>Eclipses</vt:lpstr>
      <vt:lpstr>Solar Eclipses</vt:lpstr>
      <vt:lpstr>Solar Eclipses</vt:lpstr>
      <vt:lpstr>The Sun, Earth, Moon System</vt:lpstr>
      <vt:lpstr>Orbit of the Moon: Eclipses do not occur on the same date and time every year. </vt:lpstr>
      <vt:lpstr>Solar Eclipse 2017</vt:lpstr>
      <vt:lpstr>PowerPoint Presentation</vt:lpstr>
      <vt:lpstr>PowerPoint Presentation</vt:lpstr>
      <vt:lpstr>PowerPoint Presentation</vt:lpstr>
      <vt:lpstr>PowerPoint Presentation</vt:lpstr>
      <vt:lpstr>“Eclipse”</vt:lpstr>
      <vt:lpstr>PowerPoint Presentation</vt:lpstr>
      <vt:lpstr>History</vt:lpstr>
      <vt:lpstr>History</vt:lpstr>
      <vt:lpstr>History</vt:lpstr>
      <vt:lpstr>History</vt:lpstr>
      <vt:lpstr>The Sun, Earth, Moon System</vt:lpstr>
      <vt:lpstr>Tidal Locking &amp; Synchronous Rotation</vt:lpstr>
      <vt:lpstr>Tidal Locking &amp; Synchronous Rotation</vt:lpstr>
      <vt:lpstr>PowerPoint Presentation</vt:lpstr>
      <vt:lpstr>The Sun, Earth, Moon System</vt:lpstr>
      <vt:lpstr>PowerPoint Presentation</vt:lpstr>
      <vt:lpstr>The Sun, Earth, Moon System</vt:lpstr>
      <vt:lpstr>Lunar Eclipses</vt:lpstr>
      <vt:lpstr>Lunar Eclipses</vt:lpstr>
      <vt:lpstr>Solar Eclipses</vt:lpstr>
      <vt:lpstr>Solar Eclipses</vt:lpstr>
      <vt:lpstr>Solar Eclipses</vt:lpstr>
      <vt:lpstr>Annular Solar Eclipses</vt:lpstr>
      <vt:lpstr>Solar Eclipses</vt:lpstr>
      <vt:lpstr>Solar Eclipses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Eclipse 2017</dc:title>
  <dc:creator/>
  <cp:lastModifiedBy>user</cp:lastModifiedBy>
  <cp:revision>119</cp:revision>
  <dcterms:created xsi:type="dcterms:W3CDTF">2006-08-16T00:00:00Z</dcterms:created>
  <dcterms:modified xsi:type="dcterms:W3CDTF">2017-03-31T20:49:43Z</dcterms:modified>
</cp:coreProperties>
</file>