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7" r:id="rId3"/>
    <p:sldId id="304" r:id="rId4"/>
    <p:sldId id="261" r:id="rId5"/>
    <p:sldId id="328" r:id="rId6"/>
    <p:sldId id="258" r:id="rId7"/>
    <p:sldId id="349" r:id="rId8"/>
    <p:sldId id="341" r:id="rId9"/>
    <p:sldId id="303" r:id="rId10"/>
    <p:sldId id="340" r:id="rId11"/>
    <p:sldId id="343" r:id="rId12"/>
    <p:sldId id="311" r:id="rId13"/>
    <p:sldId id="305" r:id="rId14"/>
    <p:sldId id="306" r:id="rId15"/>
    <p:sldId id="312" r:id="rId16"/>
    <p:sldId id="315" r:id="rId17"/>
    <p:sldId id="277" r:id="rId18"/>
    <p:sldId id="278" r:id="rId19"/>
    <p:sldId id="345" r:id="rId20"/>
    <p:sldId id="344" r:id="rId21"/>
    <p:sldId id="348" r:id="rId22"/>
    <p:sldId id="316" r:id="rId23"/>
    <p:sldId id="347" r:id="rId24"/>
    <p:sldId id="319" r:id="rId25"/>
    <p:sldId id="320" r:id="rId26"/>
    <p:sldId id="321" r:id="rId27"/>
    <p:sldId id="318" r:id="rId28"/>
    <p:sldId id="289" r:id="rId29"/>
    <p:sldId id="290" r:id="rId30"/>
    <p:sldId id="291" r:id="rId31"/>
    <p:sldId id="292" r:id="rId32"/>
    <p:sldId id="262" r:id="rId33"/>
    <p:sldId id="322" r:id="rId34"/>
    <p:sldId id="323" r:id="rId35"/>
    <p:sldId id="295" r:id="rId36"/>
    <p:sldId id="324" r:id="rId37"/>
    <p:sldId id="325" r:id="rId38"/>
    <p:sldId id="326" r:id="rId39"/>
    <p:sldId id="299" r:id="rId40"/>
    <p:sldId id="342" r:id="rId41"/>
    <p:sldId id="298" r:id="rId42"/>
    <p:sldId id="309" r:id="rId43"/>
    <p:sldId id="308" r:id="rId44"/>
    <p:sldId id="329" r:id="rId45"/>
    <p:sldId id="346" r:id="rId46"/>
    <p:sldId id="336" r:id="rId47"/>
    <p:sldId id="339" r:id="rId48"/>
    <p:sldId id="337" r:id="rId49"/>
    <p:sldId id="338" r:id="rId50"/>
    <p:sldId id="330" r:id="rId51"/>
    <p:sldId id="331" r:id="rId52"/>
    <p:sldId id="332" r:id="rId53"/>
    <p:sldId id="334" r:id="rId54"/>
    <p:sldId id="333" r:id="rId55"/>
    <p:sldId id="313" r:id="rId56"/>
    <p:sldId id="314" r:id="rId57"/>
    <p:sldId id="280" r:id="rId58"/>
    <p:sldId id="281" r:id="rId59"/>
    <p:sldId id="317" r:id="rId60"/>
    <p:sldId id="282" r:id="rId61"/>
    <p:sldId id="285" r:id="rId62"/>
    <p:sldId id="284" r:id="rId63"/>
    <p:sldId id="286" r:id="rId64"/>
    <p:sldId id="28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1685" autoAdjust="0"/>
  </p:normalViewPr>
  <p:slideViewPr>
    <p:cSldViewPr>
      <p:cViewPr>
        <p:scale>
          <a:sx n="80" d="100"/>
          <a:sy n="80" d="100"/>
        </p:scale>
        <p:origin x="-1620"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93E38-BCC1-43D8-AB0E-F9FDFD6E2073}" type="datetimeFigureOut">
              <a:rPr lang="en-US" smtClean="0"/>
              <a:pPr/>
              <a:t>3/8/2017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BAAD77-0437-4680-BB80-6512A0DFBA3A}" type="slidenum">
              <a:rPr lang="en-US" smtClean="0"/>
              <a:pPr/>
              <a:t>‹#›</a:t>
            </a:fld>
            <a:endParaRPr lang="en-US"/>
          </a:p>
        </p:txBody>
      </p:sp>
    </p:spTree>
    <p:extLst>
      <p:ext uri="{BB962C8B-B14F-4D97-AF65-F5344CB8AC3E}">
        <p14:creationId xmlns:p14="http://schemas.microsoft.com/office/powerpoint/2010/main" val="56482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4691"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2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2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8787"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7219"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a partial eclipse,</a:t>
            </a:r>
            <a:r>
              <a:rPr lang="en-US" baseline="0" dirty="0" smtClean="0"/>
              <a:t> Do Not Look Directly At The Sun. </a:t>
            </a:r>
            <a:endParaRPr lang="en-US" dirty="0" smtClean="0"/>
          </a:p>
          <a:p>
            <a:r>
              <a:rPr lang="en-US" dirty="0" smtClean="0"/>
              <a:t>There are many ways to view a</a:t>
            </a:r>
            <a:r>
              <a:rPr lang="en-US" baseline="0" dirty="0" smtClean="0"/>
              <a:t> partial eclipse. Even those on the path of totality will observe a partial eclipse for all but a few minutes, so this applies to everyone.</a:t>
            </a:r>
          </a:p>
          <a:p>
            <a:r>
              <a:rPr lang="en-US" baseline="0" dirty="0" smtClean="0"/>
              <a:t>We’re going to talk about 3 different ways to view a solar eclipse here.</a:t>
            </a:r>
          </a:p>
          <a:p>
            <a:endParaRPr lang="en-US" baseline="0" dirty="0" smtClean="0"/>
          </a:p>
          <a:p>
            <a:r>
              <a:rPr lang="en-US" baseline="0" dirty="0" smtClean="0"/>
              <a:t>Let’s start with the simplest way </a:t>
            </a:r>
            <a:r>
              <a:rPr lang="mr-IN" baseline="0" dirty="0" smtClean="0"/>
              <a:t>–</a:t>
            </a:r>
            <a:r>
              <a:rPr lang="en-US" baseline="0" dirty="0" smtClean="0"/>
              <a:t> Projection. </a:t>
            </a:r>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pPr/>
              <a:t>27</a:t>
            </a:fld>
            <a:endParaRPr lang="en-US"/>
          </a:p>
        </p:txBody>
      </p:sp>
    </p:spTree>
    <p:extLst>
      <p:ext uri="{BB962C8B-B14F-4D97-AF65-F5344CB8AC3E}">
        <p14:creationId xmlns:p14="http://schemas.microsoft.com/office/powerpoint/2010/main" val="8249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Pinhole projection can be done anywhere by making a small hole in a piece of cardboard or tinfoil and looking at the light that shines through it to a flat place a few feet away. </a:t>
            </a:r>
          </a:p>
          <a:p>
            <a:endParaRPr lang="en-US" baseline="0" dirty="0" smtClean="0"/>
          </a:p>
          <a:p>
            <a:r>
              <a:rPr lang="en-US" baseline="0" dirty="0" smtClean="0"/>
              <a:t>You might not know this, but the round lights you see everyday on the ground, between the leaves of trees are actually projections of the Sun! </a:t>
            </a:r>
          </a:p>
          <a:p>
            <a:r>
              <a:rPr lang="en-US" baseline="0" dirty="0" smtClean="0"/>
              <a:t>You can use any number of small holes like the spaces between leaves, a colander, or even your hands. </a:t>
            </a:r>
          </a:p>
          <a:p>
            <a:endParaRPr lang="en-US" baseline="0" dirty="0" smtClean="0"/>
          </a:p>
          <a:p>
            <a:r>
              <a:rPr lang="en-US" baseline="0" dirty="0" smtClean="0"/>
              <a:t>Get creative and try it out before the eclipse. You can try different shaped holes, different sizes. See what works best.</a:t>
            </a:r>
          </a:p>
          <a:p>
            <a:endParaRPr lang="en-US" baseline="0" dirty="0" smtClean="0"/>
          </a:p>
          <a:p>
            <a:r>
              <a:rPr lang="en-US" baseline="0" dirty="0" smtClean="0"/>
              <a:t>Activity suggestion: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walk in the evening, you can try this at night with street lights through the leaves. Some lights are actually made up of many smaller LEDs and you will see those in the projections. </a:t>
            </a:r>
          </a:p>
          <a:p>
            <a:endParaRPr lang="en-US" baseline="0" dirty="0" smtClean="0"/>
          </a:p>
        </p:txBody>
      </p:sp>
      <p:sp>
        <p:nvSpPr>
          <p:cNvPr id="4" name="Slide Number Placeholder 3"/>
          <p:cNvSpPr>
            <a:spLocks noGrp="1"/>
          </p:cNvSpPr>
          <p:nvPr>
            <p:ph type="sldNum" sz="quarter" idx="10"/>
          </p:nvPr>
        </p:nvSpPr>
        <p:spPr/>
        <p:txBody>
          <a:bodyPr/>
          <a:lstStyle/>
          <a:p>
            <a:fld id="{3F0CEF28-8606-3040-85E3-6BFEE6B1BFA8}" type="slidenum">
              <a:rPr lang="en-US" smtClean="0"/>
              <a:pPr/>
              <a:t>28</a:t>
            </a:fld>
            <a:endParaRPr lang="en-US"/>
          </a:p>
        </p:txBody>
      </p:sp>
    </p:spTree>
    <p:extLst>
      <p:ext uri="{BB962C8B-B14F-4D97-AF65-F5344CB8AC3E}">
        <p14:creationId xmlns:p14="http://schemas.microsoft.com/office/powerpoint/2010/main" val="2507582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method of projection involves binoculars or a small telescope. </a:t>
            </a:r>
          </a:p>
          <a:p>
            <a:pPr marL="0" indent="0">
              <a:buFontTx/>
              <a:buNone/>
            </a:pPr>
            <a:r>
              <a:rPr lang="en-US" b="1" baseline="0" dirty="0" smtClean="0"/>
              <a:t>Emphasize : This is not viewing the Sun directly! You never want to look through binoculars at the Sun. *</a:t>
            </a:r>
          </a:p>
          <a:p>
            <a:pPr marL="171450" indent="-171450">
              <a:buFontTx/>
              <a:buChar char="•"/>
            </a:pPr>
            <a:endParaRPr lang="en-US" baseline="0" dirty="0" smtClean="0"/>
          </a:p>
          <a:p>
            <a:r>
              <a:rPr lang="en-US" dirty="0" smtClean="0"/>
              <a:t>By carefully covering all but one lens,</a:t>
            </a:r>
            <a:r>
              <a:rPr lang="en-US" baseline="0" dirty="0" smtClean="0"/>
              <a:t> you can project an image of the Sun onto a flat surface. </a:t>
            </a:r>
          </a:p>
          <a:p>
            <a:r>
              <a:rPr lang="en-US" baseline="0" dirty="0" smtClean="0"/>
              <a:t>This set-up needs careful monitoring so that no one accidentally looks through the eyepiece. </a:t>
            </a:r>
          </a:p>
          <a:p>
            <a:r>
              <a:rPr lang="en-US" baseline="0" dirty="0" smtClean="0"/>
              <a:t>You will go blind. </a:t>
            </a:r>
          </a:p>
          <a:p>
            <a:endParaRPr lang="en-US" dirty="0" smtClean="0"/>
          </a:p>
          <a:p>
            <a:r>
              <a:rPr lang="en-US" dirty="0" smtClean="0"/>
              <a:t>Possible addition: </a:t>
            </a:r>
          </a:p>
          <a:p>
            <a:r>
              <a:rPr lang="en-US" dirty="0" smtClean="0"/>
              <a:t>It can be useful to take an old pair of binoculars (or a magnifying glass) and</a:t>
            </a:r>
            <a:r>
              <a:rPr lang="en-US" baseline="0" dirty="0" smtClean="0"/>
              <a:t> shine them on a piece of thin plastic like old negatives or a plastic garbage bag. These will melt and give your visitors a visceral reminder not to look through binoculars at the Sun. Be careful </a:t>
            </a:r>
            <a:r>
              <a:rPr lang="mr-IN" baseline="0" dirty="0" smtClean="0"/>
              <a:t>–</a:t>
            </a:r>
            <a:r>
              <a:rPr lang="en-US" baseline="0" dirty="0" smtClean="0"/>
              <a:t> this projection can get very hot and you’ll need to give your instrument a break as it heats up. </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pPr/>
              <a:t>29</a:t>
            </a:fld>
            <a:endParaRPr lang="en-US"/>
          </a:p>
        </p:txBody>
      </p:sp>
    </p:spTree>
    <p:extLst>
      <p:ext uri="{BB962C8B-B14F-4D97-AF65-F5344CB8AC3E}">
        <p14:creationId xmlns:p14="http://schemas.microsoft.com/office/powerpoint/2010/main" val="2677787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ways to observe the eclipse directly,</a:t>
            </a:r>
            <a:r>
              <a:rPr lang="en-US" baseline="0" dirty="0" smtClean="0"/>
              <a:t> but it requires special filters </a:t>
            </a:r>
          </a:p>
          <a:p>
            <a:r>
              <a:rPr lang="en-US" baseline="0" dirty="0" smtClean="0"/>
              <a:t>Use approved eclipse glasses – not sunglasses!</a:t>
            </a:r>
          </a:p>
          <a:p>
            <a:r>
              <a:rPr lang="en-US" baseline="0" dirty="0" smtClean="0"/>
              <a:t>Also welders glass #14 is safe for viewing. Don’t combine two #7 glasses. That is not safe.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pPr/>
              <a:t>30</a:t>
            </a:fld>
            <a:endParaRPr lang="en-US"/>
          </a:p>
        </p:txBody>
      </p:sp>
    </p:spTree>
    <p:extLst>
      <p:ext uri="{BB962C8B-B14F-4D97-AF65-F5344CB8AC3E}">
        <p14:creationId xmlns:p14="http://schemas.microsoft.com/office/powerpoint/2010/main" val="263333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Telescopes and binoculars equipped with special solar filters are also useful if you have access. </a:t>
            </a:r>
          </a:p>
          <a:p>
            <a:endParaRPr lang="en-US" dirty="0" smtClean="0"/>
          </a:p>
          <a:p>
            <a:r>
              <a:rPr lang="en-US" dirty="0" smtClean="0"/>
              <a:t>Use only special-purpose</a:t>
            </a:r>
            <a:r>
              <a:rPr lang="en-US" baseline="0" dirty="0" smtClean="0"/>
              <a:t> solar filters on your precious optics! </a:t>
            </a:r>
          </a:p>
          <a:p>
            <a:r>
              <a:rPr lang="en-US" baseline="0" dirty="0" smtClean="0"/>
              <a:t>These are usually made of metalized glass or special Mylar, not from a balloon.</a:t>
            </a:r>
          </a:p>
          <a:p>
            <a:endParaRPr lang="en-US" baseline="0" dirty="0" smtClean="0"/>
          </a:p>
          <a:p>
            <a:r>
              <a:rPr lang="en-US" baseline="0" dirty="0" smtClean="0"/>
              <a:t>Get these filters as far in advance as possible. See more information in the Resources page.</a:t>
            </a:r>
          </a:p>
          <a:p>
            <a:endParaRPr lang="is-IS" baseline="0" dirty="0" smtClean="0"/>
          </a:p>
          <a:p>
            <a:endParaRPr lang="is-IS" baseline="0" dirty="0" smtClean="0"/>
          </a:p>
          <a:p>
            <a:r>
              <a:rPr lang="is-IS" baseline="0" dirty="0" smtClean="0"/>
              <a:t>-----</a:t>
            </a:r>
            <a:endParaRPr lang="en-US" baseline="0" dirty="0" smtClean="0"/>
          </a:p>
          <a:p>
            <a:endParaRPr lang="en-US" baseline="0" dirty="0" smtClean="0"/>
          </a:p>
          <a:p>
            <a:r>
              <a:rPr lang="en-US" baseline="0" dirty="0" smtClean="0"/>
              <a:t>Image credit: Rick Feinberg</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pPr/>
              <a:t>31</a:t>
            </a:fld>
            <a:endParaRPr lang="en-US"/>
          </a:p>
        </p:txBody>
      </p:sp>
    </p:spTree>
    <p:extLst>
      <p:ext uri="{BB962C8B-B14F-4D97-AF65-F5344CB8AC3E}">
        <p14:creationId xmlns:p14="http://schemas.microsoft.com/office/powerpoint/2010/main" val="3294025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88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835"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6979"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1075"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9027"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2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2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6739"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6739"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6.jpeg"/><Relationship Id="rId4" Type="http://schemas.openxmlformats.org/officeDocument/2006/relationships/image" Target="../media/image27.png"/><Relationship Id="rId9"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hyperlink" Target="http://observatory.truman.edu/eclipse2017/"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seemore.com/adaircp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mailto:gokhale@truman.edu"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https://eclipse.aas.org/sites/eclipse.aas.org/files/Build-Sun-Funnel-v3.2.pdf" TargetMode="External"/><Relationship Id="rId5" Type="http://schemas.openxmlformats.org/officeDocument/2006/relationships/hyperlink" Target="http://static.nsta.org/extras/solarscience/chapter3/3.10PinholeProjectionInABox.pdf" TargetMode="External"/><Relationship Id="rId4" Type="http://schemas.openxmlformats.org/officeDocument/2006/relationships/hyperlink" Target="http://www.jpl.nasa.gov/edu/learn/project/how-to-make-a-pinhole-camer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clipse.aas.org/resources/educational-materials" TargetMode="External"/><Relationship Id="rId7" Type="http://schemas.openxmlformats.org/officeDocument/2006/relationships/hyperlink" Target="http://aapt.org/resources/eclipse2017/"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informal.jpl.nasa.gov/museum/content/eclipse-2017" TargetMode="External"/><Relationship Id="rId5" Type="http://schemas.openxmlformats.org/officeDocument/2006/relationships/hyperlink" Target="https://eclipse2017.nasa.gov/k-12-formal-education" TargetMode="External"/><Relationship Id="rId4" Type="http://schemas.openxmlformats.org/officeDocument/2006/relationships/hyperlink" Target="https://nightsky.jpl.nasa.gov/download-view.cfm?Doc_ID=588"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transportationops.org/tools/solar-eclipse-webinar-preparing-august-21-2017-webinar-materials" TargetMode="External"/><Relationship Id="rId3" Type="http://schemas.openxmlformats.org/officeDocument/2006/relationships/hyperlink" Target="https://www.nasa.gov/nasa-edge/1005-solar-eclipse-2017-preview-show" TargetMode="External"/><Relationship Id="rId7" Type="http://schemas.openxmlformats.org/officeDocument/2006/relationships/hyperlink" Target="http://www.nisenet.org/earthspacekit-2017"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www.nisenet.org/catalog/online-workshop-tips-planning-your-august-21-2017-solar-eclipse-event-recorded" TargetMode="External"/><Relationship Id="rId5" Type="http://schemas.openxmlformats.org/officeDocument/2006/relationships/hyperlink" Target="https://www.youtube.com/playlist?list=PLo2YDpGbMTNBYH0jWAMunM4oaMJEpe0qf" TargetMode="External"/><Relationship Id="rId4" Type="http://schemas.openxmlformats.org/officeDocument/2006/relationships/hyperlink" Target="https://eclipse.aas.org/resources/podcasts-webcast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eclipse.gsfc.nasa.gov/SEhistory/SEhistory.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www.maths.dundee.ac.uk/mhd/Pdfs/wilmotsmith_solar_eclipses.pdf"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eclipse.gsfc.nasa.gov/SEhistory/SEhistory.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hyperlink" Target="http://www.esa.int/Our_Activities/Space_Science/Relativity_and_the_1919_eclips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vs.gsfc.nasa.gov/vis/a000000/a004500/a004515/totpath2017_2160p30.mp4" TargetMode="External"/><Relationship Id="rId2" Type="http://schemas.openxmlformats.org/officeDocument/2006/relationships/hyperlink" Target="https://svs.gsfc.nasa.gov/vis/a000000/a004300/a004314/eclipse2017usa_1080p30.mp4" TargetMode="External"/><Relationship Id="rId1" Type="http://schemas.openxmlformats.org/officeDocument/2006/relationships/slideLayout" Target="../slideLayouts/slideLayout7.xml"/><Relationship Id="rId4" Type="http://schemas.openxmlformats.org/officeDocument/2006/relationships/hyperlink" Target="http://www.eclipse2017.org/2017/2017_anim.HT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gokhale@truman.edu"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2"/>
          <p:cNvSpPr>
            <a:spLocks noGrp="1"/>
          </p:cNvSpPr>
          <p:nvPr>
            <p:ph type="ctrTitle"/>
          </p:nvPr>
        </p:nvSpPr>
        <p:spPr>
          <a:xfrm>
            <a:off x="685800" y="3352800"/>
            <a:ext cx="7772400" cy="781050"/>
          </a:xfrm>
        </p:spPr>
        <p:txBody>
          <a:bodyPr>
            <a:normAutofit/>
          </a:bodyPr>
          <a:lstStyle/>
          <a:p>
            <a:pPr eaLnBrk="1" hangingPunct="1"/>
            <a:r>
              <a:rPr lang="en-US" dirty="0" smtClean="0">
                <a:solidFill>
                  <a:srgbClr val="FF0000"/>
                </a:solidFill>
              </a:rPr>
              <a:t>Solar Eclipse 2017</a:t>
            </a:r>
          </a:p>
        </p:txBody>
      </p:sp>
      <p:sp>
        <p:nvSpPr>
          <p:cNvPr id="5124" name="Subtitle 3"/>
          <p:cNvSpPr>
            <a:spLocks noGrp="1"/>
          </p:cNvSpPr>
          <p:nvPr>
            <p:ph type="subTitle" idx="1"/>
          </p:nvPr>
        </p:nvSpPr>
        <p:spPr>
          <a:xfrm>
            <a:off x="609600" y="4038600"/>
            <a:ext cx="8229600" cy="1752600"/>
          </a:xfrm>
        </p:spPr>
        <p:txBody>
          <a:bodyPr>
            <a:normAutofit/>
          </a:bodyPr>
          <a:lstStyle/>
          <a:p>
            <a:pPr eaLnBrk="1" hangingPunct="1"/>
            <a:r>
              <a:rPr lang="en-US" dirty="0" err="1" smtClean="0">
                <a:solidFill>
                  <a:srgbClr val="0070C0"/>
                </a:solidFill>
              </a:rPr>
              <a:t>Vayujeet</a:t>
            </a:r>
            <a:r>
              <a:rPr lang="en-US" dirty="0" smtClean="0">
                <a:solidFill>
                  <a:srgbClr val="0070C0"/>
                </a:solidFill>
              </a:rPr>
              <a:t> </a:t>
            </a:r>
            <a:r>
              <a:rPr lang="en-US" dirty="0" err="1" smtClean="0">
                <a:solidFill>
                  <a:srgbClr val="0070C0"/>
                </a:solidFill>
              </a:rPr>
              <a:t>Gokhale</a:t>
            </a:r>
            <a:r>
              <a:rPr lang="en-US" dirty="0" smtClean="0">
                <a:solidFill>
                  <a:srgbClr val="0070C0"/>
                </a:solidFill>
              </a:rPr>
              <a:t/>
            </a:r>
            <a:br>
              <a:rPr lang="en-US" dirty="0" smtClean="0">
                <a:solidFill>
                  <a:srgbClr val="0070C0"/>
                </a:solidFill>
              </a:rPr>
            </a:br>
            <a:r>
              <a:rPr lang="en-US" dirty="0" smtClean="0">
                <a:solidFill>
                  <a:srgbClr val="0070C0"/>
                </a:solidFill>
              </a:rPr>
              <a:t>Truman State University</a:t>
            </a:r>
          </a:p>
          <a:p>
            <a:r>
              <a:rPr lang="en-US" b="1" dirty="0" smtClean="0">
                <a:solidFill>
                  <a:srgbClr val="FF0000"/>
                </a:solidFill>
              </a:rPr>
              <a:t>http://observatory.truman.edu/eclipse2017/</a:t>
            </a:r>
          </a:p>
        </p:txBody>
      </p:sp>
      <p:pic>
        <p:nvPicPr>
          <p:cNvPr id="1026" name="Picture 2"/>
          <p:cNvPicPr>
            <a:picLocks noChangeAspect="1" noChangeArrowheads="1"/>
          </p:cNvPicPr>
          <p:nvPr/>
        </p:nvPicPr>
        <p:blipFill>
          <a:blip r:embed="rId2" cstate="print"/>
          <a:srcRect/>
          <a:stretch>
            <a:fillRect/>
          </a:stretch>
        </p:blipFill>
        <p:spPr bwMode="auto">
          <a:xfrm>
            <a:off x="1" y="0"/>
            <a:ext cx="2284012" cy="3429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451919" y="0"/>
            <a:ext cx="2692082" cy="35052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590800" y="0"/>
            <a:ext cx="3624819" cy="2414588"/>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943600"/>
            <a:ext cx="2289183" cy="65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200" y="3850930"/>
            <a:ext cx="1462261" cy="1069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2" descr="C:\Users\gokhale\Dropbox\Truman\Spring'17\Solar Eclipse\Pics\macc_color_websi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056063"/>
            <a:ext cx="1879909" cy="896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Jetlee\Dropbox\Truman\Spring'17\Solar Eclipse\Pics\Kirksville_Logo_8-14-12.jpg"/>
          <p:cNvPicPr>
            <a:picLocks noChangeAspect="1" noChangeArrowheads="1"/>
          </p:cNvPicPr>
          <p:nvPr/>
        </p:nvPicPr>
        <p:blipFill>
          <a:blip r:embed="rId8" cstate="print"/>
          <a:srcRect/>
          <a:stretch>
            <a:fillRect/>
          </a:stretch>
        </p:blipFill>
        <p:spPr bwMode="auto">
          <a:xfrm>
            <a:off x="7467600" y="5739245"/>
            <a:ext cx="1447800" cy="1118755"/>
          </a:xfrm>
          <a:prstGeom prst="rect">
            <a:avLst/>
          </a:prstGeom>
          <a:noFill/>
        </p:spPr>
      </p:pic>
      <p:pic>
        <p:nvPicPr>
          <p:cNvPr id="15" name="Picture 2" descr="C:\Users\Jetlee\Dropbox\Truman\Spring'17\Solar Eclipse\Pics\478.jpg"/>
          <p:cNvPicPr>
            <a:picLocks noChangeAspect="1" noChangeArrowheads="1"/>
          </p:cNvPicPr>
          <p:nvPr/>
        </p:nvPicPr>
        <p:blipFill>
          <a:blip r:embed="rId9" cstate="print"/>
          <a:srcRect/>
          <a:stretch>
            <a:fillRect/>
          </a:stretch>
        </p:blipFill>
        <p:spPr bwMode="auto">
          <a:xfrm>
            <a:off x="3597546" y="5638800"/>
            <a:ext cx="2650854" cy="685800"/>
          </a:xfrm>
          <a:prstGeom prst="rect">
            <a:avLst/>
          </a:prstGeom>
          <a:noFill/>
        </p:spPr>
      </p:pic>
      <p:pic>
        <p:nvPicPr>
          <p:cNvPr id="16" name="Picture 2"/>
          <p:cNvPicPr>
            <a:picLocks noChangeAspect="1" noChangeArrowheads="1"/>
          </p:cNvPicPr>
          <p:nvPr/>
        </p:nvPicPr>
        <p:blipFill>
          <a:blip r:embed="rId10" cstate="print"/>
          <a:srcRect/>
          <a:stretch>
            <a:fillRect/>
          </a:stretch>
        </p:blipFill>
        <p:spPr bwMode="auto">
          <a:xfrm>
            <a:off x="2667000" y="6150783"/>
            <a:ext cx="4524375" cy="7072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143000" y="250825"/>
            <a:ext cx="70421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History: What have we learnt from Observing Solar Eclipses?</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endParaRPr lang="en-US" altLang="en-US" sz="2600" dirty="0" smtClean="0">
              <a:latin typeface="+mn-lt"/>
              <a:cs typeface="Times New Roman" panose="02020603050405020304"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4"/>
          <p:cNvSpPr>
            <a:spLocks noChangeArrowheads="1"/>
          </p:cNvSpPr>
          <p:nvPr/>
        </p:nvSpPr>
        <p:spPr bwMode="auto">
          <a:xfrm>
            <a:off x="228599" y="1219200"/>
            <a:ext cx="8481219" cy="541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800" dirty="0" smtClean="0">
                <a:latin typeface="+mn-lt"/>
                <a:cs typeface="Times New Roman" panose="02020603050405020304" pitchFamily="18" charset="0"/>
              </a:rPr>
              <a:t>The Sun has a </a:t>
            </a:r>
            <a:r>
              <a:rPr lang="en-US" altLang="en-US" sz="2800" b="1" dirty="0" smtClean="0">
                <a:solidFill>
                  <a:srgbClr val="FF0000"/>
                </a:solidFill>
                <a:latin typeface="+mn-lt"/>
                <a:cs typeface="Times New Roman" panose="02020603050405020304" pitchFamily="18" charset="0"/>
              </a:rPr>
              <a:t>REALLY hot corona</a:t>
            </a:r>
            <a:r>
              <a:rPr lang="en-US" altLang="en-US" sz="2800" dirty="0" smtClean="0">
                <a:latin typeface="+mn-lt"/>
                <a:cs typeface="Times New Roman" panose="02020603050405020304" pitchFamily="18" charset="0"/>
              </a:rPr>
              <a:t>!</a:t>
            </a:r>
          </a:p>
          <a:p>
            <a:pPr lvl="1"/>
            <a:r>
              <a:rPr lang="en-US" altLang="en-US" dirty="0" smtClean="0">
                <a:latin typeface="+mn-lt"/>
                <a:cs typeface="Times New Roman" panose="02020603050405020304" pitchFamily="18" charset="0"/>
              </a:rPr>
              <a:t>The surface temperature of the Sun is about 6000 K.</a:t>
            </a:r>
          </a:p>
          <a:p>
            <a:pPr lvl="1"/>
            <a:r>
              <a:rPr lang="en-US" altLang="en-US" dirty="0" smtClean="0">
                <a:latin typeface="+mn-lt"/>
                <a:cs typeface="Times New Roman" panose="02020603050405020304" pitchFamily="18" charset="0"/>
              </a:rPr>
              <a:t>The coronal temperature could be a </a:t>
            </a:r>
            <a:r>
              <a:rPr lang="en-US" altLang="en-US" b="1" dirty="0" smtClean="0">
                <a:solidFill>
                  <a:srgbClr val="FF0000"/>
                </a:solidFill>
                <a:latin typeface="+mn-lt"/>
                <a:cs typeface="Times New Roman" panose="02020603050405020304" pitchFamily="18" charset="0"/>
              </a:rPr>
              <a:t>million to 10 million K</a:t>
            </a:r>
            <a:r>
              <a:rPr lang="en-US" altLang="en-US" dirty="0" smtClean="0">
                <a:latin typeface="+mn-lt"/>
                <a:cs typeface="Times New Roman" panose="02020603050405020304" pitchFamily="18" charset="0"/>
              </a:rPr>
              <a:t>.</a:t>
            </a:r>
          </a:p>
          <a:p>
            <a:pPr lvl="1"/>
            <a:r>
              <a:rPr lang="en-US" altLang="en-US" dirty="0" smtClean="0">
                <a:latin typeface="+mn-lt"/>
                <a:cs typeface="Times New Roman" panose="02020603050405020304" pitchFamily="18" charset="0"/>
              </a:rPr>
              <a:t>How can gas so far away form the Sun’s core be this hot!?</a:t>
            </a:r>
          </a:p>
          <a:p>
            <a:r>
              <a:rPr lang="en-US" altLang="en-US" sz="2800" b="1" dirty="0" smtClean="0">
                <a:latin typeface="+mn-lt"/>
                <a:cs typeface="Times New Roman" panose="02020603050405020304" pitchFamily="18" charset="0"/>
              </a:rPr>
              <a:t>Test Einstein’s theory of General Relativity</a:t>
            </a:r>
            <a:endParaRPr lang="en-US" altLang="en-US" sz="2800" dirty="0" smtClean="0">
              <a:latin typeface="+mn-lt"/>
              <a:cs typeface="Times New Roman" panose="02020603050405020304" pitchFamily="18" charset="0"/>
            </a:endParaRPr>
          </a:p>
          <a:p>
            <a:r>
              <a:rPr lang="en-US" altLang="en-US" sz="2800" dirty="0" smtClean="0">
                <a:latin typeface="+mn-lt"/>
                <a:cs typeface="Times New Roman" panose="02020603050405020304" pitchFamily="18" charset="0"/>
              </a:rPr>
              <a:t>The Discovery of </a:t>
            </a:r>
            <a:r>
              <a:rPr lang="en-US" altLang="en-US" sz="2800" b="1" dirty="0" smtClean="0">
                <a:solidFill>
                  <a:srgbClr val="FF0000"/>
                </a:solidFill>
                <a:latin typeface="+mn-lt"/>
                <a:cs typeface="Times New Roman" panose="02020603050405020304" pitchFamily="18" charset="0"/>
              </a:rPr>
              <a:t>Helium</a:t>
            </a:r>
          </a:p>
          <a:p>
            <a:pPr lvl="1"/>
            <a:r>
              <a:rPr lang="en-US" altLang="en-US" dirty="0" smtClean="0">
                <a:latin typeface="+mn-lt"/>
                <a:cs typeface="Times New Roman" panose="02020603050405020304" pitchFamily="18" charset="0"/>
              </a:rPr>
              <a:t>Helium lines were first observed in the Sun’s spectra during the 1868 eclipse.</a:t>
            </a:r>
          </a:p>
          <a:p>
            <a:r>
              <a:rPr lang="en-US" altLang="en-US" sz="2800" b="1" dirty="0" smtClean="0">
                <a:solidFill>
                  <a:srgbClr val="FF0000"/>
                </a:solidFill>
                <a:latin typeface="+mn-lt"/>
                <a:cs typeface="Times New Roman" panose="02020603050405020304" pitchFamily="18" charset="0"/>
              </a:rPr>
              <a:t>The Solar Radius</a:t>
            </a:r>
          </a:p>
        </p:txBody>
      </p:sp>
    </p:spTree>
    <p:extLst>
      <p:ext uri="{BB962C8B-B14F-4D97-AF65-F5344CB8AC3E}">
        <p14:creationId xmlns:p14="http://schemas.microsoft.com/office/powerpoint/2010/main" val="4274458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animEffect transition="in" filter="wipe(left)">
                                      <p:cBhvr>
                                        <p:cTn id="11" dur="500"/>
                                        <p:tgtEl>
                                          <p:spTgt spid="9">
                                            <p:txEl>
                                              <p:pRg st="5" end="5"/>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9">
                                            <p:txEl>
                                              <p:pRg st="6" end="6"/>
                                            </p:txEl>
                                          </p:spTgt>
                                        </p:tgtEl>
                                        <p:attrNameLst>
                                          <p:attrName>style.visibility</p:attrName>
                                        </p:attrNameLst>
                                      </p:cBhvr>
                                      <p:to>
                                        <p:strVal val="visible"/>
                                      </p:to>
                                    </p:set>
                                    <p:animEffect transition="in" filter="wipe(left)">
                                      <p:cBhvr>
                                        <p:cTn id="14" dur="500"/>
                                        <p:tgtEl>
                                          <p:spTgt spid="9">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152400"/>
            <a:ext cx="6356350" cy="990599"/>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The Sun, Earth, Moon </a:t>
            </a:r>
            <a:r>
              <a:rPr lang="en-US" altLang="en-US" sz="3600" dirty="0" smtClean="0">
                <a:solidFill>
                  <a:srgbClr val="33A3A3"/>
                </a:solidFill>
                <a:effectLst>
                  <a:outerShdw blurRad="38100" dist="38100" dir="2700000" algn="tl">
                    <a:srgbClr val="C0C0C0"/>
                  </a:outerShdw>
                </a:effectLst>
              </a:rPr>
              <a:t>System</a:t>
            </a:r>
            <a:br>
              <a:rPr lang="en-US" altLang="en-US" sz="3600" dirty="0" smtClean="0">
                <a:solidFill>
                  <a:srgbClr val="33A3A3"/>
                </a:solidFill>
                <a:effectLst>
                  <a:outerShdw blurRad="38100" dist="38100" dir="2700000" algn="tl">
                    <a:srgbClr val="C0C0C0"/>
                  </a:outerShdw>
                </a:effectLst>
              </a:rPr>
            </a:br>
            <a:r>
              <a:rPr lang="en-US" altLang="en-US" sz="3600" dirty="0" smtClean="0">
                <a:solidFill>
                  <a:srgbClr val="FF0000"/>
                </a:solidFill>
                <a:effectLst>
                  <a:outerShdw blurRad="38100" dist="38100" dir="2700000" algn="tl">
                    <a:srgbClr val="C0C0C0"/>
                  </a:outerShdw>
                </a:effectLst>
              </a:rPr>
              <a:t>A Few Questions</a:t>
            </a:r>
            <a:endParaRPr lang="en-US" altLang="en-US" sz="3600" dirty="0">
              <a:solidFill>
                <a:srgbClr val="FF0000"/>
              </a:solidFill>
              <a:effectLst>
                <a:outerShdw blurRad="38100" dist="38100" dir="2700000" algn="tl">
                  <a:srgbClr val="C0C0C0"/>
                </a:outerShdw>
              </a:effectLst>
            </a:endParaRPr>
          </a:p>
        </p:txBody>
      </p:sp>
      <p:sp>
        <p:nvSpPr>
          <p:cNvPr id="111620" name="Rectangle 4"/>
          <p:cNvSpPr>
            <a:spLocks noChangeArrowheads="1"/>
          </p:cNvSpPr>
          <p:nvPr/>
        </p:nvSpPr>
        <p:spPr bwMode="auto">
          <a:xfrm>
            <a:off x="228600" y="1143000"/>
            <a:ext cx="8686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Why does the same side of the Moon always face the Earth?</a:t>
            </a: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a:spLocks noChangeArrowheads="1"/>
          </p:cNvSpPr>
          <p:nvPr/>
        </p:nvSpPr>
        <p:spPr bwMode="auto">
          <a:xfrm>
            <a:off x="251637" y="2451691"/>
            <a:ext cx="8686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Why does the Moon show phases?</a:t>
            </a:r>
          </a:p>
        </p:txBody>
      </p:sp>
      <p:sp>
        <p:nvSpPr>
          <p:cNvPr id="9" name="Rectangle 4"/>
          <p:cNvSpPr>
            <a:spLocks noChangeArrowheads="1"/>
          </p:cNvSpPr>
          <p:nvPr/>
        </p:nvSpPr>
        <p:spPr bwMode="auto">
          <a:xfrm>
            <a:off x="232144" y="3352800"/>
            <a:ext cx="8686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Why do we have </a:t>
            </a:r>
            <a:r>
              <a:rPr lang="en-US" altLang="en-US" sz="3600"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Eclipses</a:t>
            </a: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a:t>
            </a:r>
          </a:p>
        </p:txBody>
      </p:sp>
      <p:sp>
        <p:nvSpPr>
          <p:cNvPr id="10" name="Rectangle 4"/>
          <p:cNvSpPr>
            <a:spLocks noChangeArrowheads="1"/>
          </p:cNvSpPr>
          <p:nvPr/>
        </p:nvSpPr>
        <p:spPr bwMode="auto">
          <a:xfrm>
            <a:off x="241004" y="4191000"/>
            <a:ext cx="8686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What causes a </a:t>
            </a:r>
            <a:r>
              <a:rPr lang="en-US" altLang="en-US" sz="3600"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Lunar</a:t>
            </a: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 Eclipse?</a:t>
            </a:r>
          </a:p>
        </p:txBody>
      </p:sp>
      <p:sp>
        <p:nvSpPr>
          <p:cNvPr id="11" name="Rectangle 4"/>
          <p:cNvSpPr>
            <a:spLocks noChangeArrowheads="1"/>
          </p:cNvSpPr>
          <p:nvPr/>
        </p:nvSpPr>
        <p:spPr bwMode="auto">
          <a:xfrm>
            <a:off x="210879" y="5105400"/>
            <a:ext cx="8686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What causes a </a:t>
            </a:r>
            <a:r>
              <a:rPr lang="en-US" altLang="en-US" sz="3600"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Solar</a:t>
            </a: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 Eclipse?</a:t>
            </a:r>
          </a:p>
        </p:txBody>
      </p:sp>
    </p:spTree>
    <p:extLst>
      <p:ext uri="{BB962C8B-B14F-4D97-AF65-F5344CB8AC3E}">
        <p14:creationId xmlns:p14="http://schemas.microsoft.com/office/powerpoint/2010/main" val="22757692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additive="base">
                                        <p:cTn id="7" dur="500" fill="hold"/>
                                        <p:tgtEl>
                                          <p:spTgt spid="111620"/>
                                        </p:tgtEl>
                                        <p:attrNameLst>
                                          <p:attrName>ppt_x</p:attrName>
                                        </p:attrNameLst>
                                      </p:cBhvr>
                                      <p:tavLst>
                                        <p:tav tm="0">
                                          <p:val>
                                            <p:strVal val="0-#ppt_w/2"/>
                                          </p:val>
                                        </p:tav>
                                        <p:tav tm="100000">
                                          <p:val>
                                            <p:strVal val="#ppt_x"/>
                                          </p:val>
                                        </p:tav>
                                      </p:tavLst>
                                    </p:anim>
                                    <p:anim calcmode="lin" valueType="num">
                                      <p:cBhvr additive="base">
                                        <p:cTn id="8" dur="500" fill="hold"/>
                                        <p:tgtEl>
                                          <p:spTgt spid="1116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5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grpId="0" nodeType="afterEffect">
                                  <p:stCondLst>
                                    <p:cond delay="5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grpId="0" nodeType="after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P spid="6"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800" dirty="0" smtClean="0">
                <a:latin typeface="+mn-lt"/>
                <a:cs typeface="Times New Roman" panose="02020603050405020304" pitchFamily="18" charset="0"/>
              </a:rPr>
              <a:t>The Earth and Sun go around their common center of mass</a:t>
            </a:r>
          </a:p>
          <a:p>
            <a:pPr lvl="1"/>
            <a:r>
              <a:rPr lang="en-US" altLang="en-US" dirty="0" smtClean="0">
                <a:latin typeface="+mn-lt"/>
                <a:cs typeface="Times New Roman" panose="02020603050405020304" pitchFamily="18" charset="0"/>
              </a:rPr>
              <a:t>It takes </a:t>
            </a:r>
            <a:r>
              <a:rPr lang="en-US" altLang="en-US" dirty="0" smtClean="0">
                <a:solidFill>
                  <a:srgbClr val="FF0000"/>
                </a:solidFill>
                <a:latin typeface="+mn-lt"/>
                <a:cs typeface="Times New Roman" panose="02020603050405020304" pitchFamily="18" charset="0"/>
              </a:rPr>
              <a:t>one year to complete one orbit</a:t>
            </a:r>
          </a:p>
          <a:p>
            <a:r>
              <a:rPr lang="en-US" altLang="en-US" sz="2800" dirty="0" smtClean="0">
                <a:latin typeface="+mn-lt"/>
                <a:cs typeface="Times New Roman" panose="02020603050405020304" pitchFamily="18" charset="0"/>
              </a:rPr>
              <a:t>The Earth and Moon go around their common center of mass</a:t>
            </a:r>
          </a:p>
          <a:p>
            <a:pPr lvl="1"/>
            <a:r>
              <a:rPr lang="en-US" altLang="en-US" dirty="0" smtClean="0">
                <a:latin typeface="+mn-lt"/>
                <a:cs typeface="Times New Roman" panose="02020603050405020304" pitchFamily="18" charset="0"/>
              </a:rPr>
              <a:t>It takes about </a:t>
            </a:r>
            <a:r>
              <a:rPr lang="en-US" altLang="en-US" dirty="0" smtClean="0">
                <a:solidFill>
                  <a:srgbClr val="FF0000"/>
                </a:solidFill>
                <a:latin typeface="+mn-lt"/>
                <a:cs typeface="Times New Roman" panose="02020603050405020304" pitchFamily="18" charset="0"/>
              </a:rPr>
              <a:t>27 days, 7 hours to complete one orbit </a:t>
            </a:r>
            <a:r>
              <a:rPr lang="en-US" altLang="en-US" dirty="0" smtClean="0">
                <a:latin typeface="+mn-lt"/>
                <a:cs typeface="Times New Roman" panose="02020603050405020304" pitchFamily="18" charset="0"/>
              </a:rPr>
              <a:t>but,</a:t>
            </a:r>
          </a:p>
          <a:p>
            <a:pPr lvl="1"/>
            <a:r>
              <a:rPr lang="en-US" altLang="en-US" dirty="0" smtClean="0">
                <a:latin typeface="+mn-lt"/>
                <a:cs typeface="Times New Roman" panose="02020603050405020304" pitchFamily="18" charset="0"/>
              </a:rPr>
              <a:t>It takes about </a:t>
            </a:r>
            <a:r>
              <a:rPr lang="en-US" altLang="en-US" dirty="0" smtClean="0">
                <a:solidFill>
                  <a:srgbClr val="FF0000"/>
                </a:solidFill>
                <a:latin typeface="+mn-lt"/>
                <a:cs typeface="Times New Roman" panose="02020603050405020304" pitchFamily="18" charset="0"/>
              </a:rPr>
              <a:t>29 days, 12 hours from one full Moon to the next full Moon</a:t>
            </a:r>
          </a:p>
          <a:p>
            <a:r>
              <a:rPr lang="en-US" altLang="en-US" sz="2800" dirty="0" smtClean="0">
                <a:latin typeface="+mn-lt"/>
                <a:cs typeface="Times New Roman" panose="02020603050405020304" pitchFamily="18" charset="0"/>
              </a:rPr>
              <a:t>Somewhat incorrectly, we usually refer to these phenomena as: “The Earth goes around the Sun” and “The Moon goes around the Earth”, etc.</a:t>
            </a: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2"/>
          <p:cNvSpPr txBox="1">
            <a:spLocks noChangeArrowheads="1"/>
          </p:cNvSpPr>
          <p:nvPr/>
        </p:nvSpPr>
        <p:spPr>
          <a:xfrm>
            <a:off x="1295400" y="250825"/>
            <a:ext cx="6889750" cy="5207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
                <a:srgbClr val="006633"/>
              </a:buClr>
              <a:buSzTx/>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600" b="0" i="0" u="none" strike="noStrike" kern="1200" cap="none" spc="0" normalizeH="0" baseline="0" noProof="0" dirty="0" smtClean="0">
                <a:ln>
                  <a:noFill/>
                </a:ln>
                <a:solidFill>
                  <a:srgbClr val="33A3A3"/>
                </a:solidFill>
                <a:effectLst>
                  <a:outerShdw blurRad="38100" dist="38100" dir="2700000" algn="tl">
                    <a:srgbClr val="C0C0C0"/>
                  </a:outerShdw>
                </a:effectLst>
                <a:uLnTx/>
                <a:uFillTx/>
                <a:latin typeface="+mj-lt"/>
                <a:ea typeface="+mj-ea"/>
                <a:cs typeface="+mj-cs"/>
              </a:rPr>
              <a:t>Sun-Earth-Moon Geometry: Basics</a:t>
            </a:r>
            <a:endParaRPr kumimoji="0" lang="en-US" altLang="en-US" sz="3600" b="0" i="0" u="none" strike="noStrike" kern="1200" cap="none" spc="0" normalizeH="0" baseline="0" noProof="0" dirty="0">
              <a:ln>
                <a:noFill/>
              </a:ln>
              <a:solidFill>
                <a:srgbClr val="33A3A3"/>
              </a:solidFill>
              <a:effectLst>
                <a:outerShdw blurRad="38100" dist="38100" dir="2700000" algn="tl">
                  <a:srgbClr val="C0C0C0"/>
                </a:outerShdw>
              </a:effectLst>
              <a:uLnTx/>
              <a:uFillTx/>
              <a:latin typeface="+mj-lt"/>
              <a:ea typeface="+mj-ea"/>
              <a:cs typeface="+mj-cs"/>
            </a:endParaRPr>
          </a:p>
        </p:txBody>
      </p:sp>
    </p:spTree>
    <p:extLst>
      <p:ext uri="{BB962C8B-B14F-4D97-AF65-F5344CB8AC3E}">
        <p14:creationId xmlns:p14="http://schemas.microsoft.com/office/powerpoint/2010/main" val="1433140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wipe(left)">
                                      <p:cBhvr>
                                        <p:cTn id="7" dur="500"/>
                                        <p:tgtEl>
                                          <p:spTgt spid="111620">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116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1620">
                                            <p:txEl>
                                              <p:pRg st="2" end="2"/>
                                            </p:txEl>
                                          </p:spTgt>
                                        </p:tgtEl>
                                        <p:attrNameLst>
                                          <p:attrName>style.visibility</p:attrName>
                                        </p:attrNameLst>
                                      </p:cBhvr>
                                      <p:to>
                                        <p:strVal val="visible"/>
                                      </p:to>
                                    </p:set>
                                    <p:animEffect transition="in" filter="wipe(left)">
                                      <p:cBhvr>
                                        <p:cTn id="15" dur="500"/>
                                        <p:tgtEl>
                                          <p:spTgt spid="111620">
                                            <p:txEl>
                                              <p:pRg st="2" end="2"/>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1620">
                                            <p:txEl>
                                              <p:pRg st="3" end="3"/>
                                            </p:txEl>
                                          </p:spTgt>
                                        </p:tgtEl>
                                        <p:attrNameLst>
                                          <p:attrName>style.visibility</p:attrName>
                                        </p:attrNameLst>
                                      </p:cBhvr>
                                      <p:to>
                                        <p:strVal val="visible"/>
                                      </p:to>
                                    </p:set>
                                    <p:animEffect transition="in" filter="wipe(left)">
                                      <p:cBhvr>
                                        <p:cTn id="19" dur="500"/>
                                        <p:tgtEl>
                                          <p:spTgt spid="111620">
                                            <p:txEl>
                                              <p:pRg st="3" end="3"/>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11620">
                                            <p:txEl>
                                              <p:pRg st="4" end="4"/>
                                            </p:txEl>
                                          </p:spTgt>
                                        </p:tgtEl>
                                        <p:attrNameLst>
                                          <p:attrName>style.visibility</p:attrName>
                                        </p:attrNameLst>
                                      </p:cBhvr>
                                      <p:to>
                                        <p:strVal val="visible"/>
                                      </p:to>
                                    </p:set>
                                    <p:animEffect transition="in" filter="wipe(left)">
                                      <p:cBhvr>
                                        <p:cTn id="23" dur="500"/>
                                        <p:tgtEl>
                                          <p:spTgt spid="11162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1620">
                                            <p:txEl>
                                              <p:pRg st="5" end="5"/>
                                            </p:txEl>
                                          </p:spTgt>
                                        </p:tgtEl>
                                        <p:attrNameLst>
                                          <p:attrName>style.visibility</p:attrName>
                                        </p:attrNameLst>
                                      </p:cBhvr>
                                      <p:to>
                                        <p:strVal val="visible"/>
                                      </p:to>
                                    </p:set>
                                    <p:animEffect transition="in" filter="wipe(left)">
                                      <p:cBhvr>
                                        <p:cTn id="28" dur="500"/>
                                        <p:tgtEl>
                                          <p:spTgt spid="1116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unBW.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 y="-188136"/>
            <a:ext cx="4669536" cy="6858000"/>
          </a:xfrm>
          <a:prstGeom prst="rect">
            <a:avLst/>
          </a:prstGeom>
        </p:spPr>
      </p:pic>
      <p:pic>
        <p:nvPicPr>
          <p:cNvPr id="6"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pic>
        <p:nvPicPr>
          <p:cNvPr id="9" name="Picture 8" descr="MoonBW.jpg"/>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603816" y="967564"/>
            <a:ext cx="4522905" cy="4541315"/>
          </a:xfrm>
          <a:prstGeom prst="rect">
            <a:avLst/>
          </a:prstGeom>
        </p:spPr>
      </p:pic>
      <p:sp>
        <p:nvSpPr>
          <p:cNvPr id="10" name="Title 1"/>
          <p:cNvSpPr txBox="1">
            <a:spLocks/>
          </p:cNvSpPr>
          <p:nvPr/>
        </p:nvSpPr>
        <p:spPr>
          <a:xfrm>
            <a:off x="457200" y="5338246"/>
            <a:ext cx="8229600" cy="1490664"/>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The Sun’s </a:t>
            </a:r>
            <a:r>
              <a:rPr lang="en-US" sz="3600" dirty="0">
                <a:solidFill>
                  <a:schemeClr val="bg1"/>
                </a:solidFill>
              </a:rPr>
              <a:t>d</a:t>
            </a:r>
            <a:r>
              <a:rPr lang="en-US" sz="3600" dirty="0" smtClean="0">
                <a:solidFill>
                  <a:schemeClr val="bg1"/>
                </a:solidFill>
              </a:rPr>
              <a:t>iameter is ~400x the Moon’s  diameter, but</a:t>
            </a:r>
            <a:r>
              <a:rPr lang="en-US" sz="3600" dirty="0">
                <a:solidFill>
                  <a:schemeClr val="bg1"/>
                </a:solidFill>
              </a:rPr>
              <a:t> </a:t>
            </a:r>
            <a:r>
              <a:rPr lang="en-US" sz="3600" dirty="0" smtClean="0">
                <a:solidFill>
                  <a:schemeClr val="bg1"/>
                </a:solidFill>
              </a:rPr>
              <a:t>the Sun is also ~400x farther away from Earth!</a:t>
            </a:r>
            <a:endParaRPr lang="en-US" sz="3600" dirty="0">
              <a:solidFill>
                <a:schemeClr val="bg1"/>
              </a:solidFill>
            </a:endParaRPr>
          </a:p>
        </p:txBody>
      </p:sp>
      <p:sp>
        <p:nvSpPr>
          <p:cNvPr id="12"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Cosmic Coincidence!?</a:t>
            </a:r>
            <a:endParaRPr lang="en-US" altLang="en-US" sz="3600" dirty="0">
              <a:solidFill>
                <a:srgbClr val="33A3A3"/>
              </a:solidFill>
              <a:effectLst>
                <a:outerShdw blurRad="38100" dist="38100" dir="2700000" algn="tl">
                  <a:srgbClr val="C0C0C0"/>
                </a:outerShdw>
              </a:effectLst>
            </a:endParaRPr>
          </a:p>
        </p:txBody>
      </p:sp>
    </p:spTree>
    <p:extLst>
      <p:ext uri="{BB962C8B-B14F-4D97-AF65-F5344CB8AC3E}">
        <p14:creationId xmlns:p14="http://schemas.microsoft.com/office/powerpoint/2010/main" val="258319696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pic>
        <p:nvPicPr>
          <p:cNvPr id="6" name="Picture 5" descr="figure 3-04a"/>
          <p:cNvPicPr>
            <a:picLocks noChangeAspect="1" noChangeArrowheads="1"/>
          </p:cNvPicPr>
          <p:nvPr/>
        </p:nvPicPr>
        <p:blipFill>
          <a:blip r:embed="rId4" cstate="print"/>
          <a:srcRect/>
          <a:stretch>
            <a:fillRect/>
          </a:stretch>
        </p:blipFill>
        <p:spPr bwMode="auto">
          <a:xfrm>
            <a:off x="1905000" y="912264"/>
            <a:ext cx="5334000" cy="5869536"/>
          </a:xfrm>
          <a:prstGeom prst="rect">
            <a:avLst/>
          </a:prstGeom>
          <a:noFill/>
          <a:ln w="9525">
            <a:noFill/>
            <a:miter lim="800000"/>
            <a:headEnd/>
            <a:tailEnd/>
          </a:ln>
          <a:effectLst/>
        </p:spPr>
      </p:pic>
      <p:pic>
        <p:nvPicPr>
          <p:cNvPr id="9" name="Picture 4" descr="figure 3-04b"/>
          <p:cNvPicPr>
            <a:picLocks noChangeAspect="1" noChangeArrowheads="1"/>
          </p:cNvPicPr>
          <p:nvPr/>
        </p:nvPicPr>
        <p:blipFill>
          <a:blip r:embed="rId5" cstate="print"/>
          <a:srcRect/>
          <a:stretch>
            <a:fillRect/>
          </a:stretch>
        </p:blipFill>
        <p:spPr bwMode="auto">
          <a:xfrm>
            <a:off x="1905000" y="914400"/>
            <a:ext cx="5334000" cy="5869594"/>
          </a:xfrm>
          <a:prstGeom prst="rect">
            <a:avLst/>
          </a:prstGeom>
          <a:noFill/>
          <a:ln w="9525">
            <a:noFill/>
            <a:miter lim="800000"/>
            <a:headEnd/>
            <a:tailEnd/>
          </a:ln>
          <a:effectLst/>
        </p:spPr>
      </p:pic>
      <p:sp>
        <p:nvSpPr>
          <p:cNvPr id="11" name="Rectangle 2"/>
          <p:cNvSpPr>
            <a:spLocks noGrp="1" noChangeArrowheads="1"/>
          </p:cNvSpPr>
          <p:nvPr>
            <p:ph type="title"/>
          </p:nvPr>
        </p:nvSpPr>
        <p:spPr>
          <a:xfrm>
            <a:off x="1143000" y="250825"/>
            <a:ext cx="70421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dirty="0" smtClean="0">
                <a:solidFill>
                  <a:srgbClr val="33A3A3"/>
                </a:solidFill>
                <a:effectLst>
                  <a:outerShdw blurRad="38100" dist="38100" dir="2700000" algn="tl">
                    <a:srgbClr val="C0C0C0"/>
                  </a:outerShdw>
                </a:effectLst>
              </a:rPr>
              <a:t>Tidal Locking &amp; Synchronous Rotation</a:t>
            </a:r>
            <a:endParaRPr lang="en-US" altLang="en-US" sz="3200" dirty="0">
              <a:solidFill>
                <a:srgbClr val="33A3A3"/>
              </a:solidFill>
              <a:effectLst>
                <a:outerShdw blurRad="38100" dist="38100" dir="2700000" algn="tl">
                  <a:srgbClr val="C0C0C0"/>
                </a:outerShdw>
              </a:effectLst>
            </a:endParaRPr>
          </a:p>
        </p:txBody>
      </p:sp>
      <p:sp>
        <p:nvSpPr>
          <p:cNvPr id="10" name="Rectangle 2"/>
          <p:cNvSpPr txBox="1">
            <a:spLocks noChangeArrowheads="1"/>
          </p:cNvSpPr>
          <p:nvPr/>
        </p:nvSpPr>
        <p:spPr>
          <a:xfrm rot="16200000">
            <a:off x="-2720108" y="3269530"/>
            <a:ext cx="6324600" cy="852340"/>
          </a:xfrm>
          <a:prstGeom prst="rect">
            <a:avLst/>
          </a:prstGeom>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dirty="0" smtClean="0">
                <a:solidFill>
                  <a:srgbClr val="FF0000"/>
                </a:solidFill>
                <a:effectLst>
                  <a:outerShdw blurRad="38100" dist="38100" dir="2700000" algn="tl">
                    <a:srgbClr val="C0C0C0"/>
                  </a:outerShdw>
                </a:effectLst>
              </a:rPr>
              <a:t>Why does  the same Side of Moon </a:t>
            </a:r>
            <a:r>
              <a:rPr lang="en-US" altLang="en-US" sz="3200" b="1" dirty="0" smtClean="0">
                <a:solidFill>
                  <a:srgbClr val="FF0000"/>
                </a:solidFill>
                <a:effectLst>
                  <a:outerShdw blurRad="38100" dist="38100" dir="2700000" algn="tl">
                    <a:srgbClr val="C0C0C0"/>
                  </a:outerShdw>
                </a:effectLst>
              </a:rPr>
              <a:t>Face </a:t>
            </a:r>
            <a:r>
              <a:rPr lang="en-US" altLang="en-US" sz="3200" b="1" dirty="0" smtClean="0">
                <a:solidFill>
                  <a:srgbClr val="FF0000"/>
                </a:solidFill>
                <a:effectLst>
                  <a:outerShdw blurRad="38100" dist="38100" dir="2700000" algn="tl">
                    <a:srgbClr val="C0C0C0"/>
                  </a:outerShdw>
                </a:effectLst>
              </a:rPr>
              <a:t>Earth?</a:t>
            </a:r>
            <a:endParaRPr lang="en-US" altLang="en-US" sz="3200" b="1" dirty="0">
              <a:solidFill>
                <a:srgbClr val="FF0000"/>
              </a:solidFill>
              <a:effectLst>
                <a:outerShdw blurRad="38100" dist="38100" dir="2700000" algn="tl">
                  <a:srgbClr val="C0C0C0"/>
                </a:outerShdw>
              </a:effectLst>
            </a:endParaRPr>
          </a:p>
        </p:txBody>
      </p:sp>
    </p:spTree>
    <p:extLst>
      <p:ext uri="{BB962C8B-B14F-4D97-AF65-F5344CB8AC3E}">
        <p14:creationId xmlns:p14="http://schemas.microsoft.com/office/powerpoint/2010/main" val="33879404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2"/>
          <p:cNvSpPr txBox="1">
            <a:spLocks noChangeArrowheads="1"/>
          </p:cNvSpPr>
          <p:nvPr/>
        </p:nvSpPr>
        <p:spPr>
          <a:xfrm>
            <a:off x="1371600" y="250825"/>
            <a:ext cx="6813550" cy="5207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
                <a:srgbClr val="006633"/>
              </a:buClr>
              <a:buSzTx/>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600" b="0"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mj-lt"/>
                <a:ea typeface="+mj-ea"/>
                <a:cs typeface="+mj-cs"/>
              </a:rPr>
              <a:t>Why does the Moon show Phases?</a:t>
            </a:r>
            <a:endParaRPr kumimoji="0" lang="en-US" altLang="en-US" sz="36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grpSp>
        <p:nvGrpSpPr>
          <p:cNvPr id="11" name="Group 10"/>
          <p:cNvGrpSpPr/>
          <p:nvPr/>
        </p:nvGrpSpPr>
        <p:grpSpPr>
          <a:xfrm>
            <a:off x="26581" y="1524000"/>
            <a:ext cx="9117419" cy="3810000"/>
            <a:chOff x="304800" y="3429000"/>
            <a:chExt cx="8572497" cy="3429000"/>
          </a:xfrm>
        </p:grpSpPr>
        <p:pic>
          <p:nvPicPr>
            <p:cNvPr id="2050" name="Picture 2" descr="http://en.es-static.us/upl/2014/08/moon-phases-one-lunar-month.jpg"/>
            <p:cNvPicPr>
              <a:picLocks noChangeAspect="1" noChangeArrowheads="1"/>
            </p:cNvPicPr>
            <p:nvPr/>
          </p:nvPicPr>
          <p:blipFill>
            <a:blip r:embed="rId4" cstate="print"/>
            <a:srcRect/>
            <a:stretch>
              <a:fillRect/>
            </a:stretch>
          </p:blipFill>
          <p:spPr bwMode="auto">
            <a:xfrm>
              <a:off x="304800" y="3429000"/>
              <a:ext cx="8572497" cy="3429000"/>
            </a:xfrm>
            <a:prstGeom prst="rect">
              <a:avLst/>
            </a:prstGeom>
            <a:noFill/>
          </p:spPr>
        </p:pic>
        <p:sp>
          <p:nvSpPr>
            <p:cNvPr id="10" name="TextBox 9"/>
            <p:cNvSpPr txBox="1"/>
            <p:nvPr/>
          </p:nvSpPr>
          <p:spPr>
            <a:xfrm>
              <a:off x="7391400" y="5105400"/>
              <a:ext cx="1390061" cy="369332"/>
            </a:xfrm>
            <a:prstGeom prst="rect">
              <a:avLst/>
            </a:prstGeom>
            <a:noFill/>
          </p:spPr>
          <p:txBody>
            <a:bodyPr wrap="none" rtlCol="0">
              <a:spAutoFit/>
            </a:bodyPr>
            <a:lstStyle/>
            <a:p>
              <a:r>
                <a:rPr lang="en-US" b="1" i="1" dirty="0" smtClean="0">
                  <a:solidFill>
                    <a:schemeClr val="bg1"/>
                  </a:solidFill>
                  <a:effectLst>
                    <a:outerShdw blurRad="38100" dist="38100" dir="2700000" algn="tl">
                      <a:srgbClr val="000000">
                        <a:alpha val="43137"/>
                      </a:srgbClr>
                    </a:outerShdw>
                  </a:effectLst>
                </a:rPr>
                <a:t>earthsky.org</a:t>
              </a:r>
              <a:endParaRPr lang="en-US" b="1" i="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7217755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33A3A3"/>
                </a:solidFill>
                <a:effectLst>
                  <a:outerShdw blurRad="38100" dist="38100" dir="2700000" algn="tl">
                    <a:srgbClr val="C0C0C0"/>
                  </a:outerShdw>
                </a:effectLst>
              </a:rPr>
              <a:t>Eclipses</a:t>
            </a:r>
          </a:p>
        </p:txBody>
      </p:sp>
      <p:sp>
        <p:nvSpPr>
          <p:cNvPr id="111620" name="Rectangle 4"/>
          <p:cNvSpPr>
            <a:spLocks noChangeArrowheads="1"/>
          </p:cNvSpPr>
          <p:nvPr/>
        </p:nvSpPr>
        <p:spPr bwMode="auto">
          <a:xfrm>
            <a:off x="304800" y="838200"/>
            <a:ext cx="8686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800" dirty="0">
                <a:latin typeface="+mn-lt"/>
                <a:cs typeface="Times New Roman" panose="02020603050405020304" pitchFamily="18" charset="0"/>
              </a:rPr>
              <a:t>We </a:t>
            </a:r>
            <a:r>
              <a:rPr lang="en-US" altLang="en-US" sz="2800" dirty="0" smtClean="0">
                <a:latin typeface="+mn-lt"/>
                <a:cs typeface="Times New Roman" panose="02020603050405020304" pitchFamily="18" charset="0"/>
              </a:rPr>
              <a:t>know that the Moon </a:t>
            </a:r>
            <a:r>
              <a:rPr lang="en-US" altLang="en-US" sz="2800" dirty="0">
                <a:latin typeface="+mn-lt"/>
                <a:cs typeface="Times New Roman" panose="02020603050405020304" pitchFamily="18" charset="0"/>
              </a:rPr>
              <a:t>is orbiting the Earth, the Earth is orbiting the Sun and both the Moon and the Earth are spinning about their own axes.</a:t>
            </a:r>
          </a:p>
          <a:p>
            <a:r>
              <a:rPr lang="en-US" altLang="en-US" sz="2800" dirty="0" smtClean="0">
                <a:latin typeface="+mn-lt"/>
                <a:cs typeface="Times New Roman" panose="02020603050405020304" pitchFamily="18" charset="0"/>
              </a:rPr>
              <a:t>We </a:t>
            </a:r>
            <a:r>
              <a:rPr lang="en-US" altLang="en-US" sz="2800" dirty="0">
                <a:latin typeface="+mn-lt"/>
                <a:cs typeface="Times New Roman" panose="02020603050405020304" pitchFamily="18" charset="0"/>
              </a:rPr>
              <a:t>ask the question, </a:t>
            </a:r>
            <a:r>
              <a:rPr lang="en-US" altLang="en-US" sz="2800" b="1" dirty="0">
                <a:latin typeface="+mn-lt"/>
                <a:cs typeface="Times New Roman" panose="02020603050405020304" pitchFamily="18" charset="0"/>
              </a:rPr>
              <a:t>why doesn’t the Moon block the Sun</a:t>
            </a:r>
            <a:r>
              <a:rPr lang="en-US" altLang="en-US" sz="2800" dirty="0">
                <a:latin typeface="+mn-lt"/>
                <a:cs typeface="Times New Roman" panose="02020603050405020304" pitchFamily="18" charset="0"/>
              </a:rPr>
              <a:t> </a:t>
            </a:r>
            <a:r>
              <a:rPr lang="en-US" altLang="en-US" sz="2800" dirty="0" smtClean="0">
                <a:latin typeface="+mn-lt"/>
                <a:cs typeface="Times New Roman" panose="02020603050405020304" pitchFamily="18" charset="0"/>
              </a:rPr>
              <a:t>every month?</a:t>
            </a:r>
            <a:endParaRPr lang="en-US" altLang="en-US" sz="2800" dirty="0">
              <a:latin typeface="+mn-lt"/>
              <a:cs typeface="Times New Roman" panose="02020603050405020304" pitchFamily="18" charset="0"/>
            </a:endParaRPr>
          </a:p>
        </p:txBody>
      </p:sp>
      <p:pic>
        <p:nvPicPr>
          <p:cNvPr id="111621" name="Picture 5" descr="lineno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429000"/>
            <a:ext cx="4019550" cy="2943225"/>
          </a:xfrm>
          <a:prstGeom prst="rect">
            <a:avLst/>
          </a:prstGeom>
          <a:noFill/>
          <a:extLst>
            <a:ext uri="{909E8E84-426E-40DD-AFC4-6F175D3DCCD1}">
              <a14:hiddenFill xmlns:a14="http://schemas.microsoft.com/office/drawing/2010/main">
                <a:solidFill>
                  <a:srgbClr val="FFFFFF"/>
                </a:solidFill>
              </a14:hiddenFill>
            </a:ext>
          </a:extLst>
        </p:spPr>
      </p:pic>
      <p:sp>
        <p:nvSpPr>
          <p:cNvPr id="111622" name="Rectangle 6"/>
          <p:cNvSpPr>
            <a:spLocks noChangeArrowheads="1"/>
          </p:cNvSpPr>
          <p:nvPr/>
        </p:nvSpPr>
        <p:spPr bwMode="auto">
          <a:xfrm>
            <a:off x="4267200" y="2819400"/>
            <a:ext cx="46482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800" b="1" dirty="0" smtClean="0">
                <a:solidFill>
                  <a:srgbClr val="FF0000"/>
                </a:solidFill>
                <a:latin typeface="+mn-lt"/>
                <a:cs typeface="Times New Roman" panose="02020603050405020304" pitchFamily="18" charset="0"/>
              </a:rPr>
              <a:t>Answer: The Moon’s orbital plane is tilted with respect to the </a:t>
            </a:r>
            <a:r>
              <a:rPr lang="en-US" altLang="en-US" sz="2800"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ecliptic</a:t>
            </a:r>
            <a:r>
              <a:rPr lang="en-US" altLang="en-US" sz="2800" b="1" dirty="0" smtClean="0">
                <a:solidFill>
                  <a:srgbClr val="FF0000"/>
                </a:solidFill>
                <a:latin typeface="+mn-lt"/>
                <a:cs typeface="Times New Roman" panose="02020603050405020304" pitchFamily="18" charset="0"/>
              </a:rPr>
              <a:t> – the tilt is about 5</a:t>
            </a:r>
            <a:r>
              <a:rPr lang="en-US" altLang="en-US" sz="2800" b="1" baseline="30000" dirty="0" smtClean="0">
                <a:solidFill>
                  <a:srgbClr val="FF0000"/>
                </a:solidFill>
                <a:latin typeface="+mn-lt"/>
                <a:cs typeface="Times New Roman" panose="02020603050405020304" pitchFamily="18" charset="0"/>
              </a:rPr>
              <a:t>0</a:t>
            </a:r>
            <a:r>
              <a:rPr lang="en-US" altLang="en-US" sz="2800" dirty="0" smtClean="0">
                <a:latin typeface="+mn-lt"/>
                <a:cs typeface="Times New Roman" panose="02020603050405020304" pitchFamily="18" charset="0"/>
              </a:rPr>
              <a:t>.</a:t>
            </a:r>
            <a:endParaRPr lang="en-US" altLang="en-US" sz="2800" b="1" dirty="0" smtClean="0">
              <a:latin typeface="+mn-lt"/>
            </a:endParaRPr>
          </a:p>
          <a:p>
            <a:r>
              <a:rPr lang="en-US" altLang="en-US" sz="2800" b="1" dirty="0" smtClean="0">
                <a:latin typeface="+mn-lt"/>
              </a:rPr>
              <a:t>Eclipses </a:t>
            </a:r>
            <a:r>
              <a:rPr lang="en-US" altLang="en-US" sz="2800" b="1" dirty="0">
                <a:latin typeface="+mn-lt"/>
              </a:rPr>
              <a:t>can occur only if the Sun, the Moon and the Earth are all along the line of nodes</a:t>
            </a:r>
            <a:r>
              <a:rPr lang="en-US" altLang="en-US" sz="2800" dirty="0">
                <a:latin typeface="+mn-lt"/>
              </a:rPr>
              <a:t>.</a:t>
            </a:r>
          </a:p>
        </p:txBody>
      </p:sp>
      <p:pic>
        <p:nvPicPr>
          <p:cNvPr id="7"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4350290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wipe(left)">
                                      <p:cBhvr>
                                        <p:cTn id="7" dur="500"/>
                                        <p:tgtEl>
                                          <p:spTgt spid="1116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1620">
                                            <p:txEl>
                                              <p:pRg st="1" end="1"/>
                                            </p:txEl>
                                          </p:spTgt>
                                        </p:tgtEl>
                                        <p:attrNameLst>
                                          <p:attrName>style.visibility</p:attrName>
                                        </p:attrNameLst>
                                      </p:cBhvr>
                                      <p:to>
                                        <p:strVal val="visible"/>
                                      </p:to>
                                    </p:set>
                                    <p:animEffect transition="in" filter="wipe(left)">
                                      <p:cBhvr>
                                        <p:cTn id="12" dur="500"/>
                                        <p:tgtEl>
                                          <p:spTgt spid="111620">
                                            <p:txEl>
                                              <p:pRg st="1" end="1"/>
                                            </p:txEl>
                                          </p:spTgt>
                                        </p:tgtEl>
                                      </p:cBhvr>
                                    </p:animEffect>
                                  </p:childTnLst>
                                </p:cTn>
                              </p:par>
                            </p:childTnLst>
                          </p:cTn>
                        </p:par>
                        <p:par>
                          <p:cTn id="13" fill="hold" nodeType="with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11621"/>
                                        </p:tgtEl>
                                        <p:attrNameLst>
                                          <p:attrName>style.visibility</p:attrName>
                                        </p:attrNameLst>
                                      </p:cBhvr>
                                      <p:to>
                                        <p:strVal val="visible"/>
                                      </p:to>
                                    </p:set>
                                    <p:animEffect transition="in" filter="dissolve">
                                      <p:cBhvr>
                                        <p:cTn id="16" dur="500"/>
                                        <p:tgtEl>
                                          <p:spTgt spid="1116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1622">
                                            <p:txEl>
                                              <p:pRg st="0" end="0"/>
                                            </p:txEl>
                                          </p:spTgt>
                                        </p:tgtEl>
                                        <p:attrNameLst>
                                          <p:attrName>style.visibility</p:attrName>
                                        </p:attrNameLst>
                                      </p:cBhvr>
                                      <p:to>
                                        <p:strVal val="visible"/>
                                      </p:to>
                                    </p:set>
                                    <p:animEffect transition="in" filter="wipe(left)">
                                      <p:cBhvr>
                                        <p:cTn id="21" dur="500"/>
                                        <p:tgtEl>
                                          <p:spTgt spid="1116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1622">
                                            <p:txEl>
                                              <p:pRg st="1" end="1"/>
                                            </p:txEl>
                                          </p:spTgt>
                                        </p:tgtEl>
                                        <p:attrNameLst>
                                          <p:attrName>style.visibility</p:attrName>
                                        </p:attrNameLst>
                                      </p:cBhvr>
                                      <p:to>
                                        <p:strVal val="visible"/>
                                      </p:to>
                                    </p:set>
                                    <p:animEffect transition="in" filter="wipe(left)">
                                      <p:cBhvr>
                                        <p:cTn id="26" dur="500"/>
                                        <p:tgtEl>
                                          <p:spTgt spid="1116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FF0000"/>
                </a:solidFill>
                <a:effectLst>
                  <a:outerShdw blurRad="38100" dist="38100" dir="2700000" algn="tl">
                    <a:srgbClr val="C0C0C0"/>
                  </a:outerShdw>
                </a:effectLst>
              </a:rPr>
              <a:t>Eclipses</a:t>
            </a:r>
          </a:p>
        </p:txBody>
      </p:sp>
      <p:pic>
        <p:nvPicPr>
          <p:cNvPr id="115716" name="Picture 4" descr="01_28Figureb-F"/>
          <p:cNvPicPr>
            <a:picLocks noChangeAspect="1" noChangeArrowheads="1"/>
          </p:cNvPicPr>
          <p:nvPr/>
        </p:nvPicPr>
        <p:blipFill>
          <a:blip r:embed="rId3" cstate="print">
            <a:extLst>
              <a:ext uri="{28A0092B-C50C-407E-A947-70E740481C1C}">
                <a14:useLocalDpi xmlns:a14="http://schemas.microsoft.com/office/drawing/2010/main" val="0"/>
              </a:ext>
            </a:extLst>
          </a:blip>
          <a:srcRect b="6726"/>
          <a:stretch>
            <a:fillRect/>
          </a:stretch>
        </p:blipFill>
        <p:spPr bwMode="auto">
          <a:xfrm>
            <a:off x="228600" y="1219200"/>
            <a:ext cx="8915400" cy="4224338"/>
          </a:xfrm>
          <a:prstGeom prst="rect">
            <a:avLst/>
          </a:prstGeom>
          <a:noFill/>
          <a:extLst>
            <a:ext uri="{909E8E84-426E-40DD-AFC4-6F175D3DCCD1}">
              <a14:hiddenFill xmlns:a14="http://schemas.microsoft.com/office/drawing/2010/main">
                <a:solidFill>
                  <a:srgbClr val="FFFFFF"/>
                </a:solidFill>
              </a14:hiddenFill>
            </a:ext>
          </a:extLst>
        </p:spPr>
      </p:pic>
      <p:sp>
        <p:nvSpPr>
          <p:cNvPr id="115717" name="Text Box 5"/>
          <p:cNvSpPr txBox="1">
            <a:spLocks noChangeArrowheads="1"/>
          </p:cNvSpPr>
          <p:nvPr/>
        </p:nvSpPr>
        <p:spPr bwMode="auto">
          <a:xfrm>
            <a:off x="589904" y="5410200"/>
            <a:ext cx="8173096" cy="1292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600" i="1" dirty="0">
                <a:solidFill>
                  <a:schemeClr val="tx1"/>
                </a:solidFill>
              </a:rPr>
              <a:t>Eclipses can occur only </a:t>
            </a:r>
            <a:r>
              <a:rPr lang="en-US" altLang="en-US" sz="2600" i="1" u="sng" dirty="0">
                <a:solidFill>
                  <a:schemeClr val="tx1"/>
                </a:solidFill>
              </a:rPr>
              <a:t>twice a year</a:t>
            </a:r>
            <a:r>
              <a:rPr lang="en-US" altLang="en-US" sz="2600" i="1" dirty="0">
                <a:solidFill>
                  <a:schemeClr val="tx1"/>
                </a:solidFill>
              </a:rPr>
              <a:t>, since only twice during an </a:t>
            </a:r>
            <a:r>
              <a:rPr lang="en-US" altLang="en-US" sz="2600" i="1" dirty="0" smtClean="0">
                <a:solidFill>
                  <a:schemeClr val="tx1"/>
                </a:solidFill>
              </a:rPr>
              <a:t>year are the </a:t>
            </a:r>
            <a:r>
              <a:rPr lang="en-US" altLang="en-US" sz="2600" i="1" dirty="0">
                <a:solidFill>
                  <a:schemeClr val="tx1"/>
                </a:solidFill>
              </a:rPr>
              <a:t>Sun, the </a:t>
            </a:r>
            <a:r>
              <a:rPr lang="en-US" altLang="en-US" sz="2600" i="1" dirty="0" smtClean="0">
                <a:solidFill>
                  <a:schemeClr val="tx1"/>
                </a:solidFill>
              </a:rPr>
              <a:t>Moon, </a:t>
            </a:r>
            <a:r>
              <a:rPr lang="en-US" altLang="en-US" sz="2600" i="1" dirty="0">
                <a:solidFill>
                  <a:schemeClr val="tx1"/>
                </a:solidFill>
              </a:rPr>
              <a:t>and the Earth </a:t>
            </a:r>
            <a:r>
              <a:rPr lang="en-US" altLang="en-US" sz="2600" i="1" dirty="0" smtClean="0">
                <a:solidFill>
                  <a:schemeClr val="tx1"/>
                </a:solidFill>
              </a:rPr>
              <a:t>aligned along </a:t>
            </a:r>
            <a:r>
              <a:rPr lang="en-US" altLang="en-US" sz="2600" i="1" dirty="0">
                <a:solidFill>
                  <a:schemeClr val="tx1"/>
                </a:solidFill>
              </a:rPr>
              <a:t>the </a:t>
            </a:r>
            <a:r>
              <a:rPr lang="en-US" altLang="en-US" sz="2600" b="1" i="1" dirty="0">
                <a:solidFill>
                  <a:schemeClr val="tx1"/>
                </a:solidFill>
              </a:rPr>
              <a:t>line of nodes</a:t>
            </a:r>
            <a:r>
              <a:rPr lang="en-US" altLang="en-US" sz="2600" i="1" dirty="0">
                <a:solidFill>
                  <a:schemeClr val="tx1"/>
                </a:solidFill>
              </a:rPr>
              <a:t>.</a:t>
            </a:r>
          </a:p>
        </p:txBody>
      </p:sp>
      <p:pic>
        <p:nvPicPr>
          <p:cNvPr id="6"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
        <p:nvSpPr>
          <p:cNvPr id="8" name="Rectangle 2"/>
          <p:cNvSpPr txBox="1">
            <a:spLocks noChangeArrowheads="1"/>
          </p:cNvSpPr>
          <p:nvPr/>
        </p:nvSpPr>
        <p:spPr>
          <a:xfrm rot="16200000">
            <a:off x="-2885928" y="3435350"/>
            <a:ext cx="6324600" cy="520700"/>
          </a:xfrm>
          <a:prstGeom prst="rect">
            <a:avLst/>
          </a:prstGeom>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dirty="0" smtClean="0">
                <a:solidFill>
                  <a:srgbClr val="FF0000"/>
                </a:solidFill>
                <a:effectLst>
                  <a:outerShdw blurRad="38100" dist="38100" dir="2700000" algn="tl">
                    <a:srgbClr val="C0C0C0"/>
                  </a:outerShdw>
                </a:effectLst>
              </a:rPr>
              <a:t>Why do we have Eclipses?</a:t>
            </a:r>
            <a:endParaRPr lang="en-US" altLang="en-US" sz="3200" b="1" dirty="0">
              <a:solidFill>
                <a:srgbClr val="FF0000"/>
              </a:solidFill>
              <a:effectLst>
                <a:outerShdw blurRad="38100" dist="38100" dir="2700000" algn="tl">
                  <a:srgbClr val="C0C0C0"/>
                </a:outerShdw>
              </a:effectLst>
            </a:endParaRPr>
          </a:p>
        </p:txBody>
      </p:sp>
    </p:spTree>
    <p:extLst>
      <p:ext uri="{BB962C8B-B14F-4D97-AF65-F5344CB8AC3E}">
        <p14:creationId xmlns:p14="http://schemas.microsoft.com/office/powerpoint/2010/main" val="25831969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5717"/>
                                        </p:tgtEl>
                                        <p:attrNameLst>
                                          <p:attrName>style.visibility</p:attrName>
                                        </p:attrNameLst>
                                      </p:cBhvr>
                                      <p:to>
                                        <p:strVal val="visible"/>
                                      </p:to>
                                    </p:set>
                                    <p:animEffect transition="in" filter="blinds(horizontal)">
                                      <p:cBhvr>
                                        <p:cTn id="11"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33A3A3"/>
                </a:solidFill>
                <a:effectLst>
                  <a:outerShdw blurRad="38100" dist="38100" dir="2700000" algn="tl">
                    <a:srgbClr val="C0C0C0"/>
                  </a:outerShdw>
                </a:effectLst>
              </a:rPr>
              <a:t>Eclipses</a:t>
            </a:r>
          </a:p>
        </p:txBody>
      </p:sp>
      <p:pic>
        <p:nvPicPr>
          <p:cNvPr id="113668" name="Picture 4" descr="01_28Figure-F"/>
          <p:cNvPicPr>
            <a:picLocks noChangeAspect="1" noChangeArrowheads="1"/>
          </p:cNvPicPr>
          <p:nvPr/>
        </p:nvPicPr>
        <p:blipFill>
          <a:blip r:embed="rId3" cstate="print">
            <a:extLst>
              <a:ext uri="{28A0092B-C50C-407E-A947-70E740481C1C}">
                <a14:useLocalDpi xmlns:a14="http://schemas.microsoft.com/office/drawing/2010/main" val="0"/>
              </a:ext>
            </a:extLst>
          </a:blip>
          <a:srcRect b="54858"/>
          <a:stretch>
            <a:fillRect/>
          </a:stretch>
        </p:blipFill>
        <p:spPr bwMode="auto">
          <a:xfrm>
            <a:off x="228600" y="1600200"/>
            <a:ext cx="8686800" cy="3987800"/>
          </a:xfrm>
          <a:prstGeom prst="rect">
            <a:avLst/>
          </a:prstGeom>
          <a:noFill/>
          <a:extLst>
            <a:ext uri="{909E8E84-426E-40DD-AFC4-6F175D3DCCD1}">
              <a14:hiddenFill xmlns:a14="http://schemas.microsoft.com/office/drawing/2010/main">
                <a:solidFill>
                  <a:srgbClr val="FFFFFF"/>
                </a:solidFill>
              </a14:hiddenFill>
            </a:ext>
          </a:extLst>
        </p:spPr>
      </p:pic>
      <p:grpSp>
        <p:nvGrpSpPr>
          <p:cNvPr id="113674" name="Group 10"/>
          <p:cNvGrpSpPr>
            <a:grpSpLocks/>
          </p:cNvGrpSpPr>
          <p:nvPr/>
        </p:nvGrpSpPr>
        <p:grpSpPr bwMode="auto">
          <a:xfrm>
            <a:off x="3810000" y="1143000"/>
            <a:ext cx="2871788" cy="762000"/>
            <a:chOff x="2400" y="720"/>
            <a:chExt cx="1809" cy="480"/>
          </a:xfrm>
        </p:grpSpPr>
        <p:sp>
          <p:nvSpPr>
            <p:cNvPr id="113669" name="Text Box 5"/>
            <p:cNvSpPr txBox="1">
              <a:spLocks noChangeArrowheads="1"/>
            </p:cNvSpPr>
            <p:nvPr/>
          </p:nvSpPr>
          <p:spPr bwMode="auto">
            <a:xfrm>
              <a:off x="2592" y="720"/>
              <a:ext cx="1617"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i="1">
                  <a:solidFill>
                    <a:schemeClr val="tx1"/>
                  </a:solidFill>
                </a:rPr>
                <a:t>Situation during most new moons</a:t>
              </a:r>
            </a:p>
          </p:txBody>
        </p:sp>
        <p:sp>
          <p:nvSpPr>
            <p:cNvPr id="113670" name="Line 6"/>
            <p:cNvSpPr>
              <a:spLocks noChangeShapeType="1"/>
            </p:cNvSpPr>
            <p:nvPr/>
          </p:nvSpPr>
          <p:spPr bwMode="auto">
            <a:xfrm flipH="1">
              <a:off x="2400" y="960"/>
              <a:ext cx="336"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3" name="Group 9"/>
          <p:cNvGrpSpPr>
            <a:grpSpLocks/>
          </p:cNvGrpSpPr>
          <p:nvPr/>
        </p:nvGrpSpPr>
        <p:grpSpPr bwMode="auto">
          <a:xfrm>
            <a:off x="3200400" y="5257800"/>
            <a:ext cx="3502025" cy="914400"/>
            <a:chOff x="2016" y="3312"/>
            <a:chExt cx="2206" cy="576"/>
          </a:xfrm>
        </p:grpSpPr>
        <p:sp>
          <p:nvSpPr>
            <p:cNvPr id="113671" name="Text Box 7"/>
            <p:cNvSpPr txBox="1">
              <a:spLocks noChangeArrowheads="1"/>
            </p:cNvSpPr>
            <p:nvPr/>
          </p:nvSpPr>
          <p:spPr bwMode="auto">
            <a:xfrm>
              <a:off x="2016" y="3696"/>
              <a:ext cx="2206"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i="1">
                  <a:solidFill>
                    <a:schemeClr val="tx1"/>
                  </a:solidFill>
                </a:rPr>
                <a:t>Situation during an Eclipse – occurs less often</a:t>
              </a:r>
            </a:p>
          </p:txBody>
        </p:sp>
        <p:sp>
          <p:nvSpPr>
            <p:cNvPr id="113672" name="Line 8"/>
            <p:cNvSpPr>
              <a:spLocks noChangeShapeType="1"/>
            </p:cNvSpPr>
            <p:nvPr/>
          </p:nvSpPr>
          <p:spPr bwMode="auto">
            <a:xfrm flipH="1" flipV="1">
              <a:off x="2592" y="3312"/>
              <a:ext cx="192"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6630431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dissolve">
                                      <p:cBhvr>
                                        <p:cTn id="7" dur="500"/>
                                        <p:tgtEl>
                                          <p:spTgt spid="113668"/>
                                        </p:tgtEl>
                                      </p:cBhvr>
                                    </p:animEffect>
                                  </p:childTnLst>
                                </p:cTn>
                              </p:par>
                            </p:childTnLst>
                          </p:cTn>
                        </p:par>
                        <p:par>
                          <p:cTn id="8" fill="hold" nodeType="withGroup">
                            <p:stCondLst>
                              <p:cond delay="500"/>
                            </p:stCondLst>
                            <p:childTnLst>
                              <p:par>
                                <p:cTn id="9" presetID="2" presetClass="entr" presetSubtype="3" fill="hold" nodeType="afterEffect">
                                  <p:stCondLst>
                                    <p:cond delay="0"/>
                                  </p:stCondLst>
                                  <p:childTnLst>
                                    <p:set>
                                      <p:cBhvr>
                                        <p:cTn id="10" dur="1" fill="hold">
                                          <p:stCondLst>
                                            <p:cond delay="0"/>
                                          </p:stCondLst>
                                        </p:cTn>
                                        <p:tgtEl>
                                          <p:spTgt spid="113674"/>
                                        </p:tgtEl>
                                        <p:attrNameLst>
                                          <p:attrName>style.visibility</p:attrName>
                                        </p:attrNameLst>
                                      </p:cBhvr>
                                      <p:to>
                                        <p:strVal val="visible"/>
                                      </p:to>
                                    </p:set>
                                    <p:anim calcmode="lin" valueType="num">
                                      <p:cBhvr additive="base">
                                        <p:cTn id="11" dur="500" fill="hold"/>
                                        <p:tgtEl>
                                          <p:spTgt spid="113674"/>
                                        </p:tgtEl>
                                        <p:attrNameLst>
                                          <p:attrName>ppt_x</p:attrName>
                                        </p:attrNameLst>
                                      </p:cBhvr>
                                      <p:tavLst>
                                        <p:tav tm="0">
                                          <p:val>
                                            <p:strVal val="1+#ppt_w/2"/>
                                          </p:val>
                                        </p:tav>
                                        <p:tav tm="100000">
                                          <p:val>
                                            <p:strVal val="#ppt_x"/>
                                          </p:val>
                                        </p:tav>
                                      </p:tavLst>
                                    </p:anim>
                                    <p:anim calcmode="lin" valueType="num">
                                      <p:cBhvr additive="base">
                                        <p:cTn id="12" dur="500" fill="hold"/>
                                        <p:tgtEl>
                                          <p:spTgt spid="113674"/>
                                        </p:tgtEl>
                                        <p:attrNameLst>
                                          <p:attrName>ppt_y</p:attrName>
                                        </p:attrNameLst>
                                      </p:cBhvr>
                                      <p:tavLst>
                                        <p:tav tm="0">
                                          <p:val>
                                            <p:strVal val="0-#ppt_h/2"/>
                                          </p:val>
                                        </p:tav>
                                        <p:tav tm="100000">
                                          <p:val>
                                            <p:strVal val="#ppt_y"/>
                                          </p:val>
                                        </p:tav>
                                      </p:tavLst>
                                    </p:anim>
                                  </p:childTnLst>
                                </p:cTn>
                              </p:par>
                            </p:childTnLst>
                          </p:cTn>
                        </p:par>
                        <p:par>
                          <p:cTn id="13" fill="hold" nodeType="withGroup">
                            <p:stCondLst>
                              <p:cond delay="1000"/>
                            </p:stCondLst>
                            <p:childTnLst>
                              <p:par>
                                <p:cTn id="14" presetID="2" presetClass="entr" presetSubtype="6" fill="hold" nodeType="afterEffect">
                                  <p:stCondLst>
                                    <p:cond delay="0"/>
                                  </p:stCondLst>
                                  <p:childTnLst>
                                    <p:set>
                                      <p:cBhvr>
                                        <p:cTn id="15" dur="1" fill="hold">
                                          <p:stCondLst>
                                            <p:cond delay="0"/>
                                          </p:stCondLst>
                                        </p:cTn>
                                        <p:tgtEl>
                                          <p:spTgt spid="113673"/>
                                        </p:tgtEl>
                                        <p:attrNameLst>
                                          <p:attrName>style.visibility</p:attrName>
                                        </p:attrNameLst>
                                      </p:cBhvr>
                                      <p:to>
                                        <p:strVal val="visible"/>
                                      </p:to>
                                    </p:set>
                                    <p:anim calcmode="lin" valueType="num">
                                      <p:cBhvr additive="base">
                                        <p:cTn id="16" dur="500" fill="hold"/>
                                        <p:tgtEl>
                                          <p:spTgt spid="113673"/>
                                        </p:tgtEl>
                                        <p:attrNameLst>
                                          <p:attrName>ppt_x</p:attrName>
                                        </p:attrNameLst>
                                      </p:cBhvr>
                                      <p:tavLst>
                                        <p:tav tm="0">
                                          <p:val>
                                            <p:strVal val="1+#ppt_w/2"/>
                                          </p:val>
                                        </p:tav>
                                        <p:tav tm="100000">
                                          <p:val>
                                            <p:strVal val="#ppt_x"/>
                                          </p:val>
                                        </p:tav>
                                      </p:tavLst>
                                    </p:anim>
                                    <p:anim calcmode="lin" valueType="num">
                                      <p:cBhvr additive="base">
                                        <p:cTn id="17" dur="500" fill="hold"/>
                                        <p:tgtEl>
                                          <p:spTgt spid="1136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rot="16200000">
            <a:off x="-2848713" y="3387577"/>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Solar Eclipses</a:t>
            </a:r>
            <a:endParaRPr lang="en-US" altLang="en-US" sz="3600" dirty="0">
              <a:solidFill>
                <a:srgbClr val="33A3A3"/>
              </a:solidFill>
              <a:effectLst>
                <a:outerShdw blurRad="38100" dist="38100" dir="2700000" algn="tl">
                  <a:srgbClr val="C0C0C0"/>
                </a:outerShdw>
              </a:effectLst>
            </a:endParaRPr>
          </a:p>
        </p:txBody>
      </p:sp>
      <p:pic>
        <p:nvPicPr>
          <p:cNvPr id="8"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9" name="Picture 8"/>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pic>
        <p:nvPicPr>
          <p:cNvPr id="11" name="Picture 5" descr="figure 3-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51498"/>
            <a:ext cx="6019800" cy="680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305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4"/>
          <p:cNvSpPr>
            <a:spLocks noGrp="1" noChangeArrowheads="1"/>
          </p:cNvSpPr>
          <p:nvPr>
            <p:ph type="title" idx="4294967295"/>
          </p:nvPr>
        </p:nvSpPr>
        <p:spPr>
          <a:xfrm>
            <a:off x="1143000" y="304800"/>
            <a:ext cx="6705600" cy="609600"/>
          </a:xfrm>
        </p:spPr>
        <p:txBody>
          <a:bodyPr/>
          <a:lstStyle/>
          <a:p>
            <a:pPr eaLnBrk="1" hangingPunct="1"/>
            <a:r>
              <a:rPr lang="en-US" sz="3200" b="1" dirty="0" smtClean="0">
                <a:latin typeface="Calibri" pitchFamily="34" charset="0"/>
              </a:rPr>
              <a:t>Solar Eclipse 2017</a:t>
            </a:r>
          </a:p>
        </p:txBody>
      </p:sp>
      <p:pic>
        <p:nvPicPr>
          <p:cNvPr id="7" name="Picture 8"/>
          <p:cNvPicPr>
            <a:picLocks noChangeAspect="1" noChangeArrowheads="1"/>
          </p:cNvPicPr>
          <p:nvPr/>
        </p:nvPicPr>
        <p:blipFill>
          <a:blip r:embed="rId2" cstate="print"/>
          <a:srcRect/>
          <a:stretch>
            <a:fillRect/>
          </a:stretch>
        </p:blipFill>
        <p:spPr bwMode="auto">
          <a:xfrm>
            <a:off x="1676400" y="1047750"/>
            <a:ext cx="5176157" cy="3886200"/>
          </a:xfrm>
          <a:prstGeom prst="rect">
            <a:avLst/>
          </a:prstGeom>
          <a:noFill/>
          <a:ln w="9525">
            <a:noFill/>
            <a:miter lim="800000"/>
            <a:headEnd/>
            <a:tailEnd/>
          </a:ln>
        </p:spPr>
      </p:pic>
      <p:sp>
        <p:nvSpPr>
          <p:cNvPr id="8" name="Subtitle 2"/>
          <p:cNvSpPr txBox="1">
            <a:spLocks/>
          </p:cNvSpPr>
          <p:nvPr/>
        </p:nvSpPr>
        <p:spPr>
          <a:xfrm>
            <a:off x="2438400" y="4953000"/>
            <a:ext cx="4048370" cy="143258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rgbClr val="FF0000"/>
                </a:solidFill>
                <a:effectLst/>
                <a:uLnTx/>
                <a:uFillTx/>
                <a:latin typeface="+mn-lt"/>
                <a:ea typeface="+mn-ea"/>
                <a:cs typeface="+mn-cs"/>
              </a:rPr>
              <a:t>Where will </a:t>
            </a:r>
            <a:r>
              <a:rPr kumimoji="0" lang="en-US" sz="3200" b="1" i="0" u="none" strike="noStrike" kern="1200" cap="none" spc="0" normalizeH="0" noProof="0" dirty="0" smtClean="0">
                <a:ln>
                  <a:noFill/>
                </a:ln>
                <a:solidFill>
                  <a:srgbClr val="FF0000"/>
                </a:solidFill>
                <a:effectLst/>
                <a:uLnTx/>
                <a:uFillTx/>
                <a:latin typeface="+mn-lt"/>
                <a:ea typeface="+mn-ea"/>
                <a:cs typeface="+mn-cs"/>
              </a:rPr>
              <a:t> </a:t>
            </a:r>
            <a:r>
              <a:rPr kumimoji="0" lang="en-US" sz="3200" b="1" i="0" u="none" strike="noStrike" kern="1200" cap="none" spc="0" normalizeH="0" baseline="0" noProof="0" dirty="0" smtClean="0">
                <a:ln>
                  <a:noFill/>
                </a:ln>
                <a:solidFill>
                  <a:srgbClr val="FF0000"/>
                </a:solidFill>
                <a:effectLst/>
                <a:uLnTx/>
                <a:uFillTx/>
                <a:latin typeface="+mn-lt"/>
                <a:ea typeface="+mn-ea"/>
                <a:cs typeface="+mn-cs"/>
              </a:rPr>
              <a:t>you be on</a:t>
            </a:r>
            <a:r>
              <a:rPr kumimoji="0" lang="en-US" sz="3200" b="1" i="0" u="none" strike="noStrike" kern="1200" cap="none" spc="0" normalizeH="0" noProof="0" dirty="0" smtClean="0">
                <a:ln>
                  <a:noFill/>
                </a:ln>
                <a:solidFill>
                  <a:srgbClr val="FF0000"/>
                </a:solidFill>
                <a:effectLst/>
                <a:uLnTx/>
                <a:uFillTx/>
                <a:latin typeface="+mn-lt"/>
                <a:ea typeface="+mn-ea"/>
                <a:cs typeface="+mn-cs"/>
              </a:rPr>
              <a:t> </a:t>
            </a:r>
            <a:r>
              <a:rPr kumimoji="0" lang="en-US" sz="3200" b="1" i="0" u="none" strike="noStrike" kern="1200" cap="none" spc="0" normalizeH="0" baseline="0" noProof="0" dirty="0" smtClean="0">
                <a:ln>
                  <a:noFill/>
                </a:ln>
                <a:solidFill>
                  <a:srgbClr val="FF0000"/>
                </a:solidFill>
                <a:effectLst/>
                <a:uLnTx/>
                <a:uFillTx/>
                <a:latin typeface="+mn-lt"/>
                <a:ea typeface="+mn-ea"/>
                <a:cs typeface="+mn-cs"/>
              </a:rPr>
              <a:t>August 21, 2017?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34000" y="304800"/>
            <a:ext cx="3810000" cy="4267200"/>
            <a:chOff x="5334000" y="304800"/>
            <a:chExt cx="3810000" cy="4267200"/>
          </a:xfrm>
        </p:grpSpPr>
        <p:sp>
          <p:nvSpPr>
            <p:cNvPr id="2" name="Cloud Callout 1"/>
            <p:cNvSpPr/>
            <p:nvPr/>
          </p:nvSpPr>
          <p:spPr>
            <a:xfrm>
              <a:off x="5334000" y="304800"/>
              <a:ext cx="3810000" cy="4267200"/>
            </a:xfrm>
            <a:prstGeom prst="cloudCallout">
              <a:avLst>
                <a:gd name="adj1" fmla="val -73768"/>
                <a:gd name="adj2" fmla="val 44790"/>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656521" y="914400"/>
              <a:ext cx="3487479" cy="2585323"/>
            </a:xfrm>
            <a:prstGeom prst="rect">
              <a:avLst/>
            </a:prstGeom>
          </p:spPr>
          <p:txBody>
            <a:bodyPr wrap="square">
              <a:spAutoFit/>
            </a:bodyPr>
            <a:lstStyle/>
            <a:p>
              <a:r>
                <a:rPr lang="en-US" i="1" dirty="0"/>
                <a:t>"John Beckman (United Kingdom) and other scientists use a Concorde supersonic passenger jet flying at 1,250 miles per hour (2,000 kilometers per hour) over Africa to extend the duration of solar eclipse totality to 74 minutes--10 times longer than can ever be observed from the </a:t>
              </a:r>
              <a:r>
                <a:rPr lang="en-US" i="1" dirty="0" smtClean="0"/>
                <a:t>ground“ (1973)</a:t>
              </a:r>
              <a:endParaRPr lang="en-US" dirty="0"/>
            </a:p>
          </p:txBody>
        </p:sp>
      </p:grpSp>
      <p:sp>
        <p:nvSpPr>
          <p:cNvPr id="13209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Solar Eclipses</a:t>
            </a:r>
            <a:endParaRPr lang="en-US" altLang="en-US" sz="3600" dirty="0">
              <a:solidFill>
                <a:srgbClr val="33A3A3"/>
              </a:solidFill>
              <a:effectLst>
                <a:outerShdw blurRad="38100" dist="38100" dir="2700000" algn="tl">
                  <a:srgbClr val="C0C0C0"/>
                </a:outerShdw>
              </a:effectLst>
            </a:endParaRPr>
          </a:p>
        </p:txBody>
      </p:sp>
      <p:sp>
        <p:nvSpPr>
          <p:cNvPr id="132100" name="Rectangle 4"/>
          <p:cNvSpPr>
            <a:spLocks noChangeArrowheads="1"/>
          </p:cNvSpPr>
          <p:nvPr/>
        </p:nvSpPr>
        <p:spPr bwMode="auto">
          <a:xfrm>
            <a:off x="304799" y="914400"/>
            <a:ext cx="5486401"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600" dirty="0">
                <a:latin typeface="+mn-lt"/>
              </a:rPr>
              <a:t>Only the regions over which the umbra falls can experience the total solar eclipse, called </a:t>
            </a:r>
            <a:r>
              <a:rPr lang="en-US" altLang="en-US" sz="2600" b="1" dirty="0">
                <a:latin typeface="+mn-lt"/>
              </a:rPr>
              <a:t>“totality”.</a:t>
            </a:r>
          </a:p>
          <a:p>
            <a:r>
              <a:rPr lang="en-US" altLang="en-US" sz="2600" b="1" dirty="0">
                <a:solidFill>
                  <a:srgbClr val="FF0000"/>
                </a:solidFill>
                <a:latin typeface="+mn-lt"/>
              </a:rPr>
              <a:t>The umbra is only a few kilometers in size</a:t>
            </a:r>
            <a:r>
              <a:rPr lang="en-US" altLang="en-US" sz="2600" dirty="0">
                <a:latin typeface="+mn-lt"/>
              </a:rPr>
              <a:t>. </a:t>
            </a:r>
            <a:endParaRPr lang="en-US" altLang="en-US" sz="2600" dirty="0" smtClean="0">
              <a:latin typeface="+mn-lt"/>
            </a:endParaRPr>
          </a:p>
          <a:p>
            <a:r>
              <a:rPr lang="en-US" altLang="en-US" sz="2600" dirty="0" smtClean="0">
                <a:latin typeface="+mn-lt"/>
              </a:rPr>
              <a:t>And, since </a:t>
            </a:r>
            <a:r>
              <a:rPr lang="en-US" altLang="en-US" sz="2600" dirty="0">
                <a:latin typeface="+mn-lt"/>
              </a:rPr>
              <a:t>the Earth and the Moon are in motion, the duration of totality is only a few minutes – its </a:t>
            </a:r>
            <a:r>
              <a:rPr lang="en-US" altLang="en-US" sz="2600" b="1" dirty="0">
                <a:solidFill>
                  <a:srgbClr val="FF0000"/>
                </a:solidFill>
                <a:latin typeface="+mn-lt"/>
              </a:rPr>
              <a:t>never greater than 7.5 minutes</a:t>
            </a:r>
            <a:r>
              <a:rPr lang="en-US" altLang="en-US" sz="2600" dirty="0">
                <a:latin typeface="+mn-lt"/>
              </a:rPr>
              <a:t>!</a:t>
            </a:r>
          </a:p>
          <a:p>
            <a:r>
              <a:rPr lang="en-US" altLang="en-US" sz="2600" dirty="0">
                <a:latin typeface="+mn-lt"/>
              </a:rPr>
              <a:t>The umbra traces a path over the surface of the Earth, called the </a:t>
            </a:r>
            <a:r>
              <a:rPr lang="en-US" altLang="en-US" sz="2600" b="1" dirty="0">
                <a:latin typeface="+mn-lt"/>
              </a:rPr>
              <a:t>Eclipse path</a:t>
            </a:r>
            <a:r>
              <a:rPr lang="en-US" altLang="en-US" sz="2600" dirty="0">
                <a:latin typeface="+mn-lt"/>
              </a:rPr>
              <a:t>. Only the regions in the eclipse path will observe totality</a:t>
            </a:r>
            <a:r>
              <a:rPr lang="en-US" altLang="en-US" sz="2600" dirty="0" smtClean="0">
                <a:latin typeface="+mn-lt"/>
              </a:rPr>
              <a:t>.</a:t>
            </a:r>
            <a:endParaRPr lang="en-US" altLang="en-US" sz="2600" dirty="0">
              <a:latin typeface="+mn-lt"/>
            </a:endParaRPr>
          </a:p>
        </p:txBody>
      </p:sp>
      <p:pic>
        <p:nvPicPr>
          <p:cNvPr id="8"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9" name="Picture 8"/>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pic>
        <p:nvPicPr>
          <p:cNvPr id="11" name="Picture 5" descr="figure 3-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500591"/>
            <a:ext cx="2974814" cy="336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62528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2100">
                                            <p:txEl>
                                              <p:pRg st="0" end="0"/>
                                            </p:txEl>
                                          </p:spTgt>
                                        </p:tgtEl>
                                        <p:attrNameLst>
                                          <p:attrName>style.visibility</p:attrName>
                                        </p:attrNameLst>
                                      </p:cBhvr>
                                      <p:to>
                                        <p:strVal val="visible"/>
                                      </p:to>
                                    </p:set>
                                    <p:animEffect transition="in" filter="wipe(left)">
                                      <p:cBhvr>
                                        <p:cTn id="12" dur="500"/>
                                        <p:tgtEl>
                                          <p:spTgt spid="13210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2100">
                                            <p:txEl>
                                              <p:pRg st="1" end="1"/>
                                            </p:txEl>
                                          </p:spTgt>
                                        </p:tgtEl>
                                        <p:attrNameLst>
                                          <p:attrName>style.visibility</p:attrName>
                                        </p:attrNameLst>
                                      </p:cBhvr>
                                      <p:to>
                                        <p:strVal val="visible"/>
                                      </p:to>
                                    </p:set>
                                    <p:animEffect transition="in" filter="wipe(left)">
                                      <p:cBhvr>
                                        <p:cTn id="17" dur="500"/>
                                        <p:tgtEl>
                                          <p:spTgt spid="13210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2100">
                                            <p:txEl>
                                              <p:pRg st="2" end="2"/>
                                            </p:txEl>
                                          </p:spTgt>
                                        </p:tgtEl>
                                        <p:attrNameLst>
                                          <p:attrName>style.visibility</p:attrName>
                                        </p:attrNameLst>
                                      </p:cBhvr>
                                      <p:to>
                                        <p:strVal val="visible"/>
                                      </p:to>
                                    </p:set>
                                    <p:animEffect transition="in" filter="wipe(left)">
                                      <p:cBhvr>
                                        <p:cTn id="22" dur="500"/>
                                        <p:tgtEl>
                                          <p:spTgt spid="132100">
                                            <p:txEl>
                                              <p:pRg st="2" end="2"/>
                                            </p:txEl>
                                          </p:spTgt>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2100">
                                            <p:txEl>
                                              <p:pRg st="3" end="3"/>
                                            </p:txEl>
                                          </p:spTgt>
                                        </p:tgtEl>
                                        <p:attrNameLst>
                                          <p:attrName>style.visibility</p:attrName>
                                        </p:attrNameLst>
                                      </p:cBhvr>
                                      <p:to>
                                        <p:strVal val="visible"/>
                                      </p:to>
                                    </p:set>
                                    <p:animEffect transition="in" filter="wipe(left)">
                                      <p:cBhvr>
                                        <p:cTn id="32" dur="500"/>
                                        <p:tgtEl>
                                          <p:spTgt spid="132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The Sun, Earth, Moon System</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228600" y="914400"/>
            <a:ext cx="86868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Why don’t eclipses occur on every New Moon day and every Full Moon day?</a:t>
            </a:r>
            <a:b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b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
            </a:r>
            <a:b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br>
            <a:endPar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endParaRPr>
          </a:p>
          <a:p>
            <a:pPr algn="ctr">
              <a:buNone/>
            </a:pPr>
            <a:r>
              <a:rPr lang="en-US" altLang="en-US" sz="3600" b="1" dirty="0" smtClean="0">
                <a:effectLst>
                  <a:outerShdw blurRad="38100" dist="38100" dir="2700000" algn="tl">
                    <a:srgbClr val="000000">
                      <a:alpha val="43137"/>
                    </a:srgbClr>
                  </a:outerShdw>
                </a:effectLst>
                <a:latin typeface="+mn-lt"/>
                <a:cs typeface="Times New Roman" panose="02020603050405020304" pitchFamily="18" charset="0"/>
              </a:rPr>
              <a:t>Why don’t eclipses occur on the same days every year?</a:t>
            </a: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9927805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additive="base">
                                        <p:cTn id="7" dur="500" fill="hold"/>
                                        <p:tgtEl>
                                          <p:spTgt spid="111620"/>
                                        </p:tgtEl>
                                        <p:attrNameLst>
                                          <p:attrName>ppt_x</p:attrName>
                                        </p:attrNameLst>
                                      </p:cBhvr>
                                      <p:tavLst>
                                        <p:tav tm="0">
                                          <p:val>
                                            <p:strVal val="0-#ppt_w/2"/>
                                          </p:val>
                                        </p:tav>
                                        <p:tav tm="100000">
                                          <p:val>
                                            <p:strVal val="#ppt_x"/>
                                          </p:val>
                                        </p:tav>
                                      </p:tavLst>
                                    </p:anim>
                                    <p:anim calcmode="lin" valueType="num">
                                      <p:cBhvr additive="base">
                                        <p:cTn id="8" dur="500" fill="hold"/>
                                        <p:tgtEl>
                                          <p:spTgt spid="1116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990600" y="250824"/>
            <a:ext cx="7194550" cy="1044575"/>
          </a:xfrm>
          <a:ln/>
        </p:spPr>
        <p:txBody>
          <a:bodyPr>
            <a:noAutofit/>
          </a:bodyPr>
          <a:lstStyle/>
          <a:p>
            <a:pPr>
              <a:buClr>
                <a:srgbClr val="006633"/>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33A3A3"/>
                </a:solidFill>
                <a:effectLst>
                  <a:outerShdw blurRad="38100" dist="38100" dir="2700000" algn="tl">
                    <a:srgbClr val="C0C0C0"/>
                  </a:outerShdw>
                </a:effectLst>
              </a:rPr>
              <a:t>Orbit of the </a:t>
            </a:r>
            <a:r>
              <a:rPr lang="en-US" altLang="en-US" sz="3600" dirty="0" smtClean="0">
                <a:solidFill>
                  <a:srgbClr val="33A3A3"/>
                </a:solidFill>
                <a:effectLst>
                  <a:outerShdw blurRad="38100" dist="38100" dir="2700000" algn="tl">
                    <a:srgbClr val="C0C0C0"/>
                  </a:outerShdw>
                </a:effectLst>
              </a:rPr>
              <a:t>Moon: </a:t>
            </a:r>
            <a:r>
              <a:rPr lang="en-US" altLang="en-US" sz="3600" b="1" dirty="0" smtClean="0">
                <a:solidFill>
                  <a:srgbClr val="FF0000"/>
                </a:solidFill>
              </a:rPr>
              <a:t>Eclipses do not occur on the same date and time every year</a:t>
            </a:r>
            <a:r>
              <a:rPr lang="en-US" altLang="en-US" sz="3600" dirty="0" smtClean="0"/>
              <a:t>. </a:t>
            </a:r>
            <a:endParaRPr lang="en-US" altLang="en-US" sz="3600" dirty="0">
              <a:solidFill>
                <a:srgbClr val="33A3A3"/>
              </a:solidFill>
              <a:effectLst>
                <a:outerShdw blurRad="38100" dist="38100" dir="2700000" algn="tl">
                  <a:srgbClr val="C0C0C0"/>
                </a:outerShdw>
              </a:effectLst>
            </a:endParaRPr>
          </a:p>
        </p:txBody>
      </p:sp>
      <p:pic>
        <p:nvPicPr>
          <p:cNvPr id="6"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grpSp>
        <p:nvGrpSpPr>
          <p:cNvPr id="3" name="Group 2"/>
          <p:cNvGrpSpPr/>
          <p:nvPr/>
        </p:nvGrpSpPr>
        <p:grpSpPr>
          <a:xfrm>
            <a:off x="304800" y="1600200"/>
            <a:ext cx="8686271" cy="5222358"/>
            <a:chOff x="304800" y="1600200"/>
            <a:chExt cx="8686271" cy="5222358"/>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8686271"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05448" y="6453226"/>
              <a:ext cx="2148409" cy="369332"/>
            </a:xfrm>
            <a:prstGeom prst="rect">
              <a:avLst/>
            </a:prstGeom>
            <a:noFill/>
          </p:spPr>
          <p:txBody>
            <a:bodyPr wrap="none" rtlCol="0">
              <a:spAutoFit/>
            </a:bodyPr>
            <a:lstStyle/>
            <a:p>
              <a:r>
                <a:rPr lang="en-US" i="1" dirty="0"/>
                <a:t>a</a:t>
              </a:r>
              <a:r>
                <a:rPr lang="en-US" i="1" dirty="0" smtClean="0"/>
                <a:t>stronomynotes.com</a:t>
              </a:r>
              <a:endParaRPr lang="en-US" i="1" dirty="0"/>
            </a:p>
          </p:txBody>
        </p:sp>
      </p:grpSp>
    </p:spTree>
    <p:extLst>
      <p:ext uri="{BB962C8B-B14F-4D97-AF65-F5344CB8AC3E}">
        <p14:creationId xmlns:p14="http://schemas.microsoft.com/office/powerpoint/2010/main" val="134786397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idx="4294967295"/>
          </p:nvPr>
        </p:nvSpPr>
        <p:spPr>
          <a:xfrm>
            <a:off x="1143000" y="304800"/>
            <a:ext cx="6705600" cy="609600"/>
          </a:xfrm>
        </p:spPr>
        <p:txBody>
          <a:bodyPr/>
          <a:lstStyle/>
          <a:p>
            <a:pPr eaLnBrk="1" hangingPunct="1"/>
            <a:r>
              <a:rPr lang="en-US" sz="3200" b="1" dirty="0" smtClean="0">
                <a:latin typeface="Calibri" pitchFamily="34" charset="0"/>
              </a:rPr>
              <a:t>Solar Eclipse 2017</a:t>
            </a:r>
          </a:p>
        </p:txBody>
      </p:sp>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528954" y="838200"/>
            <a:ext cx="6167246" cy="5857875"/>
          </a:xfrm>
          <a:prstGeom prst="rect">
            <a:avLst/>
          </a:prstGeom>
          <a:noFill/>
          <a:ln w="9525">
            <a:noFill/>
            <a:miter lim="800000"/>
            <a:headEnd/>
            <a:tailEnd/>
          </a:ln>
        </p:spPr>
      </p:pic>
      <p:grpSp>
        <p:nvGrpSpPr>
          <p:cNvPr id="9" name="Group 8"/>
          <p:cNvGrpSpPr/>
          <p:nvPr/>
        </p:nvGrpSpPr>
        <p:grpSpPr>
          <a:xfrm>
            <a:off x="914400" y="1676400"/>
            <a:ext cx="457200" cy="2971800"/>
            <a:chOff x="914400" y="1676400"/>
            <a:chExt cx="457200" cy="2971800"/>
          </a:xfrm>
        </p:grpSpPr>
        <p:sp>
          <p:nvSpPr>
            <p:cNvPr id="6" name="Right Arrow 5"/>
            <p:cNvSpPr/>
            <p:nvPr/>
          </p:nvSpPr>
          <p:spPr>
            <a:xfrm>
              <a:off x="914400" y="16764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914400" y="44196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914400" y="38862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647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Calibri" pitchFamily="34" charset="0"/>
              </a:rPr>
              <a:t>Eclipse 2017 in Kirksville </a:t>
            </a:r>
          </a:p>
        </p:txBody>
      </p:sp>
      <p:pic>
        <p:nvPicPr>
          <p:cNvPr id="7" name="Shape 107"/>
          <p:cNvPicPr preferRelativeResize="0"/>
          <p:nvPr/>
        </p:nvPicPr>
        <p:blipFill rotWithShape="1">
          <a:blip r:embed="rId3" cstate="print">
            <a:alphaModFix/>
          </a:blip>
          <a:srcRect/>
          <a:stretch/>
        </p:blipFill>
        <p:spPr>
          <a:xfrm>
            <a:off x="2590800" y="1219200"/>
            <a:ext cx="2667000" cy="762000"/>
          </a:xfrm>
          <a:prstGeom prst="rect">
            <a:avLst/>
          </a:prstGeom>
          <a:noFill/>
          <a:ln>
            <a:noFill/>
          </a:ln>
        </p:spPr>
      </p:pic>
      <p:pic>
        <p:nvPicPr>
          <p:cNvPr id="8" name="Shape 108"/>
          <p:cNvPicPr preferRelativeResize="0"/>
          <p:nvPr/>
        </p:nvPicPr>
        <p:blipFill rotWithShape="1">
          <a:blip r:embed="rId4" cstate="print">
            <a:alphaModFix/>
          </a:blip>
          <a:srcRect/>
          <a:stretch/>
        </p:blipFill>
        <p:spPr>
          <a:xfrm>
            <a:off x="3695700" y="3200400"/>
            <a:ext cx="1600200" cy="1066800"/>
          </a:xfrm>
          <a:prstGeom prst="rect">
            <a:avLst/>
          </a:prstGeom>
          <a:noFill/>
          <a:ln>
            <a:noFill/>
          </a:ln>
        </p:spPr>
      </p:pic>
      <p:pic>
        <p:nvPicPr>
          <p:cNvPr id="9" name="Picture 2" descr="C:\Users\Jetlee\Dropbox\Truman\Spring'17\Solar Eclipse\Pics\Kirksville_Logo_8-14-12.jpg"/>
          <p:cNvPicPr>
            <a:picLocks noChangeAspect="1" noChangeArrowheads="1"/>
          </p:cNvPicPr>
          <p:nvPr/>
        </p:nvPicPr>
        <p:blipFill>
          <a:blip r:embed="rId5" cstate="print"/>
          <a:srcRect/>
          <a:stretch>
            <a:fillRect/>
          </a:stretch>
        </p:blipFill>
        <p:spPr bwMode="auto">
          <a:xfrm>
            <a:off x="6819900" y="3213461"/>
            <a:ext cx="1447800" cy="1118755"/>
          </a:xfrm>
          <a:prstGeom prst="rect">
            <a:avLst/>
          </a:prstGeom>
          <a:noFill/>
        </p:spPr>
      </p:pic>
      <p:pic>
        <p:nvPicPr>
          <p:cNvPr id="10" name="Picture 2" descr="C:\Users\Jetlee\Dropbox\Truman\Spring'17\Solar Eclipse\Pics\478.jpg"/>
          <p:cNvPicPr>
            <a:picLocks noChangeAspect="1" noChangeArrowheads="1"/>
          </p:cNvPicPr>
          <p:nvPr/>
        </p:nvPicPr>
        <p:blipFill>
          <a:blip r:embed="rId6" cstate="print"/>
          <a:srcRect/>
          <a:stretch>
            <a:fillRect/>
          </a:stretch>
        </p:blipFill>
        <p:spPr bwMode="auto">
          <a:xfrm>
            <a:off x="381000" y="2286000"/>
            <a:ext cx="2650854" cy="685800"/>
          </a:xfrm>
          <a:prstGeom prst="rect">
            <a:avLst/>
          </a:prstGeom>
          <a:noFill/>
        </p:spPr>
      </p:pic>
      <p:pic>
        <p:nvPicPr>
          <p:cNvPr id="1026" name="Picture 2"/>
          <p:cNvPicPr>
            <a:picLocks noChangeAspect="1" noChangeArrowheads="1"/>
          </p:cNvPicPr>
          <p:nvPr/>
        </p:nvPicPr>
        <p:blipFill>
          <a:blip r:embed="rId7" cstate="print"/>
          <a:srcRect/>
          <a:stretch>
            <a:fillRect/>
          </a:stretch>
        </p:blipFill>
        <p:spPr bwMode="auto">
          <a:xfrm>
            <a:off x="3962400" y="2362200"/>
            <a:ext cx="4524375" cy="707217"/>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5603891" y="4495800"/>
            <a:ext cx="3540109" cy="2362200"/>
          </a:xfrm>
          <a:prstGeom prst="rect">
            <a:avLst/>
          </a:prstGeom>
          <a:noFill/>
          <a:ln w="9525">
            <a:noFill/>
            <a:miter lim="800000"/>
            <a:headEnd/>
            <a:tailEnd/>
          </a:ln>
        </p:spPr>
      </p:pic>
      <p:pic>
        <p:nvPicPr>
          <p:cNvPr id="1028" name="Picture 4" descr="http://stargazers.truman.edu/files/2016/10/cropped-14114996_10154499275334801_1916717728407913527_o-1.jpg"/>
          <p:cNvPicPr>
            <a:picLocks noChangeAspect="1" noChangeArrowheads="1"/>
          </p:cNvPicPr>
          <p:nvPr/>
        </p:nvPicPr>
        <p:blipFill>
          <a:blip r:embed="rId9" cstate="print"/>
          <a:srcRect/>
          <a:stretch>
            <a:fillRect/>
          </a:stretch>
        </p:blipFill>
        <p:spPr bwMode="auto">
          <a:xfrm>
            <a:off x="0" y="4833214"/>
            <a:ext cx="5562600" cy="2024786"/>
          </a:xfrm>
          <a:prstGeom prst="rect">
            <a:avLst/>
          </a:prstGeom>
          <a:noFill/>
        </p:spPr>
      </p:pic>
      <p:pic>
        <p:nvPicPr>
          <p:cNvPr id="2" name="Picture 2" descr="C:\Users\gokhale\Dropbox\Truman\Spring'17\Solar Eclipse\Pics\macc_color_websit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2316" y="3435279"/>
            <a:ext cx="1879909" cy="89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5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Calibri" pitchFamily="34" charset="0"/>
              </a:rPr>
              <a:t>Eclipse 2017 in Kirksville </a:t>
            </a:r>
          </a:p>
        </p:txBody>
      </p:sp>
      <p:graphicFrame>
        <p:nvGraphicFramePr>
          <p:cNvPr id="13" name="Table 12"/>
          <p:cNvGraphicFramePr>
            <a:graphicFrameLocks noGrp="1"/>
          </p:cNvGraphicFramePr>
          <p:nvPr/>
        </p:nvGraphicFramePr>
        <p:xfrm>
          <a:off x="228600" y="1219200"/>
          <a:ext cx="8610600" cy="3256383"/>
        </p:xfrm>
        <a:graphic>
          <a:graphicData uri="http://schemas.openxmlformats.org/drawingml/2006/table">
            <a:tbl>
              <a:tblPr/>
              <a:tblGrid>
                <a:gridCol w="3124199"/>
                <a:gridCol w="2133600"/>
                <a:gridCol w="1447800"/>
                <a:gridCol w="1905001"/>
              </a:tblGrid>
              <a:tr h="515517">
                <a:tc>
                  <a:txBody>
                    <a:bodyPr/>
                    <a:lstStyle/>
                    <a:p>
                      <a:pPr algn="ctr" fontAlgn="b"/>
                      <a:r>
                        <a:rPr lang="en-US" sz="2400" b="0" i="0" u="none" strike="noStrike" dirty="0">
                          <a:solidFill>
                            <a:srgbClr val="FFFFFF"/>
                          </a:solidFill>
                          <a:latin typeface="Arial"/>
                        </a:rPr>
                        <a:t>Event</a:t>
                      </a:r>
                    </a:p>
                  </a:txBody>
                  <a:tcPr marL="9427" marR="9427" marT="9427" marB="0" anchor="b">
                    <a:lnL>
                      <a:noFill/>
                    </a:lnL>
                    <a:lnR>
                      <a:noFill/>
                    </a:lnR>
                    <a:lnT>
                      <a:noFill/>
                    </a:lnT>
                    <a:lnB>
                      <a:noFill/>
                    </a:lnB>
                    <a:solidFill>
                      <a:srgbClr val="006699"/>
                    </a:solidFill>
                  </a:tcPr>
                </a:tc>
                <a:tc>
                  <a:txBody>
                    <a:bodyPr/>
                    <a:lstStyle/>
                    <a:p>
                      <a:pPr algn="ctr" fontAlgn="b"/>
                      <a:r>
                        <a:rPr lang="en-US" sz="2400" b="0" i="0" u="none" strike="noStrike" dirty="0">
                          <a:solidFill>
                            <a:srgbClr val="FFFFFF"/>
                          </a:solidFill>
                          <a:latin typeface="Arial"/>
                        </a:rPr>
                        <a:t>Time </a:t>
                      </a:r>
                      <a:r>
                        <a:rPr lang="en-US" sz="2400" b="0" i="0" u="none" strike="noStrike" dirty="0" smtClean="0">
                          <a:solidFill>
                            <a:srgbClr val="FFFFFF"/>
                          </a:solidFill>
                          <a:latin typeface="Arial"/>
                        </a:rPr>
                        <a:t>(EST</a:t>
                      </a:r>
                      <a:r>
                        <a:rPr lang="en-US" sz="2400" b="0" i="0" u="none" strike="noStrike" dirty="0">
                          <a:solidFill>
                            <a:srgbClr val="FFFFFF"/>
                          </a:solidFill>
                          <a:latin typeface="Arial"/>
                        </a:rPr>
                        <a:t>)</a:t>
                      </a:r>
                    </a:p>
                  </a:txBody>
                  <a:tcPr marL="9427" marR="9427" marT="9427" marB="0" anchor="b">
                    <a:lnL>
                      <a:noFill/>
                    </a:lnL>
                    <a:lnR>
                      <a:noFill/>
                    </a:lnR>
                    <a:lnT>
                      <a:noFill/>
                    </a:lnT>
                    <a:lnB>
                      <a:noFill/>
                    </a:lnB>
                    <a:solidFill>
                      <a:srgbClr val="006699"/>
                    </a:solidFill>
                  </a:tcPr>
                </a:tc>
                <a:tc>
                  <a:txBody>
                    <a:bodyPr/>
                    <a:lstStyle/>
                    <a:p>
                      <a:pPr algn="ctr" fontAlgn="b"/>
                      <a:r>
                        <a:rPr lang="en-US" sz="2400" b="0" i="0" u="none" strike="noStrike">
                          <a:solidFill>
                            <a:srgbClr val="FFFFFF"/>
                          </a:solidFill>
                          <a:latin typeface="Arial"/>
                        </a:rPr>
                        <a:t>Alt</a:t>
                      </a:r>
                    </a:p>
                  </a:txBody>
                  <a:tcPr marL="9427" marR="9427" marT="9427" marB="0" anchor="b">
                    <a:lnL>
                      <a:noFill/>
                    </a:lnL>
                    <a:lnR>
                      <a:noFill/>
                    </a:lnR>
                    <a:lnT>
                      <a:noFill/>
                    </a:lnT>
                    <a:lnB>
                      <a:noFill/>
                    </a:lnB>
                    <a:solidFill>
                      <a:srgbClr val="006699"/>
                    </a:solidFill>
                  </a:tcPr>
                </a:tc>
                <a:tc>
                  <a:txBody>
                    <a:bodyPr/>
                    <a:lstStyle/>
                    <a:p>
                      <a:pPr algn="ctr" fontAlgn="b"/>
                      <a:r>
                        <a:rPr lang="en-US" sz="2400" b="0" i="0" u="none" strike="noStrike" dirty="0" err="1">
                          <a:solidFill>
                            <a:srgbClr val="FFFFFF"/>
                          </a:solidFill>
                          <a:latin typeface="Arial"/>
                        </a:rPr>
                        <a:t>Azi</a:t>
                      </a:r>
                      <a:endParaRPr lang="en-US" sz="2400" b="0" i="0" u="none" strike="noStrike" dirty="0">
                        <a:solidFill>
                          <a:srgbClr val="FFFFFF"/>
                        </a:solidFill>
                        <a:latin typeface="Arial"/>
                      </a:endParaRPr>
                    </a:p>
                  </a:txBody>
                  <a:tcPr marL="9427" marR="9427" marT="9427" marB="0" anchor="b">
                    <a:lnL>
                      <a:noFill/>
                    </a:lnL>
                    <a:lnR>
                      <a:noFill/>
                    </a:lnR>
                    <a:lnT>
                      <a:noFill/>
                    </a:lnT>
                    <a:lnB>
                      <a:noFill/>
                    </a:lnB>
                    <a:solidFill>
                      <a:srgbClr val="006699"/>
                    </a:solidFill>
                  </a:tcPr>
                </a:tc>
              </a:tr>
              <a:tr h="970383">
                <a:tc>
                  <a:txBody>
                    <a:bodyPr/>
                    <a:lstStyle/>
                    <a:p>
                      <a:pPr algn="l" fontAlgn="b"/>
                      <a:r>
                        <a:rPr lang="en-US" sz="2400" b="0" i="0" u="none" strike="noStrike" dirty="0">
                          <a:latin typeface="Arial"/>
                        </a:rPr>
                        <a:t>Start of partial eclipse  </a:t>
                      </a:r>
                    </a:p>
                  </a:txBody>
                  <a:tcPr marL="9427" marR="9427" marT="9427" marB="0" anchor="b">
                    <a:lnL>
                      <a:noFill/>
                    </a:lnL>
                    <a:lnR>
                      <a:noFill/>
                    </a:lnR>
                    <a:lnT>
                      <a:noFill/>
                    </a:lnT>
                    <a:lnB>
                      <a:noFill/>
                    </a:lnB>
                  </a:tcPr>
                </a:tc>
                <a:tc>
                  <a:txBody>
                    <a:bodyPr/>
                    <a:lstStyle/>
                    <a:p>
                      <a:pPr algn="ctr" fontAlgn="b"/>
                      <a:r>
                        <a:rPr lang="en-US" sz="2400" b="0" i="0" kern="1200" dirty="0" smtClean="0">
                          <a:solidFill>
                            <a:schemeClr val="tx1"/>
                          </a:solidFill>
                          <a:latin typeface="+mn-lt"/>
                          <a:ea typeface="+mn-ea"/>
                          <a:cs typeface="+mn-cs"/>
                        </a:rPr>
                        <a:t>11:44:53 AM</a:t>
                      </a:r>
                      <a:endParaRPr lang="en-US" sz="2400" b="0" i="0" u="none" strike="noStrike" dirty="0">
                        <a:latin typeface="Arial"/>
                      </a:endParaRPr>
                    </a:p>
                  </a:txBody>
                  <a:tcPr marL="9427" marR="9427" marT="9427" marB="0" anchor="b">
                    <a:lnL>
                      <a:noFill/>
                    </a:lnL>
                    <a:lnR>
                      <a:noFill/>
                    </a:lnR>
                    <a:lnT>
                      <a:noFill/>
                    </a:lnT>
                    <a:lnB>
                      <a:noFill/>
                    </a:lnB>
                  </a:tcPr>
                </a:tc>
                <a:tc>
                  <a:txBody>
                    <a:bodyPr/>
                    <a:lstStyle/>
                    <a:p>
                      <a:pPr algn="ctr" fontAlgn="b"/>
                      <a:r>
                        <a:rPr lang="en-US" sz="2400" b="0" i="0" u="none" strike="noStrike">
                          <a:latin typeface="Arial"/>
                        </a:rPr>
                        <a:t>55.6°</a:t>
                      </a:r>
                    </a:p>
                  </a:txBody>
                  <a:tcPr marL="9427" marR="9427" marT="9427" marB="0" anchor="b">
                    <a:lnL>
                      <a:noFill/>
                    </a:lnL>
                    <a:lnR>
                      <a:noFill/>
                    </a:lnR>
                    <a:lnT>
                      <a:noFill/>
                    </a:lnT>
                    <a:lnB>
                      <a:noFill/>
                    </a:lnB>
                  </a:tcPr>
                </a:tc>
                <a:tc>
                  <a:txBody>
                    <a:bodyPr/>
                    <a:lstStyle/>
                    <a:p>
                      <a:pPr algn="l" fontAlgn="b"/>
                      <a:r>
                        <a:rPr lang="en-US" sz="2400" b="0" i="0" u="none" strike="noStrike" dirty="0" smtClean="0">
                          <a:latin typeface="Arial"/>
                        </a:rPr>
                        <a:t>      139.2</a:t>
                      </a:r>
                      <a:r>
                        <a:rPr lang="en-US" sz="2400" b="0" i="0" u="none" strike="noStrike" dirty="0">
                          <a:latin typeface="Arial"/>
                        </a:rPr>
                        <a:t>°</a:t>
                      </a:r>
                    </a:p>
                  </a:txBody>
                  <a:tcPr marL="9427" marR="9427" marT="9427" marB="0" anchor="b">
                    <a:lnL>
                      <a:noFill/>
                    </a:lnL>
                    <a:lnR>
                      <a:noFill/>
                    </a:lnR>
                    <a:lnT>
                      <a:noFill/>
                    </a:lnT>
                    <a:lnB>
                      <a:noFill/>
                    </a:lnB>
                  </a:tcPr>
                </a:tc>
              </a:tr>
              <a:tr h="800100">
                <a:tc>
                  <a:txBody>
                    <a:bodyPr/>
                    <a:lstStyle/>
                    <a:p>
                      <a:pPr algn="l" fontAlgn="b"/>
                      <a:r>
                        <a:rPr lang="en-US" sz="2400" b="0" i="0" u="none" strike="noStrike" dirty="0">
                          <a:latin typeface="Arial"/>
                        </a:rPr>
                        <a:t>Maximum eclipse  </a:t>
                      </a:r>
                    </a:p>
                  </a:txBody>
                  <a:tcPr marL="9427" marR="9427" marT="9427" marB="0" anchor="b">
                    <a:lnL>
                      <a:noFill/>
                    </a:lnL>
                    <a:lnR>
                      <a:noFill/>
                    </a:lnR>
                    <a:lnT>
                      <a:noFill/>
                    </a:lnT>
                    <a:lnB>
                      <a:noFill/>
                    </a:lnB>
                  </a:tcPr>
                </a:tc>
                <a:tc>
                  <a:txBody>
                    <a:bodyPr/>
                    <a:lstStyle/>
                    <a:p>
                      <a:pPr algn="ctr" fontAlgn="b"/>
                      <a:r>
                        <a:rPr lang="en-US" sz="2400" b="0" i="0" kern="1200" dirty="0" smtClean="0">
                          <a:solidFill>
                            <a:schemeClr val="tx1"/>
                          </a:solidFill>
                          <a:latin typeface="+mn-lt"/>
                          <a:ea typeface="+mn-ea"/>
                          <a:cs typeface="+mn-cs"/>
                        </a:rPr>
                        <a:t>1:11:57 PM</a:t>
                      </a:r>
                      <a:endParaRPr lang="en-US" sz="2400" b="0" i="0" u="none" strike="noStrike" dirty="0">
                        <a:latin typeface="Arial"/>
                      </a:endParaRPr>
                    </a:p>
                  </a:txBody>
                  <a:tcPr marL="9427" marR="9427" marT="9427" marB="0" anchor="b">
                    <a:lnL>
                      <a:noFill/>
                    </a:lnL>
                    <a:lnR>
                      <a:noFill/>
                    </a:lnR>
                    <a:lnT>
                      <a:noFill/>
                    </a:lnT>
                    <a:lnB>
                      <a:noFill/>
                    </a:lnB>
                  </a:tcPr>
                </a:tc>
                <a:tc>
                  <a:txBody>
                    <a:bodyPr/>
                    <a:lstStyle/>
                    <a:p>
                      <a:pPr algn="ctr" fontAlgn="b"/>
                      <a:r>
                        <a:rPr lang="en-US" sz="2400" b="0" i="0" u="none" strike="noStrike" dirty="0">
                          <a:latin typeface="Arial"/>
                        </a:rPr>
                        <a:t>61.7°</a:t>
                      </a:r>
                    </a:p>
                  </a:txBody>
                  <a:tcPr marL="9427" marR="9427" marT="9427" marB="0" anchor="b">
                    <a:lnL>
                      <a:noFill/>
                    </a:lnL>
                    <a:lnR>
                      <a:noFill/>
                    </a:lnR>
                    <a:lnT>
                      <a:noFill/>
                    </a:lnT>
                    <a:lnB>
                      <a:noFill/>
                    </a:lnB>
                  </a:tcPr>
                </a:tc>
                <a:tc>
                  <a:txBody>
                    <a:bodyPr/>
                    <a:lstStyle/>
                    <a:p>
                      <a:pPr algn="l" fontAlgn="b"/>
                      <a:r>
                        <a:rPr lang="en-US" sz="2400" b="0" i="0" u="none" strike="noStrike" dirty="0" smtClean="0">
                          <a:latin typeface="Arial"/>
                        </a:rPr>
                        <a:t>      179.2</a:t>
                      </a:r>
                      <a:r>
                        <a:rPr lang="en-US" sz="2400" b="0" i="0" u="none" strike="noStrike" dirty="0">
                          <a:latin typeface="Arial"/>
                        </a:rPr>
                        <a:t>°</a:t>
                      </a:r>
                    </a:p>
                  </a:txBody>
                  <a:tcPr marL="9427" marR="9427" marT="9427" marB="0" anchor="b">
                    <a:lnL>
                      <a:noFill/>
                    </a:lnL>
                    <a:lnR>
                      <a:noFill/>
                    </a:lnR>
                    <a:lnT>
                      <a:noFill/>
                    </a:lnT>
                    <a:lnB>
                      <a:noFill/>
                    </a:lnB>
                  </a:tcPr>
                </a:tc>
              </a:tr>
              <a:tr h="970383">
                <a:tc>
                  <a:txBody>
                    <a:bodyPr/>
                    <a:lstStyle/>
                    <a:p>
                      <a:pPr algn="l" fontAlgn="b"/>
                      <a:r>
                        <a:rPr lang="en-US" sz="2400" b="0" i="0" u="none" strike="noStrike" dirty="0">
                          <a:latin typeface="Arial"/>
                        </a:rPr>
                        <a:t>End of partial </a:t>
                      </a:r>
                      <a:r>
                        <a:rPr lang="en-US" sz="2400" b="0" i="0" u="none" strike="noStrike" dirty="0" smtClean="0">
                          <a:latin typeface="Arial"/>
                        </a:rPr>
                        <a:t>eclipse</a:t>
                      </a:r>
                      <a:endParaRPr lang="en-US" sz="2400" b="0" i="0" u="none" strike="noStrike" dirty="0">
                        <a:latin typeface="Arial"/>
                      </a:endParaRPr>
                    </a:p>
                  </a:txBody>
                  <a:tcPr marL="9427" marR="9427" marT="9427" marB="0" anchor="b">
                    <a:lnL>
                      <a:noFill/>
                    </a:lnL>
                    <a:lnR>
                      <a:noFill/>
                    </a:lnR>
                    <a:lnT>
                      <a:noFill/>
                    </a:lnT>
                    <a:lnB>
                      <a:noFill/>
                    </a:lnB>
                  </a:tcPr>
                </a:tc>
                <a:tc>
                  <a:txBody>
                    <a:bodyPr/>
                    <a:lstStyle/>
                    <a:p>
                      <a:pPr algn="ctr" fontAlgn="b"/>
                      <a:r>
                        <a:rPr lang="en-US" sz="2400" b="0" i="0" kern="1200" dirty="0" smtClean="0">
                          <a:solidFill>
                            <a:schemeClr val="tx1"/>
                          </a:solidFill>
                          <a:latin typeface="+mn-lt"/>
                          <a:ea typeface="+mn-ea"/>
                          <a:cs typeface="+mn-cs"/>
                        </a:rPr>
                        <a:t>2:37:52 PM</a:t>
                      </a:r>
                      <a:endParaRPr lang="en-US" sz="2400" b="0" i="0" u="none" strike="noStrike" dirty="0">
                        <a:latin typeface="Arial"/>
                      </a:endParaRPr>
                    </a:p>
                  </a:txBody>
                  <a:tcPr marL="9427" marR="9427" marT="9427" marB="0" anchor="b">
                    <a:lnL>
                      <a:noFill/>
                    </a:lnL>
                    <a:lnR>
                      <a:noFill/>
                    </a:lnR>
                    <a:lnT>
                      <a:noFill/>
                    </a:lnT>
                    <a:lnB>
                      <a:noFill/>
                    </a:lnB>
                  </a:tcPr>
                </a:tc>
                <a:tc>
                  <a:txBody>
                    <a:bodyPr/>
                    <a:lstStyle/>
                    <a:p>
                      <a:pPr algn="ctr" fontAlgn="b"/>
                      <a:r>
                        <a:rPr lang="en-US" sz="2400" b="0" i="0" u="none" strike="noStrike" dirty="0">
                          <a:latin typeface="Arial"/>
                        </a:rPr>
                        <a:t>56.1°</a:t>
                      </a:r>
                    </a:p>
                  </a:txBody>
                  <a:tcPr marL="9427" marR="9427" marT="9427" marB="0" anchor="b">
                    <a:lnL>
                      <a:noFill/>
                    </a:lnL>
                    <a:lnR>
                      <a:noFill/>
                    </a:lnR>
                    <a:lnT>
                      <a:noFill/>
                    </a:lnT>
                    <a:lnB>
                      <a:noFill/>
                    </a:lnB>
                  </a:tcPr>
                </a:tc>
                <a:tc>
                  <a:txBody>
                    <a:bodyPr/>
                    <a:lstStyle/>
                    <a:p>
                      <a:pPr algn="l" fontAlgn="b"/>
                      <a:r>
                        <a:rPr lang="en-US" sz="2400" b="0" i="0" u="none" strike="noStrike" dirty="0" smtClean="0">
                          <a:latin typeface="Arial"/>
                        </a:rPr>
                        <a:t>       219.2</a:t>
                      </a:r>
                      <a:r>
                        <a:rPr lang="en-US" sz="2400" b="0" i="0" u="none" strike="noStrike" dirty="0">
                          <a:latin typeface="Arial"/>
                        </a:rPr>
                        <a:t>°</a:t>
                      </a:r>
                    </a:p>
                  </a:txBody>
                  <a:tcPr marL="9427" marR="9427" marT="9427" marB="0" anchor="b">
                    <a:lnL>
                      <a:noFill/>
                    </a:lnL>
                    <a:lnR>
                      <a:noFill/>
                    </a:lnR>
                    <a:lnT>
                      <a:noFill/>
                    </a:lnT>
                    <a:lnB>
                      <a:noFill/>
                    </a:lnB>
                  </a:tcPr>
                </a:tc>
              </a:tr>
            </a:tbl>
          </a:graphicData>
        </a:graphic>
      </p:graphicFrame>
      <p:sp>
        <p:nvSpPr>
          <p:cNvPr id="14" name="Rectangle 13"/>
          <p:cNvSpPr/>
          <p:nvPr/>
        </p:nvSpPr>
        <p:spPr>
          <a:xfrm>
            <a:off x="1066800" y="5410200"/>
            <a:ext cx="6782241" cy="523220"/>
          </a:xfrm>
          <a:prstGeom prst="rect">
            <a:avLst/>
          </a:prstGeom>
        </p:spPr>
        <p:txBody>
          <a:bodyPr wrap="none">
            <a:spAutoFit/>
          </a:bodyPr>
          <a:lstStyle/>
          <a:p>
            <a:r>
              <a:rPr lang="en-US" sz="2800" dirty="0" smtClean="0">
                <a:hlinkClick r:id="rId3"/>
              </a:rPr>
              <a:t>http://observatory.truman.edu/eclipse2017/</a:t>
            </a:r>
            <a:r>
              <a:rPr lang="en-US" sz="2800" dirty="0" smtClean="0"/>
              <a:t> </a:t>
            </a:r>
            <a:endParaRPr lang="en-US" sz="2800" dirty="0"/>
          </a:p>
        </p:txBody>
      </p:sp>
    </p:spTree>
    <p:extLst>
      <p:ext uri="{BB962C8B-B14F-4D97-AF65-F5344CB8AC3E}">
        <p14:creationId xmlns:p14="http://schemas.microsoft.com/office/powerpoint/2010/main" val="41784135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828800" y="250825"/>
            <a:ext cx="6356350" cy="520700"/>
          </a:xfrm>
          <a:ln/>
        </p:spPr>
        <p:txBody>
          <a:bodyPr>
            <a:noAutofit/>
          </a:bodyPr>
          <a:lstStyle/>
          <a:p>
            <a:pPr algn="l">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dirty="0" smtClean="0">
                <a:solidFill>
                  <a:srgbClr val="FF0000"/>
                </a:solidFill>
                <a:effectLst>
                  <a:outerShdw blurRad="38100" dist="38100" dir="2700000" algn="tl">
                    <a:srgbClr val="C0C0C0"/>
                  </a:outerShdw>
                </a:effectLst>
              </a:rPr>
              <a:t>Eclipse 2017 in </a:t>
            </a:r>
            <a:r>
              <a:rPr lang="en-US" altLang="en-US" sz="3200" dirty="0" err="1" smtClean="0">
                <a:solidFill>
                  <a:srgbClr val="FF0000"/>
                </a:solidFill>
                <a:effectLst>
                  <a:outerShdw blurRad="38100" dist="38100" dir="2700000" algn="tl">
                    <a:srgbClr val="C0C0C0"/>
                  </a:outerShdw>
                </a:effectLst>
              </a:rPr>
              <a:t>K’ville</a:t>
            </a:r>
            <a:endParaRPr lang="en-US" altLang="en-US" sz="3200" dirty="0">
              <a:solidFill>
                <a:srgbClr val="FF0000"/>
              </a:solidFill>
              <a:effectLst>
                <a:outerShdw blurRad="38100" dist="38100" dir="2700000" algn="tl">
                  <a:srgbClr val="C0C0C0"/>
                </a:outerShdw>
              </a:effectLst>
            </a:endParaRPr>
          </a:p>
        </p:txBody>
      </p:sp>
      <p:pic>
        <p:nvPicPr>
          <p:cNvPr id="136196" name="Picture 4" descr="eclipse_ns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41148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136198" name="Picture 6" descr="Diamond_ring_1998_Horne_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990600"/>
            <a:ext cx="2819400" cy="2665413"/>
          </a:xfrm>
          <a:prstGeom prst="rect">
            <a:avLst/>
          </a:prstGeom>
          <a:noFill/>
          <a:extLst>
            <a:ext uri="{909E8E84-426E-40DD-AFC4-6F175D3DCCD1}">
              <a14:hiddenFill xmlns:a14="http://schemas.microsoft.com/office/drawing/2010/main">
                <a:solidFill>
                  <a:srgbClr val="FFFFFF"/>
                </a:solidFill>
              </a14:hiddenFill>
            </a:ext>
          </a:extLst>
        </p:spPr>
      </p:pic>
      <p:pic>
        <p:nvPicPr>
          <p:cNvPr id="136200" name="Picture 8" descr="Total Solar Eclipse Sequence as seen in Gree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3886200"/>
            <a:ext cx="4762500" cy="2847975"/>
          </a:xfrm>
          <a:prstGeom prst="rect">
            <a:avLst/>
          </a:prstGeom>
          <a:noFill/>
          <a:extLst>
            <a:ext uri="{909E8E84-426E-40DD-AFC4-6F175D3DCCD1}">
              <a14:hiddenFill xmlns:a14="http://schemas.microsoft.com/office/drawing/2010/main">
                <a:solidFill>
                  <a:srgbClr val="FFFFFF"/>
                </a:solidFill>
              </a14:hiddenFill>
            </a:ext>
          </a:extLst>
        </p:spPr>
      </p:pic>
      <p:grpSp>
        <p:nvGrpSpPr>
          <p:cNvPr id="136205" name="Group 13"/>
          <p:cNvGrpSpPr>
            <a:grpSpLocks/>
          </p:cNvGrpSpPr>
          <p:nvPr/>
        </p:nvGrpSpPr>
        <p:grpSpPr bwMode="auto">
          <a:xfrm>
            <a:off x="441325" y="4038601"/>
            <a:ext cx="2259013" cy="2352676"/>
            <a:chOff x="278" y="2544"/>
            <a:chExt cx="1423" cy="1482"/>
          </a:xfrm>
        </p:grpSpPr>
        <p:sp>
          <p:nvSpPr>
            <p:cNvPr id="136201" name="Line 9"/>
            <p:cNvSpPr>
              <a:spLocks noChangeShapeType="1"/>
            </p:cNvSpPr>
            <p:nvPr/>
          </p:nvSpPr>
          <p:spPr bwMode="auto">
            <a:xfrm flipH="1">
              <a:off x="768" y="2544"/>
              <a:ext cx="480" cy="120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2" name="Text Box 10"/>
            <p:cNvSpPr txBox="1">
              <a:spLocks noChangeArrowheads="1"/>
            </p:cNvSpPr>
            <p:nvPr/>
          </p:nvSpPr>
          <p:spPr bwMode="auto">
            <a:xfrm>
              <a:off x="278" y="3735"/>
              <a:ext cx="1423" cy="29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i="1" dirty="0">
                  <a:solidFill>
                    <a:schemeClr val="tx1"/>
                  </a:solidFill>
                </a:rPr>
                <a:t>The solar corona</a:t>
              </a:r>
            </a:p>
          </p:txBody>
        </p:sp>
      </p:grpSp>
      <p:sp>
        <p:nvSpPr>
          <p:cNvPr id="136203" name="Text Box 11"/>
          <p:cNvSpPr txBox="1">
            <a:spLocks noChangeArrowheads="1"/>
          </p:cNvSpPr>
          <p:nvPr/>
        </p:nvSpPr>
        <p:spPr bwMode="auto">
          <a:xfrm>
            <a:off x="5943600" y="533400"/>
            <a:ext cx="1641475" cy="336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i="1">
                <a:solidFill>
                  <a:schemeClr val="tx1"/>
                </a:solidFill>
              </a:rPr>
              <a:t>The diamond ring</a:t>
            </a:r>
          </a:p>
        </p:txBody>
      </p:sp>
      <p:sp>
        <p:nvSpPr>
          <p:cNvPr id="136204" name="Text Box 12"/>
          <p:cNvSpPr txBox="1">
            <a:spLocks noChangeArrowheads="1"/>
          </p:cNvSpPr>
          <p:nvPr/>
        </p:nvSpPr>
        <p:spPr bwMode="auto">
          <a:xfrm>
            <a:off x="1828800" y="5157788"/>
            <a:ext cx="1639360" cy="5232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dirty="0">
                <a:solidFill>
                  <a:schemeClr val="tx1"/>
                </a:solidFill>
              </a:rPr>
              <a:t>“Totality”</a:t>
            </a:r>
          </a:p>
        </p:txBody>
      </p:sp>
      <p:pic>
        <p:nvPicPr>
          <p:cNvPr id="12" name="Picture 4"/>
          <p:cNvPicPr>
            <a:picLocks noChangeAspect="1" noChangeArrowheads="1"/>
          </p:cNvPicPr>
          <p:nvPr/>
        </p:nvPicPr>
        <p:blipFill>
          <a:blip r:embed="rId6" cstate="print"/>
          <a:srcRect/>
          <a:stretch>
            <a:fillRect/>
          </a:stretch>
        </p:blipFill>
        <p:spPr bwMode="auto">
          <a:xfrm>
            <a:off x="8275638" y="0"/>
            <a:ext cx="868362" cy="609600"/>
          </a:xfrm>
          <a:prstGeom prst="rect">
            <a:avLst/>
          </a:prstGeom>
          <a:noFill/>
          <a:ln w="9525">
            <a:noFill/>
            <a:miter lim="800000"/>
            <a:headEnd/>
            <a:tailEnd/>
          </a:ln>
        </p:spPr>
      </p:pic>
      <p:pic>
        <p:nvPicPr>
          <p:cNvPr id="13" name="Picture 12"/>
          <p:cNvPicPr>
            <a:picLocks noChangeAspect="1" noChangeArrowheads="1"/>
          </p:cNvPicPr>
          <p:nvPr/>
        </p:nvPicPr>
        <p:blipFill>
          <a:blip r:embed="rId6" cstate="print"/>
          <a:srcRect/>
          <a:stretch>
            <a:fillRect/>
          </a:stretch>
        </p:blipFill>
        <p:spPr bwMode="auto">
          <a:xfrm>
            <a:off x="0" y="0"/>
            <a:ext cx="868362" cy="609600"/>
          </a:xfrm>
          <a:prstGeom prst="rect">
            <a:avLst/>
          </a:prstGeom>
          <a:noFill/>
          <a:ln w="9525">
            <a:noFill/>
            <a:miter lim="800000"/>
            <a:headEnd/>
            <a:tailEnd/>
          </a:ln>
        </p:spPr>
      </p:pic>
      <p:grpSp>
        <p:nvGrpSpPr>
          <p:cNvPr id="6" name="Group 5"/>
          <p:cNvGrpSpPr/>
          <p:nvPr/>
        </p:nvGrpSpPr>
        <p:grpSpPr>
          <a:xfrm>
            <a:off x="-12700" y="1066800"/>
            <a:ext cx="4127500" cy="4000500"/>
            <a:chOff x="-12700" y="1066800"/>
            <a:chExt cx="4127500" cy="4000500"/>
          </a:xfrm>
        </p:grpSpPr>
        <p:cxnSp>
          <p:nvCxnSpPr>
            <p:cNvPr id="3" name="Straight Connector 2"/>
            <p:cNvCxnSpPr/>
            <p:nvPr/>
          </p:nvCxnSpPr>
          <p:spPr>
            <a:xfrm>
              <a:off x="0" y="1066800"/>
              <a:ext cx="4114800" cy="4000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2700" y="1066800"/>
              <a:ext cx="4127500" cy="4000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410200" y="990600"/>
            <a:ext cx="2819400" cy="2665413"/>
            <a:chOff x="5410200" y="990600"/>
            <a:chExt cx="2819400" cy="2665413"/>
          </a:xfrm>
        </p:grpSpPr>
        <p:cxnSp>
          <p:nvCxnSpPr>
            <p:cNvPr id="8" name="Straight Connector 7"/>
            <p:cNvCxnSpPr/>
            <p:nvPr/>
          </p:nvCxnSpPr>
          <p:spPr>
            <a:xfrm>
              <a:off x="5410200" y="990600"/>
              <a:ext cx="2819400" cy="26654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410200" y="990601"/>
              <a:ext cx="2819400" cy="266541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248400" y="4953000"/>
            <a:ext cx="647700" cy="647700"/>
            <a:chOff x="6210300" y="4876800"/>
            <a:chExt cx="647700" cy="647700"/>
          </a:xfrm>
        </p:grpSpPr>
        <p:cxnSp>
          <p:nvCxnSpPr>
            <p:cNvPr id="17" name="Straight Connector 16"/>
            <p:cNvCxnSpPr/>
            <p:nvPr/>
          </p:nvCxnSpPr>
          <p:spPr>
            <a:xfrm>
              <a:off x="6248400" y="4876800"/>
              <a:ext cx="609600" cy="6477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10300" y="4876800"/>
              <a:ext cx="609600" cy="6381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353886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6196"/>
                                        </p:tgtEl>
                                        <p:attrNameLst>
                                          <p:attrName>style.visibility</p:attrName>
                                        </p:attrNameLst>
                                      </p:cBhvr>
                                      <p:to>
                                        <p:strVal val="visible"/>
                                      </p:to>
                                    </p:set>
                                    <p:animEffect transition="in" filter="box(in)">
                                      <p:cBhvr>
                                        <p:cTn id="7" dur="500"/>
                                        <p:tgtEl>
                                          <p:spTgt spid="13619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620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136205"/>
                                        </p:tgtEl>
                                        <p:attrNameLst>
                                          <p:attrName>style.visibility</p:attrName>
                                        </p:attrNameLst>
                                      </p:cBhvr>
                                      <p:to>
                                        <p:strVal val="visible"/>
                                      </p:to>
                                    </p:set>
                                    <p:animEffect transition="in" filter="dissolve">
                                      <p:cBhvr>
                                        <p:cTn id="14" dur="500"/>
                                        <p:tgtEl>
                                          <p:spTgt spid="13620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p:cTn id="18" dur="1" fill="hold">
                                          <p:stCondLst>
                                            <p:cond delay="0"/>
                                          </p:stCondLst>
                                        </p:cTn>
                                        <p:tgtEl>
                                          <p:spTgt spid="136198"/>
                                        </p:tgtEl>
                                        <p:attrNameLst>
                                          <p:attrName>style.visibility</p:attrName>
                                        </p:attrNameLst>
                                      </p:cBhvr>
                                      <p:to>
                                        <p:strVal val="visible"/>
                                      </p:to>
                                    </p:set>
                                    <p:animEffect transition="in" filter="box(out)">
                                      <p:cBhvr>
                                        <p:cTn id="19" dur="500"/>
                                        <p:tgtEl>
                                          <p:spTgt spid="136198"/>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3620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36200"/>
                                        </p:tgtEl>
                                        <p:attrNameLst>
                                          <p:attrName>style.visibility</p:attrName>
                                        </p:attrNameLst>
                                      </p:cBhvr>
                                      <p:to>
                                        <p:strVal val="visible"/>
                                      </p:to>
                                    </p:set>
                                    <p:animEffect transition="in" filter="dissolve">
                                      <p:cBhvr>
                                        <p:cTn id="26" dur="500"/>
                                        <p:tgtEl>
                                          <p:spTgt spid="13620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3" grpId="0"/>
      <p:bldP spid="13620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Viewing the Partial Eclipse</a:t>
            </a:r>
            <a:endParaRPr lang="en-US" dirty="0">
              <a:solidFill>
                <a:srgbClr val="FFFFFF"/>
              </a:solidFill>
            </a:endParaRPr>
          </a:p>
        </p:txBody>
      </p:sp>
      <p:sp>
        <p:nvSpPr>
          <p:cNvPr id="3" name="Content Placeholder 2"/>
          <p:cNvSpPr>
            <a:spLocks noGrp="1"/>
          </p:cNvSpPr>
          <p:nvPr>
            <p:ph idx="1"/>
          </p:nvPr>
        </p:nvSpPr>
        <p:spPr>
          <a:xfrm>
            <a:off x="649600" y="3771780"/>
            <a:ext cx="5253013" cy="2566067"/>
          </a:xfrm>
        </p:spPr>
        <p:txBody>
          <a:bodyPr>
            <a:normAutofit/>
          </a:bodyPr>
          <a:lstStyle/>
          <a:p>
            <a:r>
              <a:rPr lang="en-US" dirty="0" smtClean="0">
                <a:solidFill>
                  <a:srgbClr val="FFFFFF"/>
                </a:solidFill>
              </a:rPr>
              <a:t>Projection of image</a:t>
            </a:r>
          </a:p>
          <a:p>
            <a:pPr lvl="1"/>
            <a:r>
              <a:rPr lang="en-US" dirty="0" smtClean="0">
                <a:solidFill>
                  <a:srgbClr val="FFFFFF"/>
                </a:solidFill>
              </a:rPr>
              <a:t>Pinhole or using tools</a:t>
            </a:r>
          </a:p>
          <a:p>
            <a:r>
              <a:rPr lang="en-US" dirty="0" smtClean="0">
                <a:solidFill>
                  <a:srgbClr val="FFFFFF"/>
                </a:solidFill>
              </a:rPr>
              <a:t>Directly with filter</a:t>
            </a:r>
          </a:p>
          <a:p>
            <a:r>
              <a:rPr lang="en-US" dirty="0" smtClean="0">
                <a:solidFill>
                  <a:srgbClr val="FFFFFF"/>
                </a:solidFill>
              </a:rPr>
              <a:t>Live streaming the event</a:t>
            </a:r>
          </a:p>
          <a:p>
            <a:endParaRPr lang="en-US" dirty="0"/>
          </a:p>
        </p:txBody>
      </p:sp>
      <p:sp>
        <p:nvSpPr>
          <p:cNvPr id="6" name="Title 1"/>
          <p:cNvSpPr txBox="1">
            <a:spLocks/>
          </p:cNvSpPr>
          <p:nvPr/>
        </p:nvSpPr>
        <p:spPr>
          <a:xfrm>
            <a:off x="304801" y="1127172"/>
            <a:ext cx="8458200" cy="48161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 Do Not Look Directly </a:t>
            </a:r>
          </a:p>
          <a:p>
            <a:r>
              <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at the Sun!!</a:t>
            </a:r>
            <a:br>
              <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br>
            <a:endPar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ndParaRPr>
          </a:p>
          <a:p>
            <a:r>
              <a:rPr lang="en-US" sz="5500" b="1" spc="50" dirty="0" smtClean="0">
                <a:ln w="12700" cmpd="sng">
                  <a:solidFill>
                    <a:schemeClr val="accent6">
                      <a:satMod val="120000"/>
                      <a:shade val="80000"/>
                    </a:schemeClr>
                  </a:solidFill>
                  <a:prstDash val="solid"/>
                </a:ln>
                <a:solidFill>
                  <a:schemeClr val="tx2"/>
                </a:solidFill>
                <a:effectLst>
                  <a:glow rad="53100">
                    <a:schemeClr val="accent6">
                      <a:satMod val="180000"/>
                      <a:alpha val="30000"/>
                    </a:schemeClr>
                  </a:glow>
                </a:effectLst>
              </a:rPr>
              <a:t>!! REFER TO HANDOUT !!</a:t>
            </a:r>
            <a:endParaRPr lang="en-US" sz="5500" b="1" spc="50" dirty="0">
              <a:ln w="12700" cmpd="sng">
                <a:solidFill>
                  <a:schemeClr val="accent6">
                    <a:satMod val="120000"/>
                    <a:shade val="80000"/>
                  </a:schemeClr>
                </a:solidFill>
                <a:prstDash val="solid"/>
              </a:ln>
              <a:solidFill>
                <a:schemeClr val="tx2"/>
              </a:solidFill>
              <a:effectLst>
                <a:glow rad="53100">
                  <a:schemeClr val="accent6">
                    <a:satMod val="180000"/>
                    <a:alpha val="30000"/>
                  </a:schemeClr>
                </a:glow>
              </a:effectLst>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Tree>
    <p:extLst>
      <p:ext uri="{BB962C8B-B14F-4D97-AF65-F5344CB8AC3E}">
        <p14:creationId xmlns:p14="http://schemas.microsoft.com/office/powerpoint/2010/main" val="1661392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597"/>
            <a:ext cx="5043266" cy="3070138"/>
          </a:xfrm>
        </p:spPr>
        <p:txBody>
          <a:bodyPr>
            <a:normAutofit/>
          </a:bodyPr>
          <a:lstStyle/>
          <a:p>
            <a:r>
              <a:rPr lang="en-US" dirty="0" smtClean="0">
                <a:solidFill>
                  <a:srgbClr val="FFFFFF"/>
                </a:solidFill>
              </a:rPr>
              <a:t>Watch the Show Safely!</a:t>
            </a:r>
            <a:r>
              <a:rPr lang="en-US" dirty="0">
                <a:solidFill>
                  <a:srgbClr val="FFFFFF"/>
                </a:solidFill>
              </a:rPr>
              <a:t/>
            </a:r>
            <a:br>
              <a:rPr lang="en-US" dirty="0">
                <a:solidFill>
                  <a:srgbClr val="FFFFFF"/>
                </a:solidFill>
              </a:rPr>
            </a:br>
            <a:r>
              <a:rPr lang="en-US" sz="1800" dirty="0" smtClean="0">
                <a:solidFill>
                  <a:srgbClr val="FFFFFF"/>
                </a:solidFill>
              </a:rPr>
              <a:t/>
            </a:r>
            <a:br>
              <a:rPr lang="en-US" sz="1800" dirty="0" smtClean="0">
                <a:solidFill>
                  <a:srgbClr val="FFFFFF"/>
                </a:solidFill>
              </a:rPr>
            </a:br>
            <a:r>
              <a:rPr lang="en-US" dirty="0" smtClean="0">
                <a:solidFill>
                  <a:srgbClr val="FFFFFF"/>
                </a:solidFill>
              </a:rPr>
              <a:t>Pinhole Projection </a:t>
            </a:r>
            <a:endParaRPr lang="en-US" dirty="0">
              <a:solidFill>
                <a:srgbClr val="FFFFFF"/>
              </a:solidFill>
            </a:endParaRPr>
          </a:p>
        </p:txBody>
      </p:sp>
      <p:pic>
        <p:nvPicPr>
          <p:cNvPr id="4" name="Picture 3"/>
          <p:cNvPicPr>
            <a:picLocks noChangeAspect="1"/>
          </p:cNvPicPr>
          <p:nvPr/>
        </p:nvPicPr>
        <p:blipFill>
          <a:blip r:embed="rId3" cstate="print"/>
          <a:stretch>
            <a:fillRect/>
          </a:stretch>
        </p:blipFill>
        <p:spPr>
          <a:xfrm>
            <a:off x="27536" y="3425394"/>
            <a:ext cx="9118864" cy="2977241"/>
          </a:xfrm>
          <a:prstGeom prst="rect">
            <a:avLst/>
          </a:prstGeom>
        </p:spPr>
      </p:pic>
      <p:sp>
        <p:nvSpPr>
          <p:cNvPr id="5" name="TextBox 4"/>
          <p:cNvSpPr txBox="1"/>
          <p:nvPr/>
        </p:nvSpPr>
        <p:spPr>
          <a:xfrm>
            <a:off x="5741002" y="6433349"/>
            <a:ext cx="3402998" cy="369332"/>
          </a:xfrm>
          <a:prstGeom prst="rect">
            <a:avLst/>
          </a:prstGeom>
          <a:noFill/>
        </p:spPr>
        <p:txBody>
          <a:bodyPr wrap="square" rtlCol="0">
            <a:spAutoFit/>
          </a:bodyPr>
          <a:lstStyle/>
          <a:p>
            <a:r>
              <a:rPr lang="en-US" dirty="0" smtClean="0">
                <a:solidFill>
                  <a:srgbClr val="FFFFFF"/>
                </a:solidFill>
              </a:rPr>
              <a:t>Photo Credit: </a:t>
            </a:r>
            <a:r>
              <a:rPr lang="en-US" dirty="0" err="1">
                <a:solidFill>
                  <a:srgbClr val="FFFFFF"/>
                </a:solidFill>
              </a:rPr>
              <a:t>e</a:t>
            </a:r>
            <a:r>
              <a:rPr lang="en-US" dirty="0" err="1" smtClean="0">
                <a:solidFill>
                  <a:srgbClr val="FFFFFF"/>
                </a:solidFill>
              </a:rPr>
              <a:t>xploratorium.edu</a:t>
            </a:r>
            <a:endParaRPr lang="en-US" dirty="0">
              <a:solidFill>
                <a:srgbClr val="FFFFFF"/>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9343" y="673100"/>
            <a:ext cx="4100734" cy="2463635"/>
          </a:xfrm>
          <a:prstGeom prst="rect">
            <a:avLst/>
          </a:prstGeom>
        </p:spPr>
      </p:pic>
      <p:pic>
        <p:nvPicPr>
          <p:cNvPr id="7" name="Picture 4"/>
          <p:cNvPicPr>
            <a:picLocks noChangeAspect="1" noChangeArrowheads="1"/>
          </p:cNvPicPr>
          <p:nvPr/>
        </p:nvPicPr>
        <p:blipFill>
          <a:blip r:embed="rId5"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0" y="0"/>
            <a:ext cx="868362" cy="609600"/>
          </a:xfrm>
          <a:prstGeom prst="rect">
            <a:avLst/>
          </a:prstGeom>
          <a:noFill/>
          <a:ln w="9525">
            <a:noFill/>
            <a:miter lim="800000"/>
            <a:headEnd/>
            <a:tailEnd/>
          </a:ln>
        </p:spPr>
      </p:pic>
      <p:sp>
        <p:nvSpPr>
          <p:cNvPr id="9"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
        <p:nvSpPr>
          <p:cNvPr id="10" name="Rectangle 9"/>
          <p:cNvSpPr/>
          <p:nvPr/>
        </p:nvSpPr>
        <p:spPr>
          <a:xfrm>
            <a:off x="152400" y="1676400"/>
            <a:ext cx="4648199" cy="584775"/>
          </a:xfrm>
          <a:prstGeom prst="rect">
            <a:avLst/>
          </a:prstGeom>
        </p:spPr>
        <p:txBody>
          <a:bodyPr wrap="square">
            <a:spAutoFit/>
          </a:bodyPr>
          <a:lstStyle/>
          <a:p>
            <a:r>
              <a:rPr lang="en-US" sz="3200" b="1" dirty="0" smtClean="0">
                <a:solidFill>
                  <a:srgbClr val="FF0000"/>
                </a:solidFill>
              </a:rPr>
              <a:t>!! Potential Art Projects !!</a:t>
            </a:r>
            <a:endParaRPr lang="en-US" sz="3200" b="1" dirty="0">
              <a:solidFill>
                <a:srgbClr val="FF0000"/>
              </a:solidFill>
            </a:endParaRPr>
          </a:p>
        </p:txBody>
      </p:sp>
    </p:spTree>
    <p:extLst>
      <p:ext uri="{BB962C8B-B14F-4D97-AF65-F5344CB8AC3E}">
        <p14:creationId xmlns:p14="http://schemas.microsoft.com/office/powerpoint/2010/main" val="409254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30" y="17438"/>
            <a:ext cx="8992269" cy="1143000"/>
          </a:xfrm>
        </p:spPr>
        <p:txBody>
          <a:bodyPr>
            <a:normAutofit/>
          </a:bodyPr>
          <a:lstStyle/>
          <a:p>
            <a:r>
              <a:rPr lang="en-US" dirty="0" smtClean="0">
                <a:solidFill>
                  <a:srgbClr val="FFFFFF"/>
                </a:solidFill>
              </a:rPr>
              <a:t>Project the Sun with Tools – </a:t>
            </a:r>
            <a:r>
              <a:rPr lang="en-US" i="1" dirty="0" smtClean="0">
                <a:solidFill>
                  <a:srgbClr val="FFFFFF"/>
                </a:solidFill>
              </a:rPr>
              <a:t>and Care</a:t>
            </a:r>
            <a:endParaRPr lang="en-US" i="1" dirty="0">
              <a:solidFill>
                <a:srgbClr val="FFFFFF"/>
              </a:solidFill>
            </a:endParaRPr>
          </a:p>
        </p:txBody>
      </p:sp>
      <p:pic>
        <p:nvPicPr>
          <p:cNvPr id="4" name="Picture 3"/>
          <p:cNvPicPr>
            <a:picLocks noChangeAspect="1"/>
          </p:cNvPicPr>
          <p:nvPr/>
        </p:nvPicPr>
        <p:blipFill>
          <a:blip r:embed="rId3" cstate="print"/>
          <a:stretch>
            <a:fillRect/>
          </a:stretch>
        </p:blipFill>
        <p:spPr>
          <a:xfrm>
            <a:off x="594862" y="1160438"/>
            <a:ext cx="7765366" cy="5173675"/>
          </a:xfrm>
          <a:prstGeom prst="rect">
            <a:avLst/>
          </a:prstGeom>
        </p:spPr>
      </p:pic>
      <p:pic>
        <p:nvPicPr>
          <p:cNvPr id="5"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Tree>
    <p:extLst>
      <p:ext uri="{BB962C8B-B14F-4D97-AF65-F5344CB8AC3E}">
        <p14:creationId xmlns:p14="http://schemas.microsoft.com/office/powerpoint/2010/main" val="3393711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clipse_postcard.ai"/>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50" y="152400"/>
            <a:ext cx="9144000" cy="627529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Observing Directly with Filters</a:t>
            </a:r>
            <a:endParaRPr lang="en-US" dirty="0">
              <a:solidFill>
                <a:srgbClr val="FFFFFF"/>
              </a:solidFill>
            </a:endParaRPr>
          </a:p>
        </p:txBody>
      </p:sp>
      <p:pic>
        <p:nvPicPr>
          <p:cNvPr id="6" name="Picture 5" descr="weldersglasse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3673" y="3309787"/>
            <a:ext cx="4963127" cy="3161992"/>
          </a:xfrm>
          <a:prstGeom prst="rect">
            <a:avLst/>
          </a:prstGeom>
        </p:spPr>
      </p:pic>
      <p:pic>
        <p:nvPicPr>
          <p:cNvPr id="7" name="Picture 6" descr="Eclipse_Glasse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587" y="-838200"/>
            <a:ext cx="5658321" cy="5658321"/>
          </a:xfrm>
          <a:prstGeom prst="rect">
            <a:avLst/>
          </a:prstGeom>
        </p:spPr>
      </p:pic>
      <p:sp>
        <p:nvSpPr>
          <p:cNvPr id="8" name="Content Placeholder 2"/>
          <p:cNvSpPr txBox="1">
            <a:spLocks/>
          </p:cNvSpPr>
          <p:nvPr/>
        </p:nvSpPr>
        <p:spPr>
          <a:xfrm>
            <a:off x="130147" y="4870298"/>
            <a:ext cx="3756448" cy="8114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rgbClr val="FFFFFF"/>
                </a:solidFill>
              </a:rPr>
              <a:t>#14 Welders Glasses</a:t>
            </a:r>
            <a:endParaRPr lang="en-US" i="1" dirty="0" smtClean="0">
              <a:solidFill>
                <a:srgbClr val="FFFFFF"/>
              </a:solidFill>
            </a:endParaRPr>
          </a:p>
          <a:p>
            <a:endParaRPr lang="en-US" dirty="0"/>
          </a:p>
        </p:txBody>
      </p:sp>
      <p:pic>
        <p:nvPicPr>
          <p:cNvPr id="9" name="Picture 4"/>
          <p:cNvPicPr>
            <a:picLocks noChangeAspect="1" noChangeArrowheads="1"/>
          </p:cNvPicPr>
          <p:nvPr/>
        </p:nvPicPr>
        <p:blipFill>
          <a:blip r:embed="rId5" cstate="print"/>
          <a:srcRect/>
          <a:stretch>
            <a:fillRect/>
          </a:stretch>
        </p:blipFill>
        <p:spPr bwMode="auto">
          <a:xfrm>
            <a:off x="8275638" y="0"/>
            <a:ext cx="868362" cy="609600"/>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0" y="0"/>
            <a:ext cx="868362" cy="609600"/>
          </a:xfrm>
          <a:prstGeom prst="rect">
            <a:avLst/>
          </a:prstGeom>
          <a:noFill/>
          <a:ln w="9525">
            <a:noFill/>
            <a:miter lim="800000"/>
            <a:headEnd/>
            <a:tailEnd/>
          </a:ln>
        </p:spPr>
      </p:pic>
      <p:sp>
        <p:nvSpPr>
          <p:cNvPr id="3" name="Rectangle 2"/>
          <p:cNvSpPr/>
          <p:nvPr/>
        </p:nvSpPr>
        <p:spPr>
          <a:xfrm>
            <a:off x="130147" y="3276600"/>
            <a:ext cx="3527453" cy="3539430"/>
          </a:xfrm>
          <a:prstGeom prst="rect">
            <a:avLst/>
          </a:prstGeom>
        </p:spPr>
        <p:txBody>
          <a:bodyPr wrap="square">
            <a:spAutoFit/>
          </a:bodyPr>
          <a:lstStyle/>
          <a:p>
            <a:r>
              <a:rPr lang="en-US" sz="2400" dirty="0"/>
              <a:t>There are ways to observe the eclipse directly, but it requires special </a:t>
            </a:r>
            <a:r>
              <a:rPr lang="en-US" sz="2400" dirty="0" smtClean="0"/>
              <a:t>filters. </a:t>
            </a:r>
            <a:endParaRPr lang="en-US" sz="2400" dirty="0"/>
          </a:p>
          <a:p>
            <a:r>
              <a:rPr lang="en-US" sz="2400" dirty="0"/>
              <a:t>Use approved </a:t>
            </a:r>
            <a:r>
              <a:rPr lang="en-US" sz="2400" b="1" dirty="0">
                <a:solidFill>
                  <a:srgbClr val="FF0000"/>
                </a:solidFill>
              </a:rPr>
              <a:t>eclipse glasses </a:t>
            </a:r>
            <a:r>
              <a:rPr lang="en-US" sz="2400" dirty="0"/>
              <a:t>– not sunglasses!</a:t>
            </a:r>
          </a:p>
          <a:p>
            <a:r>
              <a:rPr lang="en-US" sz="2400" dirty="0"/>
              <a:t>Also </a:t>
            </a:r>
            <a:r>
              <a:rPr lang="en-US" sz="2800" b="1" dirty="0">
                <a:solidFill>
                  <a:srgbClr val="FF0000"/>
                </a:solidFill>
                <a:effectLst>
                  <a:outerShdw blurRad="38100" dist="38100" dir="2700000" algn="tl">
                    <a:srgbClr val="000000">
                      <a:alpha val="43137"/>
                    </a:srgbClr>
                  </a:outerShdw>
                </a:effectLst>
              </a:rPr>
              <a:t>welders glass #14 is safe</a:t>
            </a:r>
            <a:r>
              <a:rPr lang="en-US" sz="2400" b="1" dirty="0">
                <a:solidFill>
                  <a:srgbClr val="FF0000"/>
                </a:solidFill>
                <a:effectLst>
                  <a:outerShdw blurRad="38100" dist="38100" dir="2700000" algn="tl">
                    <a:srgbClr val="000000">
                      <a:alpha val="43137"/>
                    </a:srgbClr>
                  </a:outerShdw>
                </a:effectLst>
              </a:rPr>
              <a:t> </a:t>
            </a:r>
            <a:r>
              <a:rPr lang="en-US" sz="2400" dirty="0"/>
              <a:t>for viewing. Don’t combine two #7 glasses. That is not safe. </a:t>
            </a:r>
          </a:p>
        </p:txBody>
      </p:sp>
      <p:sp>
        <p:nvSpPr>
          <p:cNvPr id="11"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Tree>
    <p:extLst>
      <p:ext uri="{BB962C8B-B14F-4D97-AF65-F5344CB8AC3E}">
        <p14:creationId xmlns:p14="http://schemas.microsoft.com/office/powerpoint/2010/main" val="3824197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174"/>
            <a:ext cx="9144000" cy="1143000"/>
          </a:xfrm>
        </p:spPr>
        <p:txBody>
          <a:bodyPr>
            <a:normAutofit/>
          </a:bodyPr>
          <a:lstStyle/>
          <a:p>
            <a:r>
              <a:rPr lang="en-US" dirty="0" smtClean="0">
                <a:solidFill>
                  <a:srgbClr val="FFFFFF"/>
                </a:solidFill>
              </a:rPr>
              <a:t>Use Special Care with Filtered Optics</a:t>
            </a:r>
            <a:endParaRPr lang="en-US" dirty="0">
              <a:solidFill>
                <a:srgbClr val="FFFFFF"/>
              </a:solidFill>
            </a:endParaRPr>
          </a:p>
        </p:txBody>
      </p:sp>
      <p:pic>
        <p:nvPicPr>
          <p:cNvPr id="4" name="Picture 3" descr="SolarFilterTelescop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00022"/>
            <a:ext cx="9144000" cy="5170805"/>
          </a:xfrm>
          <a:prstGeom prst="rect">
            <a:avLst/>
          </a:prstGeom>
        </p:spPr>
      </p:pic>
      <p:pic>
        <p:nvPicPr>
          <p:cNvPr id="5"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Tree>
    <p:extLst>
      <p:ext uri="{BB962C8B-B14F-4D97-AF65-F5344CB8AC3E}">
        <p14:creationId xmlns:p14="http://schemas.microsoft.com/office/powerpoint/2010/main" val="1661092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pPr marL="457200" indent="-457200">
              <a:buFont typeface="Arial" panose="020B0604020202020204" pitchFamily="34" charset="0"/>
              <a:buChar char="•"/>
            </a:pPr>
            <a:r>
              <a:rPr lang="en-US" sz="2600" dirty="0"/>
              <a:t>The only safe way to look directly at the uneclipsed or partially eclipsed sun is through </a:t>
            </a:r>
            <a:r>
              <a:rPr lang="en-US" sz="2600" b="1" dirty="0" smtClean="0">
                <a:solidFill>
                  <a:srgbClr val="FF0000"/>
                </a:solidFill>
              </a:rPr>
              <a:t>special-purpose </a:t>
            </a:r>
            <a:r>
              <a:rPr lang="en-US" sz="2600" b="1" dirty="0">
                <a:solidFill>
                  <a:srgbClr val="FF0000"/>
                </a:solidFill>
              </a:rPr>
              <a:t>solar filters</a:t>
            </a:r>
            <a:r>
              <a:rPr lang="en-US" sz="2600" dirty="0"/>
              <a:t>, such as </a:t>
            </a:r>
            <a:r>
              <a:rPr lang="en-US" sz="2600" b="1" dirty="0"/>
              <a:t>“eclipse </a:t>
            </a:r>
            <a:r>
              <a:rPr lang="en-US" sz="2600" b="1" dirty="0" smtClean="0"/>
              <a:t>glasses” </a:t>
            </a:r>
            <a:r>
              <a:rPr lang="en-US" sz="2600" dirty="0" smtClean="0"/>
              <a:t>or </a:t>
            </a:r>
            <a:r>
              <a:rPr lang="en-US" sz="2600" dirty="0"/>
              <a:t>handheld </a:t>
            </a:r>
            <a:r>
              <a:rPr lang="en-US" sz="2600" dirty="0" smtClean="0"/>
              <a:t>solar viewers, and </a:t>
            </a:r>
            <a:r>
              <a:rPr lang="en-US" sz="2600" b="1" dirty="0" smtClean="0">
                <a:solidFill>
                  <a:srgbClr val="FF0000"/>
                </a:solidFill>
              </a:rPr>
              <a:t>telescopes and binoculars specially fitted with appropriate solar filters</a:t>
            </a:r>
            <a:r>
              <a:rPr lang="en-US" sz="2600" dirty="0" smtClean="0"/>
              <a:t>. </a:t>
            </a:r>
            <a:endParaRPr lang="en-US" sz="2600" dirty="0"/>
          </a:p>
          <a:p>
            <a:pPr marL="457200" indent="-457200">
              <a:buFont typeface="Arial" panose="020B0604020202020204" pitchFamily="34" charset="0"/>
              <a:buChar char="•"/>
            </a:pPr>
            <a:r>
              <a:rPr lang="en-US" sz="2600" u="sng" dirty="0" smtClean="0">
                <a:effectLst>
                  <a:outerShdw blurRad="38100" dist="38100" dir="2700000" algn="tl">
                    <a:srgbClr val="000000">
                      <a:alpha val="43137"/>
                    </a:srgbClr>
                  </a:outerShdw>
                </a:effectLst>
              </a:rPr>
              <a:t>Homemade </a:t>
            </a:r>
            <a:r>
              <a:rPr lang="en-US" sz="2600" u="sng" dirty="0">
                <a:effectLst>
                  <a:outerShdw blurRad="38100" dist="38100" dir="2700000" algn="tl">
                    <a:srgbClr val="000000">
                      <a:alpha val="43137"/>
                    </a:srgbClr>
                  </a:outerShdw>
                </a:effectLst>
              </a:rPr>
              <a:t>filters or ordinary sunglasses, even very dark ones, are not safe </a:t>
            </a:r>
            <a:r>
              <a:rPr lang="en-US" sz="2600" u="sng" dirty="0" smtClean="0">
                <a:effectLst>
                  <a:outerShdw blurRad="38100" dist="38100" dir="2700000" algn="tl">
                    <a:srgbClr val="000000">
                      <a:alpha val="43137"/>
                    </a:srgbClr>
                  </a:outerShdw>
                </a:effectLst>
              </a:rPr>
              <a:t>for </a:t>
            </a:r>
            <a:r>
              <a:rPr lang="en-US" sz="2600" u="sng" dirty="0">
                <a:effectLst>
                  <a:outerShdw blurRad="38100" dist="38100" dir="2700000" algn="tl">
                    <a:srgbClr val="000000">
                      <a:alpha val="43137"/>
                    </a:srgbClr>
                  </a:outerShdw>
                </a:effectLst>
              </a:rPr>
              <a:t>looking at the sun. </a:t>
            </a:r>
            <a:endParaRPr lang="en-US" sz="2600" u="sng" dirty="0" smtClean="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2600" dirty="0" smtClean="0"/>
              <a:t>To </a:t>
            </a:r>
            <a:r>
              <a:rPr lang="en-US" sz="2600" dirty="0"/>
              <a:t>date three manufacturers have certified that their eclipse glasses </a:t>
            </a:r>
            <a:r>
              <a:rPr lang="en-US" sz="2600" dirty="0" smtClean="0"/>
              <a:t>and </a:t>
            </a:r>
            <a:r>
              <a:rPr lang="en-US" sz="2600" dirty="0"/>
              <a:t>hand-held solar viewers meet the ISO 12312-2 international standard for such products: </a:t>
            </a:r>
            <a:r>
              <a:rPr lang="en-US" sz="2600" b="1" dirty="0" smtClean="0">
                <a:solidFill>
                  <a:srgbClr val="FF0000"/>
                </a:solidFill>
              </a:rPr>
              <a:t>Rainbow </a:t>
            </a:r>
            <a:r>
              <a:rPr lang="en-US" sz="2600" b="1" dirty="0">
                <a:solidFill>
                  <a:srgbClr val="FF0000"/>
                </a:solidFill>
              </a:rPr>
              <a:t>Symphony, American Paper Optics, and Thousand Oaks Optical</a:t>
            </a:r>
            <a:r>
              <a:rPr lang="en-US" sz="2600" dirty="0" smtClean="0"/>
              <a:t>.</a:t>
            </a:r>
            <a:endParaRPr lang="en-US" sz="2600" dirty="0">
              <a:latin typeface="Calibri" pitchFamily="34" charset="0"/>
            </a:endParaRPr>
          </a:p>
          <a:p>
            <a:pPr marL="457200" indent="-457200">
              <a:buFont typeface="Arial" panose="020B0604020202020204" pitchFamily="34" charset="0"/>
              <a:buChar char="•"/>
            </a:pPr>
            <a:endParaRPr lang="en-US" sz="26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3200" dirty="0" smtClean="0">
                <a:solidFill>
                  <a:srgbClr val="FF0000"/>
                </a:solidFill>
              </a:rPr>
              <a:t>$2300 </a:t>
            </a:r>
            <a:r>
              <a:rPr lang="en-US" sz="3200" dirty="0" smtClean="0"/>
              <a:t>from the Missouri Space Grant Consortium</a:t>
            </a:r>
            <a:br>
              <a:rPr lang="en-US" sz="3200" dirty="0" smtClean="0"/>
            </a:br>
            <a:r>
              <a:rPr lang="en-US" sz="3200" dirty="0" smtClean="0"/>
              <a:t>(MACC + Truman)</a:t>
            </a:r>
            <a:r>
              <a:rPr lang="en-US" sz="3200" b="1" dirty="0" smtClean="0">
                <a:solidFill>
                  <a:srgbClr val="FF0000"/>
                </a:solidFill>
              </a:rPr>
              <a:t/>
            </a:r>
            <a:br>
              <a:rPr lang="en-US" sz="3200" b="1" dirty="0" smtClean="0">
                <a:solidFill>
                  <a:srgbClr val="FF0000"/>
                </a:solidFill>
              </a:rPr>
            </a:br>
            <a:endParaRPr lang="en-US" sz="3200" b="1" dirty="0" smtClean="0">
              <a:solidFill>
                <a:srgbClr val="FF0000"/>
              </a:solidFill>
            </a:endParaRPr>
          </a:p>
          <a:p>
            <a:pPr marL="342900" indent="-342900">
              <a:buFont typeface="Arial" panose="020B0604020202020204" pitchFamily="34" charset="0"/>
              <a:buChar char="•"/>
            </a:pPr>
            <a:r>
              <a:rPr lang="en-US" sz="3200" dirty="0" smtClean="0">
                <a:solidFill>
                  <a:srgbClr val="FF0000"/>
                </a:solidFill>
              </a:rPr>
              <a:t>$2300 </a:t>
            </a:r>
            <a:r>
              <a:rPr lang="en-US" sz="3200" dirty="0" smtClean="0"/>
              <a:t>from the ‘AAS Small Eclipse Grant’ (Truman)</a:t>
            </a:r>
            <a:br>
              <a:rPr lang="en-US" sz="3200" dirty="0" smtClean="0"/>
            </a:br>
            <a:endParaRPr lang="en-US" sz="3200" dirty="0" smtClean="0"/>
          </a:p>
          <a:p>
            <a:pPr marL="342900" indent="-342900">
              <a:buFont typeface="Arial" panose="020B0604020202020204" pitchFamily="34" charset="0"/>
              <a:buChar char="•"/>
            </a:pPr>
            <a:r>
              <a:rPr lang="en-US" sz="3200" dirty="0" smtClean="0">
                <a:solidFill>
                  <a:srgbClr val="FF0000"/>
                </a:solidFill>
              </a:rPr>
              <a:t>$1000 </a:t>
            </a:r>
            <a:r>
              <a:rPr lang="en-US" sz="3200" dirty="0" smtClean="0"/>
              <a:t>from SAM &amp; Physics  (Truman)</a:t>
            </a:r>
            <a:br>
              <a:rPr lang="en-US" sz="3200" dirty="0" smtClean="0"/>
            </a:br>
            <a:endParaRPr lang="en-US" sz="3200" dirty="0" smtClean="0"/>
          </a:p>
          <a:p>
            <a:pPr marL="342900" indent="-342900">
              <a:buFont typeface="Arial" panose="020B0604020202020204" pitchFamily="34" charset="0"/>
              <a:buChar char="•"/>
            </a:pPr>
            <a:r>
              <a:rPr lang="en-US" sz="3200" dirty="0" smtClean="0">
                <a:solidFill>
                  <a:srgbClr val="FF0000"/>
                </a:solidFill>
              </a:rPr>
              <a:t>$600 </a:t>
            </a:r>
            <a:r>
              <a:rPr lang="en-US" sz="3200" dirty="0" smtClean="0"/>
              <a:t>from Kirksville Tourism</a:t>
            </a:r>
            <a:endParaRPr lang="en-US" sz="3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Calibri" pitchFamily="34" charset="0"/>
              </a:rPr>
              <a:t>Eclipse 2017 in Kirksville: Funding </a:t>
            </a:r>
          </a:p>
        </p:txBody>
      </p:sp>
    </p:spTree>
    <p:extLst>
      <p:ext uri="{BB962C8B-B14F-4D97-AF65-F5344CB8AC3E}">
        <p14:creationId xmlns:p14="http://schemas.microsoft.com/office/powerpoint/2010/main" val="99727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righ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right)">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7150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800" b="1" dirty="0" smtClean="0">
                <a:solidFill>
                  <a:srgbClr val="FF0000"/>
                </a:solidFill>
              </a:rPr>
              <a:t>12 solar telescopes </a:t>
            </a:r>
            <a:r>
              <a:rPr lang="en-US" sz="2800" dirty="0" smtClean="0"/>
              <a:t>(optical telescopes fitted with appropriate solar filters)</a:t>
            </a:r>
          </a:p>
          <a:p>
            <a:pPr marL="342900" indent="-342900">
              <a:buFont typeface="Arial" panose="020B0604020202020204" pitchFamily="34" charset="0"/>
              <a:buChar char="•"/>
            </a:pPr>
            <a:r>
              <a:rPr lang="en-US" sz="2800" b="1" dirty="0" smtClean="0">
                <a:solidFill>
                  <a:srgbClr val="FF0000"/>
                </a:solidFill>
              </a:rPr>
              <a:t>10 Solar binoculars</a:t>
            </a:r>
          </a:p>
          <a:p>
            <a:pPr marL="342900" indent="-342900">
              <a:buFont typeface="Arial" panose="020B0604020202020204" pitchFamily="34" charset="0"/>
              <a:buChar char="•"/>
            </a:pPr>
            <a:r>
              <a:rPr lang="en-US" sz="2800" b="1" dirty="0" smtClean="0">
                <a:solidFill>
                  <a:srgbClr val="FF0000"/>
                </a:solidFill>
              </a:rPr>
              <a:t>7500 solar glasses</a:t>
            </a:r>
          </a:p>
          <a:p>
            <a:pPr marL="800100" lvl="1" indent="-342900">
              <a:buFont typeface="Arial" panose="020B0604020202020204" pitchFamily="34" charset="0"/>
              <a:buChar char="•"/>
            </a:pPr>
            <a:r>
              <a:rPr lang="en-US" sz="2800" dirty="0" smtClean="0"/>
              <a:t>3000 R-III schools</a:t>
            </a:r>
          </a:p>
          <a:p>
            <a:pPr marL="800100" lvl="1" indent="-342900">
              <a:buFont typeface="Arial" panose="020B0604020202020204" pitchFamily="34" charset="0"/>
              <a:buChar char="•"/>
            </a:pPr>
            <a:r>
              <a:rPr lang="en-US" sz="2800" dirty="0" smtClean="0"/>
              <a:t>2500 Truman State</a:t>
            </a:r>
          </a:p>
          <a:p>
            <a:pPr marL="800100" lvl="1" indent="-342900">
              <a:buFont typeface="Arial" panose="020B0604020202020204" pitchFamily="34" charset="0"/>
              <a:buChar char="•"/>
            </a:pPr>
            <a:r>
              <a:rPr lang="en-US" sz="2800" dirty="0" smtClean="0"/>
              <a:t>1000 Del and Norma Robison Planetarium</a:t>
            </a:r>
          </a:p>
          <a:p>
            <a:pPr marL="800100" lvl="1" indent="-342900">
              <a:buFont typeface="Arial" panose="020B0604020202020204" pitchFamily="34" charset="0"/>
              <a:buChar char="•"/>
            </a:pPr>
            <a:r>
              <a:rPr lang="en-US" sz="2800" dirty="0" smtClean="0"/>
              <a:t>1000 Kirksville Tourism</a:t>
            </a:r>
          </a:p>
          <a:p>
            <a:pPr marL="342900" indent="-342900">
              <a:buFont typeface="Arial" panose="020B0604020202020204" pitchFamily="34" charset="0"/>
              <a:buChar char="•"/>
            </a:pPr>
            <a:r>
              <a:rPr lang="en-US" sz="2800" dirty="0" smtClean="0"/>
              <a:t>In addition, 300 solar glasses have been ordered by the Adair County Public Library.</a:t>
            </a:r>
          </a:p>
          <a:p>
            <a:pPr marL="342900" indent="-342900">
              <a:buFont typeface="Arial" panose="020B0604020202020204" pitchFamily="34" charset="0"/>
              <a:buChar char="•"/>
            </a:pPr>
            <a:r>
              <a:rPr lang="en-US" sz="2800" b="1" dirty="0" smtClean="0">
                <a:solidFill>
                  <a:srgbClr val="FF0000"/>
                </a:solidFill>
              </a:rPr>
              <a:t>2 </a:t>
            </a:r>
            <a:r>
              <a:rPr lang="en-US" sz="2800" b="1" dirty="0" err="1" smtClean="0">
                <a:solidFill>
                  <a:srgbClr val="FF0000"/>
                </a:solidFill>
              </a:rPr>
              <a:t>Sunspotters</a:t>
            </a:r>
            <a:endParaRPr lang="en-US" sz="2800" dirty="0" smtClean="0"/>
          </a:p>
          <a:p>
            <a:pPr marL="342900" indent="-342900">
              <a:buFont typeface="Arial" panose="020B0604020202020204" pitchFamily="34" charset="0"/>
              <a:buChar char="•"/>
            </a:pPr>
            <a:r>
              <a:rPr lang="en-US" sz="2800" dirty="0" smtClean="0"/>
              <a:t>Several </a:t>
            </a:r>
            <a:r>
              <a:rPr lang="en-US" sz="2800" b="1" dirty="0" smtClean="0">
                <a:solidFill>
                  <a:srgbClr val="FF0000"/>
                </a:solidFill>
              </a:rPr>
              <a:t>pinhole </a:t>
            </a:r>
            <a:r>
              <a:rPr lang="en-US" sz="2800" b="1" dirty="0" smtClean="0">
                <a:solidFill>
                  <a:srgbClr val="FF0000"/>
                </a:solidFill>
              </a:rPr>
              <a:t>cameras </a:t>
            </a:r>
            <a:r>
              <a:rPr lang="en-US" sz="2800" dirty="0" smtClean="0"/>
              <a:t>of different kinds</a:t>
            </a:r>
            <a:endParaRPr lang="en-US" sz="28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Tree>
    <p:extLst>
      <p:ext uri="{BB962C8B-B14F-4D97-AF65-F5344CB8AC3E}">
        <p14:creationId xmlns:p14="http://schemas.microsoft.com/office/powerpoint/2010/main" val="34737892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152400" y="1066800"/>
            <a:ext cx="5181600" cy="52578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200" dirty="0" smtClean="0"/>
              <a:t>Staff/Faculty Committee</a:t>
            </a:r>
          </a:p>
          <a:p>
            <a:pPr marL="800100" lvl="1" indent="-342900">
              <a:buFont typeface="Arial" panose="020B0604020202020204" pitchFamily="34" charset="0"/>
              <a:buChar char="•"/>
            </a:pPr>
            <a:r>
              <a:rPr lang="en-US" sz="2200" dirty="0" smtClean="0"/>
              <a:t>Janet Gooch (SAM Dean)</a:t>
            </a:r>
          </a:p>
          <a:p>
            <a:pPr marL="800100" lvl="1" indent="-342900">
              <a:buFont typeface="Arial" panose="020B0604020202020204" pitchFamily="34" charset="0"/>
              <a:buChar char="•"/>
            </a:pPr>
            <a:r>
              <a:rPr lang="en-US" sz="2200" dirty="0" smtClean="0"/>
              <a:t>Tom </a:t>
            </a:r>
            <a:r>
              <a:rPr lang="en-US" sz="2200" dirty="0" err="1" smtClean="0"/>
              <a:t>Nothdurft</a:t>
            </a:r>
            <a:r>
              <a:rPr lang="en-US" sz="2200" dirty="0" smtClean="0"/>
              <a:t> (R-III Schools)</a:t>
            </a:r>
          </a:p>
          <a:p>
            <a:pPr marL="800100" lvl="1" indent="-342900">
              <a:buFont typeface="Arial" panose="020B0604020202020204" pitchFamily="34" charset="0"/>
              <a:buChar char="•"/>
            </a:pPr>
            <a:r>
              <a:rPr lang="en-US" sz="2200" dirty="0" err="1" smtClean="0"/>
              <a:t>Zac</a:t>
            </a:r>
            <a:r>
              <a:rPr lang="en-US" sz="2200" dirty="0" smtClean="0"/>
              <a:t> Burden (Mo-hall Director)</a:t>
            </a:r>
          </a:p>
          <a:p>
            <a:pPr marL="800100" lvl="1" indent="-342900">
              <a:buFont typeface="Arial" panose="020B0604020202020204" pitchFamily="34" charset="0"/>
              <a:buChar char="•"/>
            </a:pPr>
            <a:r>
              <a:rPr lang="en-US" sz="2200" dirty="0" smtClean="0"/>
              <a:t>Carolina-</a:t>
            </a:r>
            <a:r>
              <a:rPr lang="en-US" sz="2200" dirty="0" err="1" smtClean="0"/>
              <a:t>Sempertegui</a:t>
            </a:r>
            <a:r>
              <a:rPr lang="en-US" sz="2200" dirty="0" smtClean="0"/>
              <a:t>-Sosa (Biology)</a:t>
            </a:r>
          </a:p>
          <a:p>
            <a:pPr marL="800100" lvl="1" indent="-342900">
              <a:buFont typeface="Arial" panose="020B0604020202020204" pitchFamily="34" charset="0"/>
              <a:buChar char="•"/>
            </a:pPr>
            <a:r>
              <a:rPr lang="en-US" sz="2200" dirty="0" smtClean="0"/>
              <a:t>Bill Miller (Chemistry)</a:t>
            </a:r>
          </a:p>
          <a:p>
            <a:pPr marL="800100" lvl="1" indent="-342900">
              <a:buFont typeface="Arial" panose="020B0604020202020204" pitchFamily="34" charset="0"/>
              <a:buChar char="•"/>
            </a:pPr>
            <a:r>
              <a:rPr lang="en-US" sz="2200" dirty="0" smtClean="0"/>
              <a:t>David </a:t>
            </a:r>
            <a:r>
              <a:rPr lang="en-US" sz="2200" dirty="0" err="1" smtClean="0"/>
              <a:t>Caples</a:t>
            </a:r>
            <a:r>
              <a:rPr lang="en-US" sz="2200" dirty="0" smtClean="0"/>
              <a:t> (MACC)</a:t>
            </a:r>
          </a:p>
          <a:p>
            <a:pPr marL="800100" lvl="1" indent="-342900">
              <a:buFont typeface="Arial" panose="020B0604020202020204" pitchFamily="34" charset="0"/>
              <a:buChar char="•"/>
            </a:pPr>
            <a:r>
              <a:rPr lang="en-US" sz="2200" dirty="0" err="1" smtClean="0"/>
              <a:t>Vayujeet</a:t>
            </a:r>
            <a:r>
              <a:rPr lang="en-US" sz="2200" dirty="0" smtClean="0"/>
              <a:t> </a:t>
            </a:r>
            <a:r>
              <a:rPr lang="en-US" sz="2200" dirty="0" err="1" smtClean="0"/>
              <a:t>Gokhale</a:t>
            </a:r>
            <a:r>
              <a:rPr lang="en-US" sz="2200" dirty="0" smtClean="0"/>
              <a:t> (Physics)</a:t>
            </a:r>
            <a:br>
              <a:rPr lang="en-US" sz="2200" dirty="0" smtClean="0"/>
            </a:br>
            <a:endParaRPr lang="en-US" sz="2200" dirty="0" smtClean="0"/>
          </a:p>
          <a:p>
            <a:pPr marL="800100" lvl="1" indent="-342900"/>
            <a:endParaRPr lang="en-US" sz="2200" dirty="0" smtClean="0"/>
          </a:p>
          <a:p>
            <a:pPr marL="800100" lvl="1" indent="-342900"/>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
        <p:nvSpPr>
          <p:cNvPr id="7" name="Rectangle 6"/>
          <p:cNvSpPr>
            <a:spLocks noChangeArrowheads="1"/>
          </p:cNvSpPr>
          <p:nvPr/>
        </p:nvSpPr>
        <p:spPr bwMode="auto">
          <a:xfrm>
            <a:off x="5486400" y="1066800"/>
            <a:ext cx="3505200" cy="52578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200" dirty="0" smtClean="0"/>
              <a:t>Student Volunteers</a:t>
            </a:r>
          </a:p>
          <a:p>
            <a:pPr marL="800100" lvl="1" indent="-342900">
              <a:buFont typeface="Arial" panose="020B0604020202020204" pitchFamily="34" charset="0"/>
              <a:buChar char="•"/>
            </a:pPr>
            <a:r>
              <a:rPr lang="en-US" sz="2200" dirty="0" smtClean="0"/>
              <a:t>Samantha Carroll </a:t>
            </a:r>
          </a:p>
          <a:p>
            <a:pPr marL="800100" lvl="1" indent="-342900">
              <a:buFont typeface="Arial" panose="020B0604020202020204" pitchFamily="34" charset="0"/>
              <a:buChar char="•"/>
            </a:pPr>
            <a:r>
              <a:rPr lang="en-US" sz="2200" dirty="0" err="1" smtClean="0"/>
              <a:t>Pujita</a:t>
            </a:r>
            <a:r>
              <a:rPr lang="en-US" sz="2200" dirty="0" smtClean="0"/>
              <a:t> </a:t>
            </a:r>
            <a:r>
              <a:rPr lang="en-US" sz="2200" dirty="0" err="1" smtClean="0"/>
              <a:t>Ravichandar</a:t>
            </a:r>
            <a:r>
              <a:rPr lang="en-US" sz="2200" dirty="0" smtClean="0"/>
              <a:t> </a:t>
            </a:r>
          </a:p>
          <a:p>
            <a:pPr marL="800100" lvl="1" indent="-342900">
              <a:buFont typeface="Arial" panose="020B0604020202020204" pitchFamily="34" charset="0"/>
              <a:buChar char="•"/>
            </a:pPr>
            <a:r>
              <a:rPr lang="en-US" sz="2200" dirty="0" smtClean="0"/>
              <a:t>Haley Parker </a:t>
            </a:r>
          </a:p>
          <a:p>
            <a:pPr marL="800100" lvl="1" indent="-342900">
              <a:buFont typeface="Arial" panose="020B0604020202020204" pitchFamily="34" charset="0"/>
              <a:buChar char="•"/>
            </a:pPr>
            <a:r>
              <a:rPr lang="en-US" sz="2200" dirty="0" smtClean="0"/>
              <a:t>Rebecca </a:t>
            </a:r>
            <a:r>
              <a:rPr lang="en-US" sz="2200" dirty="0" err="1" smtClean="0"/>
              <a:t>Niemeier</a:t>
            </a:r>
            <a:r>
              <a:rPr lang="en-US" sz="2200" dirty="0" smtClean="0"/>
              <a:t> </a:t>
            </a:r>
          </a:p>
          <a:p>
            <a:pPr marL="800100" lvl="1" indent="-342900">
              <a:buFont typeface="Arial" panose="020B0604020202020204" pitchFamily="34" charset="0"/>
              <a:buChar char="•"/>
            </a:pPr>
            <a:r>
              <a:rPr lang="en-US" sz="2200" dirty="0" smtClean="0"/>
              <a:t>Patrick Morgan </a:t>
            </a:r>
          </a:p>
          <a:p>
            <a:pPr marL="800100" lvl="1" indent="-342900">
              <a:buFont typeface="Arial" panose="020B0604020202020204" pitchFamily="34" charset="0"/>
              <a:buChar char="•"/>
            </a:pPr>
            <a:r>
              <a:rPr lang="en-US" sz="2200" dirty="0" smtClean="0"/>
              <a:t>Jonathan </a:t>
            </a:r>
            <a:r>
              <a:rPr lang="en-US" sz="2200" dirty="0" err="1" smtClean="0"/>
              <a:t>Marple</a:t>
            </a:r>
            <a:r>
              <a:rPr lang="en-US" sz="2200" dirty="0" smtClean="0"/>
              <a:t> </a:t>
            </a:r>
          </a:p>
          <a:p>
            <a:pPr marL="800100" lvl="1" indent="-342900">
              <a:buFont typeface="Arial" panose="020B0604020202020204" pitchFamily="34" charset="0"/>
              <a:buChar char="•"/>
            </a:pPr>
            <a:r>
              <a:rPr lang="en-US" sz="2200" dirty="0" smtClean="0"/>
              <a:t>Garrett Money </a:t>
            </a:r>
          </a:p>
          <a:p>
            <a:pPr marL="800100" lvl="1" indent="-342900">
              <a:buFont typeface="Arial" panose="020B0604020202020204" pitchFamily="34" charset="0"/>
              <a:buChar char="•"/>
            </a:pPr>
            <a:r>
              <a:rPr lang="en-US" sz="2200" dirty="0" err="1" smtClean="0"/>
              <a:t>Mridul</a:t>
            </a:r>
            <a:r>
              <a:rPr lang="en-US" sz="2200" dirty="0" smtClean="0"/>
              <a:t> </a:t>
            </a:r>
            <a:r>
              <a:rPr lang="en-US" sz="2200" dirty="0" err="1" smtClean="0"/>
              <a:t>Bhattarai</a:t>
            </a:r>
            <a:r>
              <a:rPr lang="en-US" sz="2200" dirty="0" smtClean="0"/>
              <a:t> </a:t>
            </a:r>
          </a:p>
          <a:p>
            <a:pPr marL="800100" lvl="1" indent="-342900">
              <a:buFont typeface="Arial" panose="020B0604020202020204" pitchFamily="34" charset="0"/>
              <a:buChar char="•"/>
            </a:pPr>
            <a:r>
              <a:rPr lang="en-US" sz="2200" dirty="0" err="1" smtClean="0"/>
              <a:t>Charlyn</a:t>
            </a:r>
            <a:r>
              <a:rPr lang="en-US" sz="2200" dirty="0" smtClean="0"/>
              <a:t> </a:t>
            </a:r>
            <a:r>
              <a:rPr lang="en-US" sz="2200" dirty="0" err="1" smtClean="0"/>
              <a:t>Ortmann</a:t>
            </a:r>
            <a:r>
              <a:rPr lang="en-US" sz="2200" dirty="0" smtClean="0"/>
              <a:t/>
            </a:r>
            <a:br>
              <a:rPr lang="en-US" sz="2200" dirty="0" smtClean="0"/>
            </a:br>
            <a:endParaRPr lang="en-US" sz="2200" dirty="0" smtClean="0"/>
          </a:p>
          <a:p>
            <a:pPr marL="800100" lvl="1" indent="-342900">
              <a:buFont typeface="Arial" panose="020B0604020202020204" pitchFamily="34" charset="0"/>
              <a:buChar char="•"/>
            </a:pPr>
            <a:r>
              <a:rPr lang="en-US" sz="2200" dirty="0" smtClean="0"/>
              <a:t>Faith Parrish (MACC)</a:t>
            </a:r>
          </a:p>
          <a:p>
            <a:pPr marL="800100" lvl="1" indent="-342900"/>
            <a:endParaRPr lang="en-US" sz="2200" dirty="0" smtClean="0"/>
          </a:p>
          <a:p>
            <a:pPr marL="800100" lvl="1" indent="-342900"/>
            <a:endParaRPr lang="en-US" sz="2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pPr marL="342900" indent="-342900">
              <a:buFont typeface="Arial" panose="020B0604020202020204" pitchFamily="34" charset="0"/>
              <a:buChar char="•"/>
            </a:pPr>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Events leading up to Eclipse 2017 in Kirksville </a:t>
            </a:r>
          </a:p>
        </p:txBody>
      </p:sp>
      <p:sp>
        <p:nvSpPr>
          <p:cNvPr id="7" name="Rectangle 6"/>
          <p:cNvSpPr>
            <a:spLocks noChangeArrowheads="1"/>
          </p:cNvSpPr>
          <p:nvPr/>
        </p:nvSpPr>
        <p:spPr bwMode="auto">
          <a:xfrm>
            <a:off x="228600" y="914400"/>
            <a:ext cx="8839200" cy="5486400"/>
          </a:xfrm>
          <a:prstGeom prst="rect">
            <a:avLst/>
          </a:prstGeom>
          <a:noFill/>
          <a:ln w="9525">
            <a:noFill/>
            <a:miter lim="800000"/>
            <a:headEnd/>
            <a:tailEnd/>
          </a:ln>
        </p:spPr>
        <p:txBody>
          <a:bodyPr/>
          <a:lstStyle/>
          <a:p>
            <a:pPr marL="457200" indent="-457200" fontAlgn="t">
              <a:buFont typeface="+mj-lt"/>
              <a:buAutoNum type="arabicPeriod"/>
            </a:pPr>
            <a:r>
              <a:rPr lang="en-US" sz="3000" b="1" dirty="0" smtClean="0"/>
              <a:t>Solar scopes will be set up </a:t>
            </a:r>
            <a:r>
              <a:rPr lang="en-US" sz="3000" dirty="0" smtClean="0"/>
              <a:t>across Kirksville (the county library, grocery stores, TSU campus, farmers market, etc.) </a:t>
            </a:r>
            <a:r>
              <a:rPr lang="en-US" sz="3000" b="1" dirty="0" smtClean="0">
                <a:solidFill>
                  <a:srgbClr val="FF0000"/>
                </a:solidFill>
              </a:rPr>
              <a:t>twice a month </a:t>
            </a:r>
          </a:p>
          <a:p>
            <a:pPr marL="457200" indent="-457200" fontAlgn="t">
              <a:buFont typeface="+mj-lt"/>
              <a:buAutoNum type="arabicPeriod"/>
            </a:pPr>
            <a:r>
              <a:rPr lang="en-US" sz="3000" b="1" dirty="0" smtClean="0"/>
              <a:t>Trained volunteers </a:t>
            </a:r>
            <a:r>
              <a:rPr lang="en-US" sz="3000" dirty="0" smtClean="0"/>
              <a:t>will educate students and members of the community about solar activity such as sunspots, solar flares, </a:t>
            </a:r>
            <a:r>
              <a:rPr lang="en-US" sz="3000" dirty="0" err="1" smtClean="0"/>
              <a:t>plages</a:t>
            </a:r>
            <a:r>
              <a:rPr lang="en-US" sz="3000" dirty="0" smtClean="0"/>
              <a:t>, prominences, and filaments.</a:t>
            </a:r>
          </a:p>
          <a:p>
            <a:pPr marL="457200" indent="-457200" fontAlgn="t">
              <a:buFont typeface="+mj-lt"/>
              <a:buAutoNum type="arabicPeriod"/>
            </a:pPr>
            <a:r>
              <a:rPr lang="en-US" sz="3000" dirty="0" smtClean="0"/>
              <a:t>Students will explain the </a:t>
            </a:r>
            <a:r>
              <a:rPr lang="en-US" sz="3000" b="1" dirty="0" smtClean="0"/>
              <a:t>science and geometry of eclipses</a:t>
            </a:r>
            <a:r>
              <a:rPr lang="en-US" sz="3000" dirty="0" smtClean="0"/>
              <a:t> to members of the general public.</a:t>
            </a:r>
          </a:p>
        </p:txBody>
      </p:sp>
    </p:spTree>
    <p:extLst>
      <p:ext uri="{BB962C8B-B14F-4D97-AF65-F5344CB8AC3E}">
        <p14:creationId xmlns:p14="http://schemas.microsoft.com/office/powerpoint/2010/main" val="286357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pPr marL="342900" indent="-342900">
              <a:buFont typeface="Arial" panose="020B0604020202020204" pitchFamily="34" charset="0"/>
              <a:buChar char="•"/>
            </a:pPr>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Events leading up to Eclipse 2017 in Kirksville </a:t>
            </a:r>
          </a:p>
        </p:txBody>
      </p:sp>
      <p:sp>
        <p:nvSpPr>
          <p:cNvPr id="7" name="Rectangle 6"/>
          <p:cNvSpPr>
            <a:spLocks noChangeArrowheads="1"/>
          </p:cNvSpPr>
          <p:nvPr/>
        </p:nvSpPr>
        <p:spPr bwMode="auto">
          <a:xfrm>
            <a:off x="228600" y="914400"/>
            <a:ext cx="8839200" cy="5486400"/>
          </a:xfrm>
          <a:prstGeom prst="rect">
            <a:avLst/>
          </a:prstGeom>
          <a:noFill/>
          <a:ln w="9525">
            <a:noFill/>
            <a:miter lim="800000"/>
            <a:headEnd/>
            <a:tailEnd/>
          </a:ln>
        </p:spPr>
        <p:txBody>
          <a:bodyPr/>
          <a:lstStyle/>
          <a:p>
            <a:pPr marL="514350" indent="-514350" fontAlgn="t">
              <a:buFontTx/>
              <a:buAutoNum type="arabicPeriod" startAt="4"/>
            </a:pPr>
            <a:r>
              <a:rPr lang="en-US" sz="2600" dirty="0" smtClean="0"/>
              <a:t>On the day of the eclipse, several solar telescopes will be set up at various locations on or near the </a:t>
            </a:r>
            <a:r>
              <a:rPr lang="en-US" sz="2600" u="sng" dirty="0" smtClean="0"/>
              <a:t>Truman campus</a:t>
            </a:r>
            <a:r>
              <a:rPr lang="en-US" sz="2600" dirty="0" smtClean="0"/>
              <a:t>, the </a:t>
            </a:r>
            <a:r>
              <a:rPr lang="en-US" sz="2600" u="sng" dirty="0" smtClean="0"/>
              <a:t>Truman Observatory</a:t>
            </a:r>
            <a:r>
              <a:rPr lang="en-US" sz="2600" dirty="0" smtClean="0"/>
              <a:t>, the </a:t>
            </a:r>
            <a:r>
              <a:rPr lang="en-US" sz="2600" u="sng" dirty="0" smtClean="0"/>
              <a:t>Adair County Library</a:t>
            </a:r>
            <a:r>
              <a:rPr lang="en-US" sz="2600" dirty="0" smtClean="0"/>
              <a:t>, and the </a:t>
            </a:r>
            <a:r>
              <a:rPr lang="en-US" sz="2600" u="sng" dirty="0" smtClean="0"/>
              <a:t>Kirksville R-III school district campus</a:t>
            </a:r>
            <a:r>
              <a:rPr lang="en-US" sz="2600" dirty="0" smtClean="0"/>
              <a:t>.</a:t>
            </a:r>
          </a:p>
          <a:p>
            <a:pPr marL="514350" indent="-514350" fontAlgn="t">
              <a:buAutoNum type="arabicPeriod" startAt="4"/>
            </a:pPr>
            <a:r>
              <a:rPr lang="en-US" sz="2600" dirty="0" smtClean="0"/>
              <a:t>In addition, solar glasses will be distributed for safe viewing of the eclipse. </a:t>
            </a:r>
            <a:r>
              <a:rPr lang="en-US" sz="2600" dirty="0" err="1" smtClean="0"/>
              <a:t>Sunspotters</a:t>
            </a:r>
            <a:r>
              <a:rPr lang="en-US" sz="2600" dirty="0" smtClean="0"/>
              <a:t>, solar binoculars, and handheld spectroscopes will be available at selected sites.</a:t>
            </a:r>
          </a:p>
          <a:p>
            <a:pPr marL="514350" indent="-514350" fontAlgn="t">
              <a:buAutoNum type="arabicPeriod" startAt="4"/>
            </a:pPr>
            <a:r>
              <a:rPr lang="en-US" sz="2600" dirty="0" smtClean="0"/>
              <a:t>The</a:t>
            </a:r>
            <a:r>
              <a:rPr lang="en-US" sz="2600" b="1" dirty="0" smtClean="0"/>
              <a:t> </a:t>
            </a:r>
            <a:r>
              <a:rPr lang="en-US" sz="2600" b="1" dirty="0" smtClean="0">
                <a:hlinkClick r:id="rId3"/>
              </a:rPr>
              <a:t>Adair County Library</a:t>
            </a:r>
            <a:r>
              <a:rPr lang="en-US" sz="2600" dirty="0" smtClean="0"/>
              <a:t> will establish a ‘Library-Telescope program’ using some of the solar telescopes and binoculars for patrons to check out.</a:t>
            </a:r>
          </a:p>
          <a:p>
            <a:pPr marL="971550" lvl="1" indent="-514350" fontAlgn="t">
              <a:buAutoNum type="alphaLcParenR"/>
            </a:pPr>
            <a:r>
              <a:rPr lang="en-US" sz="2600" dirty="0" smtClean="0"/>
              <a:t>Appropriate user-friendly modifications will be </a:t>
            </a:r>
            <a:r>
              <a:rPr lang="en-US" sz="2600" dirty="0" smtClean="0"/>
              <a:t>made, </a:t>
            </a:r>
          </a:p>
          <a:p>
            <a:pPr marL="971550" lvl="1" indent="-514350" fontAlgn="t">
              <a:buAutoNum type="alphaLcParenR"/>
            </a:pPr>
            <a:r>
              <a:rPr lang="en-US" sz="2600" dirty="0" smtClean="0"/>
              <a:t>Appropriate instructions will be printed,</a:t>
            </a:r>
            <a:endParaRPr lang="en-US" sz="2600" dirty="0" smtClean="0"/>
          </a:p>
          <a:p>
            <a:pPr marL="971550" lvl="1" indent="-514350" fontAlgn="t">
              <a:buAutoNum type="alphaLcParenR"/>
            </a:pPr>
            <a:r>
              <a:rPr lang="en-US" sz="2600" dirty="0" smtClean="0"/>
              <a:t>Library staff will be trained in safety and operation of these instruments.</a:t>
            </a:r>
          </a:p>
          <a:p>
            <a:pPr marL="342900" indent="-342900">
              <a:buFont typeface="Arial" panose="020B0604020202020204" pitchFamily="34" charset="0"/>
              <a:buChar char="•"/>
            </a:pPr>
            <a:endParaRPr lang="en-US" sz="3000" dirty="0"/>
          </a:p>
        </p:txBody>
      </p:sp>
    </p:spTree>
    <p:extLst>
      <p:ext uri="{BB962C8B-B14F-4D97-AF65-F5344CB8AC3E}">
        <p14:creationId xmlns:p14="http://schemas.microsoft.com/office/powerpoint/2010/main" val="316518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14400"/>
            <a:ext cx="8458200" cy="5334000"/>
          </a:xfrm>
          <a:prstGeom prst="rect">
            <a:avLst/>
          </a:prstGeom>
          <a:noFill/>
          <a:ln w="9525">
            <a:noFill/>
            <a:miter lim="800000"/>
            <a:headEnd/>
            <a:tailEnd/>
          </a:ln>
        </p:spPr>
        <p:txBody>
          <a:bodyPr/>
          <a:lstStyle/>
          <a:p>
            <a:pPr marL="342900" indent="-342900" algn="ctr"/>
            <a:r>
              <a:rPr lang="en-US" sz="3600" dirty="0" smtClean="0"/>
              <a:t>Locations</a:t>
            </a:r>
          </a:p>
          <a:p>
            <a:pPr marL="342900" indent="-342900">
              <a:buFont typeface="Arial" panose="020B0604020202020204" pitchFamily="34" charset="0"/>
              <a:buChar char="•"/>
            </a:pPr>
            <a:r>
              <a:rPr lang="en-US" sz="2800" dirty="0" smtClean="0"/>
              <a:t>Near Water </a:t>
            </a:r>
            <a:r>
              <a:rPr lang="en-US" sz="2800" dirty="0" smtClean="0"/>
              <a:t>Fountain on Truman Campus</a:t>
            </a:r>
          </a:p>
          <a:p>
            <a:pPr marL="342900" indent="-342900">
              <a:buFont typeface="Arial" panose="020B0604020202020204" pitchFamily="34" charset="0"/>
              <a:buChar char="•"/>
            </a:pPr>
            <a:r>
              <a:rPr lang="en-US" sz="2800" dirty="0" smtClean="0"/>
              <a:t>Truman State Observatory </a:t>
            </a:r>
          </a:p>
          <a:p>
            <a:pPr marL="342900" indent="-342900">
              <a:buFont typeface="Arial" panose="020B0604020202020204" pitchFamily="34" charset="0"/>
              <a:buChar char="•"/>
            </a:pPr>
            <a:r>
              <a:rPr lang="en-US" sz="2800" dirty="0" smtClean="0"/>
              <a:t>MACC/R-III School Area</a:t>
            </a:r>
          </a:p>
          <a:p>
            <a:pPr marL="342900" indent="-342900">
              <a:buFont typeface="Arial" panose="020B0604020202020204" pitchFamily="34" charset="0"/>
              <a:buChar char="•"/>
            </a:pPr>
            <a:r>
              <a:rPr lang="en-US" sz="2800" dirty="0" smtClean="0"/>
              <a:t>Adair County Public Library/Rotary </a:t>
            </a:r>
            <a:r>
              <a:rPr lang="en-US" sz="2800" dirty="0" smtClean="0"/>
              <a:t>Park</a:t>
            </a:r>
            <a:br>
              <a:rPr lang="en-US" sz="2800" dirty="0" smtClean="0"/>
            </a:br>
            <a:endParaRPr lang="en-US" sz="2200" dirty="0" smtClean="0"/>
          </a:p>
          <a:p>
            <a:pPr marL="342900" indent="-342900" algn="ctr"/>
            <a:r>
              <a:rPr lang="en-US" sz="3600" dirty="0" smtClean="0"/>
              <a:t>Other Potential Locations</a:t>
            </a:r>
            <a:endParaRPr lang="en-US" sz="2200" dirty="0" smtClean="0"/>
          </a:p>
          <a:p>
            <a:pPr marL="342900" indent="-342900">
              <a:buFont typeface="Arial" panose="020B0604020202020204" pitchFamily="34" charset="0"/>
              <a:buChar char="•"/>
            </a:pPr>
            <a:r>
              <a:rPr lang="en-US" sz="2800" dirty="0" smtClean="0"/>
              <a:t>Downtown </a:t>
            </a:r>
            <a:r>
              <a:rPr lang="en-US" sz="2800" dirty="0" smtClean="0"/>
              <a:t>Kirksville (lunch traffic)</a:t>
            </a:r>
          </a:p>
          <a:p>
            <a:pPr marL="342900" indent="-342900">
              <a:buFont typeface="Arial" panose="020B0604020202020204" pitchFamily="34" charset="0"/>
              <a:buChar char="•"/>
            </a:pPr>
            <a:r>
              <a:rPr lang="en-US" sz="2800" dirty="0" smtClean="0"/>
              <a:t>North Park</a:t>
            </a:r>
          </a:p>
          <a:p>
            <a:pPr marL="342900" indent="-342900">
              <a:buFont typeface="Arial" panose="020B0604020202020204" pitchFamily="34" charset="0"/>
              <a:buChar char="•"/>
            </a:pPr>
            <a:r>
              <a:rPr lang="en-US" sz="2800" dirty="0" smtClean="0"/>
              <a:t>1000 Hills State Park</a:t>
            </a:r>
          </a:p>
          <a:p>
            <a:pPr marL="342900" indent="-342900">
              <a:buFont typeface="Arial" panose="020B0604020202020204" pitchFamily="34" charset="0"/>
              <a:buChar char="•"/>
            </a:pPr>
            <a:r>
              <a:rPr lang="en-US" sz="2800" dirty="0" err="1" smtClean="0"/>
              <a:t>Walmart</a:t>
            </a:r>
            <a:r>
              <a:rPr lang="en-US" sz="2800" dirty="0" smtClean="0"/>
              <a:t>/</a:t>
            </a:r>
            <a:r>
              <a:rPr lang="en-US" sz="2800" dirty="0" err="1" smtClean="0"/>
              <a:t>Hyvee</a:t>
            </a:r>
            <a:r>
              <a:rPr lang="en-US" sz="2800" dirty="0" smtClean="0"/>
              <a:t>/</a:t>
            </a:r>
            <a:r>
              <a:rPr lang="en-US" sz="2800" dirty="0" err="1" smtClean="0"/>
              <a:t>Aldi</a:t>
            </a:r>
            <a:r>
              <a:rPr lang="en-US" sz="2800" dirty="0" smtClean="0"/>
              <a:t> Parking Lot (?)</a:t>
            </a:r>
          </a:p>
          <a:p>
            <a:pPr marL="342900" indent="-342900">
              <a:buFont typeface="Arial" panose="020B0604020202020204" pitchFamily="34" charset="0"/>
              <a:buChar char="•"/>
            </a:pPr>
            <a:r>
              <a:rPr lang="en-US" sz="2800" dirty="0" smtClean="0">
                <a:solidFill>
                  <a:srgbClr val="FF0000"/>
                </a:solidFill>
              </a:rPr>
              <a:t>Other ideas?</a:t>
            </a:r>
          </a:p>
          <a:p>
            <a:pPr marL="342900" indent="-342900">
              <a:buFont typeface="Arial" panose="020B0604020202020204" pitchFamily="34" charset="0"/>
              <a:buChar char="•"/>
            </a:pPr>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Tree>
    <p:extLst>
      <p:ext uri="{BB962C8B-B14F-4D97-AF65-F5344CB8AC3E}">
        <p14:creationId xmlns:p14="http://schemas.microsoft.com/office/powerpoint/2010/main" val="19154733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152400" y="990600"/>
            <a:ext cx="8991600" cy="52578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600" dirty="0" smtClean="0"/>
              <a:t>First day of classes at Truman State University &amp; MACC.</a:t>
            </a:r>
          </a:p>
          <a:p>
            <a:pPr marL="800100" lvl="1" indent="-342900">
              <a:buFont typeface="Arial" panose="020B0604020202020204" pitchFamily="34" charset="0"/>
              <a:buChar char="•"/>
            </a:pPr>
            <a:r>
              <a:rPr lang="en-US" sz="2600" b="1" dirty="0" smtClean="0">
                <a:solidFill>
                  <a:srgbClr val="00B0F0"/>
                </a:solidFill>
              </a:rPr>
              <a:t>Cancel/shorten classes</a:t>
            </a:r>
            <a:r>
              <a:rPr lang="en-US" sz="2600" dirty="0" smtClean="0"/>
              <a:t>, if possible. Meet outside if it is nice.</a:t>
            </a:r>
          </a:p>
          <a:p>
            <a:pPr marL="800100" lvl="1" indent="-342900">
              <a:buFont typeface="Arial" panose="020B0604020202020204" pitchFamily="34" charset="0"/>
              <a:buChar char="•"/>
            </a:pPr>
            <a:r>
              <a:rPr lang="en-US" sz="2600" dirty="0" smtClean="0"/>
              <a:t>Eclipse related </a:t>
            </a:r>
            <a:r>
              <a:rPr lang="en-US" sz="2600" dirty="0" smtClean="0">
                <a:solidFill>
                  <a:srgbClr val="00B0F0"/>
                </a:solidFill>
              </a:rPr>
              <a:t>assignments for classes </a:t>
            </a:r>
            <a:r>
              <a:rPr lang="en-US" sz="2600" dirty="0" smtClean="0"/>
              <a:t>(in spring &amp; fall)</a:t>
            </a:r>
          </a:p>
          <a:p>
            <a:pPr marL="800100" lvl="1" indent="-342900">
              <a:buFont typeface="Arial" panose="020B0604020202020204" pitchFamily="34" charset="0"/>
              <a:buChar char="•"/>
            </a:pPr>
            <a:r>
              <a:rPr lang="en-US" sz="2600" dirty="0" smtClean="0"/>
              <a:t>Encourage </a:t>
            </a:r>
            <a:r>
              <a:rPr lang="en-US" sz="2600" dirty="0" smtClean="0">
                <a:solidFill>
                  <a:srgbClr val="00B0F0"/>
                </a:solidFill>
              </a:rPr>
              <a:t>participation in eclipse-related activities </a:t>
            </a:r>
            <a:r>
              <a:rPr lang="en-US" sz="2600" dirty="0" smtClean="0"/>
              <a:t>– use eclipse as an opportunity to engage students/public in astronomy &amp; science.</a:t>
            </a:r>
          </a:p>
          <a:p>
            <a:pPr marL="800100" lvl="1" indent="-342900">
              <a:buFont typeface="Arial" panose="020B0604020202020204" pitchFamily="34" charset="0"/>
              <a:buChar char="•"/>
            </a:pPr>
            <a:r>
              <a:rPr lang="en-US" sz="2600" dirty="0" smtClean="0">
                <a:solidFill>
                  <a:srgbClr val="00B0F0"/>
                </a:solidFill>
              </a:rPr>
              <a:t>Art projects </a:t>
            </a:r>
            <a:r>
              <a:rPr lang="en-US" sz="2600" dirty="0" smtClean="0"/>
              <a:t>– paintings, photography, etc.</a:t>
            </a:r>
          </a:p>
          <a:p>
            <a:pPr marL="800100" lvl="1" indent="-342900">
              <a:buFont typeface="Arial" panose="020B0604020202020204" pitchFamily="34" charset="0"/>
              <a:buChar char="•"/>
            </a:pPr>
            <a:r>
              <a:rPr lang="en-US" sz="2600" dirty="0" smtClean="0">
                <a:solidFill>
                  <a:srgbClr val="00B0F0"/>
                </a:solidFill>
              </a:rPr>
              <a:t>Citizen science projects </a:t>
            </a:r>
            <a:r>
              <a:rPr lang="en-US" sz="2600" dirty="0" smtClean="0"/>
              <a:t>on NASA/JPL websites.</a:t>
            </a:r>
          </a:p>
          <a:p>
            <a:pPr marL="800100" lvl="1" indent="-342900">
              <a:buFont typeface="Arial" panose="020B0604020202020204" pitchFamily="34" charset="0"/>
              <a:buChar char="•"/>
            </a:pPr>
            <a:r>
              <a:rPr lang="en-US" sz="2600" dirty="0" smtClean="0"/>
              <a:t>‘Truman Transformation’ and incoming </a:t>
            </a:r>
            <a:r>
              <a:rPr lang="en-US" sz="2600" dirty="0" smtClean="0">
                <a:solidFill>
                  <a:srgbClr val="00B0F0"/>
                </a:solidFill>
              </a:rPr>
              <a:t>Freshman</a:t>
            </a:r>
          </a:p>
          <a:p>
            <a:pPr marL="800100" lvl="1" indent="-342900">
              <a:buFont typeface="Arial" panose="020B0604020202020204" pitchFamily="34" charset="0"/>
              <a:buChar char="•"/>
            </a:pPr>
            <a:r>
              <a:rPr lang="en-US" sz="2600" dirty="0" smtClean="0">
                <a:solidFill>
                  <a:srgbClr val="00B0F0"/>
                </a:solidFill>
              </a:rPr>
              <a:t>Summer activities </a:t>
            </a:r>
            <a:r>
              <a:rPr lang="en-US" sz="2600" dirty="0" smtClean="0"/>
              <a:t>– </a:t>
            </a:r>
            <a:r>
              <a:rPr lang="en-US" sz="2600" dirty="0" err="1" smtClean="0"/>
              <a:t>JBA</a:t>
            </a:r>
            <a:r>
              <a:rPr lang="en-US" sz="2600" dirty="0" smtClean="0"/>
              <a:t>, Zombies, etc.</a:t>
            </a:r>
          </a:p>
          <a:p>
            <a:pPr lvl="1"/>
            <a:endParaRPr lang="en-US" sz="2600" dirty="0" smtClean="0"/>
          </a:p>
          <a:p>
            <a:pPr marL="342900" indent="-342900">
              <a:buFont typeface="Arial" panose="020B0604020202020204" pitchFamily="34" charset="0"/>
              <a:buChar char="•"/>
            </a:pPr>
            <a:r>
              <a:rPr lang="en-US" sz="2600" dirty="0" smtClean="0"/>
              <a:t>Schools is session for a week before the eclipse.</a:t>
            </a:r>
            <a:endParaRPr lang="en-US" sz="26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Faculty &amp; Students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0" name="AutoShape 4"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2" name="AutoShape 6"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303" name="Picture 7" descr="C:\Users\Jetlee\Dropbox\Truman\Spring'17\Solar Eclipse\Pics\TSE2017-Missouri-MichaelZeiler.jpg"/>
          <p:cNvPicPr>
            <a:picLocks noChangeAspect="1" noChangeArrowheads="1"/>
          </p:cNvPicPr>
          <p:nvPr/>
        </p:nvPicPr>
        <p:blipFill>
          <a:blip r:embed="rId2" cstate="print"/>
          <a:srcRect/>
          <a:stretch>
            <a:fillRect/>
          </a:stretch>
        </p:blipFill>
        <p:spPr bwMode="auto">
          <a:xfrm>
            <a:off x="838200" y="76200"/>
            <a:ext cx="7543800" cy="6629637"/>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304800" y="1143000"/>
            <a:ext cx="8458200" cy="1219200"/>
          </a:xfrm>
          <a:prstGeom prst="rect">
            <a:avLst/>
          </a:prstGeom>
          <a:noFill/>
          <a:ln w="9525">
            <a:noFill/>
            <a:miter lim="800000"/>
            <a:headEnd/>
            <a:tailEnd/>
          </a:ln>
        </p:spPr>
        <p:txBody>
          <a:bodyPr/>
          <a:lstStyle/>
          <a:p>
            <a:pPr algn="ctr"/>
            <a:r>
              <a:rPr lang="en-US" sz="3600" b="1" dirty="0" smtClean="0">
                <a:solidFill>
                  <a:srgbClr val="FF0000"/>
                </a:solidFill>
              </a:rPr>
              <a:t>WE ARE LOOKING FOR </a:t>
            </a:r>
            <a:br>
              <a:rPr lang="en-US" sz="3600" b="1" dirty="0" smtClean="0">
                <a:solidFill>
                  <a:srgbClr val="FF0000"/>
                </a:solidFill>
              </a:rPr>
            </a:br>
            <a:r>
              <a:rPr lang="en-US" sz="3600" b="1" dirty="0" smtClean="0">
                <a:solidFill>
                  <a:srgbClr val="FF0000"/>
                </a:solidFill>
              </a:rPr>
              <a:t>INTERESTED AND MOTIVATED VOLUNTEERS</a:t>
            </a:r>
            <a:endParaRPr lang="en-US" sz="3600" b="1" dirty="0">
              <a:solidFill>
                <a:srgbClr val="FF0000"/>
              </a:solidFill>
            </a:endParaRPr>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
        <p:nvSpPr>
          <p:cNvPr id="8" name="Rectangle 6"/>
          <p:cNvSpPr>
            <a:spLocks noChangeArrowheads="1"/>
          </p:cNvSpPr>
          <p:nvPr/>
        </p:nvSpPr>
        <p:spPr bwMode="auto">
          <a:xfrm>
            <a:off x="152400" y="2895600"/>
            <a:ext cx="8763000" cy="32004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3200" b="1" dirty="0" smtClean="0">
                <a:solidFill>
                  <a:srgbClr val="FF0000"/>
                </a:solidFill>
              </a:rPr>
              <a:t>Sun-Earth-Moon Workshop</a:t>
            </a:r>
            <a:r>
              <a:rPr lang="en-US" sz="3200" b="1" dirty="0" smtClean="0">
                <a:solidFill>
                  <a:schemeClr val="tx2"/>
                </a:solidFill>
              </a:rPr>
              <a:t> 1</a:t>
            </a:r>
            <a:r>
              <a:rPr lang="en-US" sz="3200" b="1" baseline="30000" dirty="0" smtClean="0">
                <a:solidFill>
                  <a:schemeClr val="tx2"/>
                </a:solidFill>
              </a:rPr>
              <a:t>st</a:t>
            </a:r>
            <a:r>
              <a:rPr lang="en-US" sz="3200" b="1" dirty="0" smtClean="0">
                <a:solidFill>
                  <a:schemeClr val="tx2"/>
                </a:solidFill>
              </a:rPr>
              <a:t> April 2017 at Truman State University</a:t>
            </a:r>
          </a:p>
          <a:p>
            <a:pPr marL="800100" lvl="1" indent="-342900">
              <a:buFont typeface="Arial" panose="020B0604020202020204" pitchFamily="34" charset="0"/>
              <a:buChar char="•"/>
            </a:pPr>
            <a:r>
              <a:rPr lang="en-US" sz="3200" b="1" dirty="0" smtClean="0">
                <a:solidFill>
                  <a:schemeClr val="tx2"/>
                </a:solidFill>
              </a:rPr>
              <a:t>1</a:t>
            </a:r>
            <a:r>
              <a:rPr lang="en-US" sz="3200" b="1" baseline="30000" dirty="0" smtClean="0">
                <a:solidFill>
                  <a:schemeClr val="tx2"/>
                </a:solidFill>
              </a:rPr>
              <a:t>st</a:t>
            </a:r>
            <a:r>
              <a:rPr lang="en-US" sz="3200" b="1" dirty="0" smtClean="0">
                <a:solidFill>
                  <a:schemeClr val="tx2"/>
                </a:solidFill>
              </a:rPr>
              <a:t> April 2017, </a:t>
            </a:r>
            <a:r>
              <a:rPr lang="en-US" sz="3200" b="1" dirty="0" err="1" smtClean="0">
                <a:solidFill>
                  <a:schemeClr val="tx2"/>
                </a:solidFill>
              </a:rPr>
              <a:t>Magruder</a:t>
            </a:r>
            <a:r>
              <a:rPr lang="en-US" sz="3200" b="1" dirty="0" smtClean="0">
                <a:solidFill>
                  <a:schemeClr val="tx2"/>
                </a:solidFill>
              </a:rPr>
              <a:t> 2005 (computer lab)</a:t>
            </a:r>
          </a:p>
          <a:p>
            <a:pPr marL="800100" lvl="1" indent="-342900">
              <a:buFont typeface="Arial" panose="020B0604020202020204" pitchFamily="34" charset="0"/>
              <a:buChar char="•"/>
            </a:pPr>
            <a:r>
              <a:rPr lang="en-US" sz="3200" b="1" dirty="0" smtClean="0">
                <a:solidFill>
                  <a:schemeClr val="tx2"/>
                </a:solidFill>
              </a:rPr>
              <a:t>Email </a:t>
            </a:r>
            <a:r>
              <a:rPr lang="en-US" sz="3200" b="1" dirty="0" smtClean="0">
                <a:solidFill>
                  <a:schemeClr val="tx2"/>
                </a:solidFill>
                <a:hlinkClick r:id="rId3"/>
              </a:rPr>
              <a:t>gokhale@truman.edu</a:t>
            </a:r>
            <a:r>
              <a:rPr lang="en-US" sz="3200" b="1" dirty="0" smtClean="0">
                <a:solidFill>
                  <a:schemeClr val="tx2"/>
                </a:solidFill>
              </a:rPr>
              <a:t> for information and updates (time, schedule, topics to be covered, etc.)</a:t>
            </a:r>
          </a:p>
        </p:txBody>
      </p:sp>
    </p:spTree>
    <p:extLst>
      <p:ext uri="{BB962C8B-B14F-4D97-AF65-F5344CB8AC3E}">
        <p14:creationId xmlns:p14="http://schemas.microsoft.com/office/powerpoint/2010/main" val="1675670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4600" y="673101"/>
            <a:ext cx="2665477" cy="1601362"/>
          </a:xfrm>
          <a:prstGeom prst="rect">
            <a:avLst/>
          </a:prstGeom>
        </p:spPr>
      </p:pic>
      <p:pic>
        <p:nvPicPr>
          <p:cNvPr id="7171"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t>How to make </a:t>
            </a:r>
            <a:r>
              <a:rPr lang="en-US" sz="2200" dirty="0"/>
              <a:t>a pinhole camera</a:t>
            </a:r>
            <a:br>
              <a:rPr lang="en-US" sz="2200" dirty="0"/>
            </a:br>
            <a:r>
              <a:rPr lang="en-US" sz="2200" dirty="0">
                <a:hlinkClick r:id="rId4"/>
              </a:rPr>
              <a:t>http://www.jpl.nasa.gov/edu/learn/project/how-to-make-a-pinhole-camera</a:t>
            </a:r>
            <a:r>
              <a:rPr lang="en-US" sz="2200" dirty="0" smtClean="0">
                <a:hlinkClick r:id="rId4"/>
              </a:rPr>
              <a:t>/</a:t>
            </a:r>
            <a:r>
              <a:rPr lang="en-US" sz="2200" dirty="0"/>
              <a:t> </a:t>
            </a:r>
            <a:br>
              <a:rPr lang="en-US" sz="2200" dirty="0"/>
            </a:br>
            <a:r>
              <a:rPr lang="en-US" sz="2200" dirty="0">
                <a:hlinkClick r:id="rId5"/>
              </a:rPr>
              <a:t>http://</a:t>
            </a:r>
            <a:r>
              <a:rPr lang="en-US" sz="2200" dirty="0" smtClean="0">
                <a:hlinkClick r:id="rId5"/>
              </a:rPr>
              <a:t>static.nsta.org/extras/solarscience/chapter3/3.10PinholeProjectionInABox.pdf</a:t>
            </a:r>
            <a:r>
              <a:rPr lang="en-US" sz="2200" dirty="0" smtClean="0"/>
              <a:t> </a:t>
            </a:r>
          </a:p>
          <a:p>
            <a:pPr marL="342900" indent="-342900">
              <a:buFont typeface="Arial" panose="020B0604020202020204" pitchFamily="34" charset="0"/>
              <a:buChar char="•"/>
            </a:pPr>
            <a:r>
              <a:rPr lang="en-US" sz="2200" dirty="0" smtClean="0"/>
              <a:t>How to build a sun-funnel:</a:t>
            </a:r>
            <a:r>
              <a:rPr lang="en-US" sz="2200" dirty="0"/>
              <a:t/>
            </a:r>
            <a:br>
              <a:rPr lang="en-US" sz="2200" dirty="0"/>
            </a:br>
            <a:r>
              <a:rPr lang="en-US" sz="2200" dirty="0">
                <a:hlinkClick r:id="rId6"/>
              </a:rPr>
              <a:t>https://</a:t>
            </a:r>
            <a:r>
              <a:rPr lang="en-US" sz="2200" dirty="0" smtClean="0">
                <a:hlinkClick r:id="rId6"/>
              </a:rPr>
              <a:t>eclipse.aas.org/sites/eclipse.aas.org/files/Build-Sun-Funnel-v3.2.pdf</a:t>
            </a:r>
            <a:r>
              <a:rPr lang="en-US" sz="2200" dirty="0" smtClean="0"/>
              <a:t> </a:t>
            </a:r>
          </a:p>
          <a:p>
            <a:pPr marL="342900" indent="-342900">
              <a:buFont typeface="Arial" panose="020B0604020202020204" pitchFamily="34" charset="0"/>
              <a:buChar char="•"/>
            </a:pPr>
            <a:endParaRPr lang="en-US" sz="2200" dirty="0"/>
          </a:p>
        </p:txBody>
      </p:sp>
      <p:pic>
        <p:nvPicPr>
          <p:cNvPr id="5" name="Picture 4"/>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Activities and Information Handouts </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7800" y="4493418"/>
            <a:ext cx="3604091" cy="197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4448173"/>
            <a:ext cx="3897358" cy="202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200" dirty="0" smtClean="0"/>
              <a:t>American Astronomical </a:t>
            </a:r>
            <a:r>
              <a:rPr lang="en-US" sz="2200" dirty="0"/>
              <a:t>Society Eclipse Page:</a:t>
            </a:r>
            <a:br>
              <a:rPr lang="en-US" sz="2200" dirty="0"/>
            </a:br>
            <a:r>
              <a:rPr lang="en-US" sz="2200" dirty="0">
                <a:hlinkClick r:id="rId3"/>
              </a:rPr>
              <a:t>https://</a:t>
            </a:r>
            <a:r>
              <a:rPr lang="en-US" sz="2200" dirty="0" smtClean="0">
                <a:hlinkClick r:id="rId3"/>
              </a:rPr>
              <a:t>eclipse.aas.org/resources/educational-materials</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t>Night </a:t>
            </a:r>
            <a:r>
              <a:rPr lang="en-US" sz="2200" dirty="0"/>
              <a:t>Sky Network (NASA-JPL):</a:t>
            </a:r>
            <a:br>
              <a:rPr lang="en-US" sz="2200" dirty="0"/>
            </a:br>
            <a:r>
              <a:rPr lang="en-US" sz="2200" dirty="0">
                <a:hlinkClick r:id="rId4"/>
              </a:rPr>
              <a:t>https://</a:t>
            </a:r>
            <a:r>
              <a:rPr lang="en-US" sz="2200" dirty="0" smtClean="0">
                <a:hlinkClick r:id="rId4"/>
              </a:rPr>
              <a:t>nightsky.jpl.nasa.gov/download-view.cfm?Doc_ID=588</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t>NASA Eclipse 2017 </a:t>
            </a:r>
            <a:r>
              <a:rPr lang="en-US" sz="2200" dirty="0"/>
              <a:t>Teacher Resource Page:</a:t>
            </a:r>
            <a:br>
              <a:rPr lang="en-US" sz="2200" dirty="0"/>
            </a:br>
            <a:r>
              <a:rPr lang="en-US" sz="2200" dirty="0">
                <a:hlinkClick r:id="rId5"/>
              </a:rPr>
              <a:t>https://</a:t>
            </a:r>
            <a:r>
              <a:rPr lang="en-US" sz="2200" dirty="0" smtClean="0">
                <a:hlinkClick r:id="rId5"/>
              </a:rPr>
              <a:t>eclipse2017.nasa.gov/k-12-formal-education</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t>NASA Museum </a:t>
            </a:r>
            <a:r>
              <a:rPr lang="en-US" sz="2200" dirty="0"/>
              <a:t>Alliance Eclipse Page:</a:t>
            </a:r>
            <a:br>
              <a:rPr lang="en-US" sz="2200" dirty="0"/>
            </a:br>
            <a:r>
              <a:rPr lang="en-US" sz="2200" dirty="0">
                <a:hlinkClick r:id="rId6"/>
              </a:rPr>
              <a:t>https://</a:t>
            </a:r>
            <a:r>
              <a:rPr lang="en-US" sz="2200" dirty="0" smtClean="0">
                <a:hlinkClick r:id="rId6"/>
              </a:rPr>
              <a:t>informal.jpl.nasa.gov/museum/content/eclipse-2017</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t>AAPT </a:t>
            </a:r>
            <a:r>
              <a:rPr lang="en-US" sz="2200" dirty="0"/>
              <a:t>Eclipse Page:</a:t>
            </a:r>
            <a:br>
              <a:rPr lang="en-US" sz="2200" dirty="0"/>
            </a:br>
            <a:r>
              <a:rPr lang="en-US" sz="2200" dirty="0">
                <a:hlinkClick r:id="rId7"/>
              </a:rPr>
              <a:t>http://aapt.org/resources/eclipse2017</a:t>
            </a:r>
            <a:r>
              <a:rPr lang="en-US" sz="2200" dirty="0" smtClean="0">
                <a:hlinkClick r:id="rId7"/>
              </a:rPr>
              <a:t>/</a:t>
            </a:r>
            <a:r>
              <a:rPr lang="en-US" sz="2200" dirty="0" smtClean="0"/>
              <a:t> </a:t>
            </a:r>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Activities and Information Handouts </a:t>
            </a:r>
          </a:p>
        </p:txBody>
      </p:sp>
    </p:spTree>
    <p:extLst>
      <p:ext uri="{BB962C8B-B14F-4D97-AF65-F5344CB8AC3E}">
        <p14:creationId xmlns:p14="http://schemas.microsoft.com/office/powerpoint/2010/main" val="1493723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486400"/>
          </a:xfrm>
          <a:prstGeom prst="rect">
            <a:avLst/>
          </a:prstGeom>
          <a:noFill/>
          <a:ln w="9525">
            <a:noFill/>
            <a:miter lim="800000"/>
            <a:headEnd/>
            <a:tailEnd/>
          </a:ln>
        </p:spPr>
        <p:txBody>
          <a:bodyPr/>
          <a:lstStyle/>
          <a:p>
            <a:endParaRPr lang="en-US" sz="2200" dirty="0" smtClean="0"/>
          </a:p>
          <a:p>
            <a:pPr marL="342900" indent="-342900">
              <a:buFont typeface="Arial" panose="020B0604020202020204" pitchFamily="34" charset="0"/>
              <a:buChar char="•"/>
            </a:pPr>
            <a:r>
              <a:rPr lang="en-US" sz="2200" dirty="0" smtClean="0">
                <a:hlinkClick r:id="rId3"/>
              </a:rPr>
              <a:t>https://www.nasa.gov/nasa-edge/1005-solar-eclipse-2017-preview-show</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hlinkClick r:id="rId4"/>
              </a:rPr>
              <a:t>https://eclipse.aas.org/resources/podcasts-webcasts </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hlinkClick r:id="rId5"/>
              </a:rPr>
              <a:t>https://www.youtube.com/playlist?list=PLo2YDpGbMTNBYH0jWAMunM4oaMJEpe0qf</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hlinkClick r:id="rId6"/>
              </a:rPr>
              <a:t>http://www.nisenet.org/catalog/online-workshop-tips-planning-your-august-21-2017-solar-eclipse-event-recorded</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hlinkClick r:id="rId7"/>
              </a:rPr>
              <a:t>http://www.nisenet.org/earthspacekit-2017</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hlinkClick r:id="rId8"/>
              </a:rPr>
              <a:t>http://transportationops.org/tools/solar-eclipse-webinar-preparing-august-21-2017-webinar-materials</a:t>
            </a:r>
            <a:r>
              <a:rPr lang="en-US" sz="2200" dirty="0" smtClean="0"/>
              <a:t/>
            </a:r>
            <a:br>
              <a:rPr lang="en-US" sz="2200" dirty="0" smtClean="0"/>
            </a:br>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Podcasts &amp; Webinars</a:t>
            </a:r>
          </a:p>
        </p:txBody>
      </p:sp>
    </p:spTree>
    <p:extLst>
      <p:ext uri="{BB962C8B-B14F-4D97-AF65-F5344CB8AC3E}">
        <p14:creationId xmlns:p14="http://schemas.microsoft.com/office/powerpoint/2010/main" val="10848955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Pink Floyd Album Covers"/>
          <p:cNvPicPr>
            <a:picLocks noChangeAspect="1" noChangeArrowheads="1"/>
          </p:cNvPicPr>
          <p:nvPr/>
        </p:nvPicPr>
        <p:blipFill>
          <a:blip r:embed="rId3" cstate="print"/>
          <a:srcRect/>
          <a:stretch>
            <a:fillRect/>
          </a:stretch>
        </p:blipFill>
        <p:spPr bwMode="auto">
          <a:xfrm>
            <a:off x="1943100" y="3086100"/>
            <a:ext cx="4762500" cy="4762500"/>
          </a:xfrm>
          <a:prstGeom prst="rect">
            <a:avLst/>
          </a:prstGeom>
          <a:noFill/>
        </p:spPr>
      </p:pic>
      <p:sp>
        <p:nvSpPr>
          <p:cNvPr id="111618" name="Rectangle 2"/>
          <p:cNvSpPr>
            <a:spLocks noGrp="1" noChangeArrowheads="1"/>
          </p:cNvSpPr>
          <p:nvPr>
            <p:ph type="title"/>
          </p:nvPr>
        </p:nvSpPr>
        <p:spPr>
          <a:xfrm>
            <a:off x="1828800" y="250825"/>
            <a:ext cx="510540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“Eclipse”</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5316" y="5410200"/>
            <a:ext cx="91440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sz="4000" b="1" dirty="0" smtClean="0">
                <a:solidFill>
                  <a:schemeClr val="bg1"/>
                </a:solidFill>
                <a:latin typeface="+mn-lt"/>
                <a:cs typeface="Times New Roman" pitchFamily="18" charset="0"/>
              </a:rPr>
              <a:t>“There is no dark side of the moon really. </a:t>
            </a:r>
            <a:br>
              <a:rPr lang="en-US" sz="4000" b="1" dirty="0" smtClean="0">
                <a:solidFill>
                  <a:schemeClr val="bg1"/>
                </a:solidFill>
                <a:latin typeface="+mn-lt"/>
                <a:cs typeface="Times New Roman" pitchFamily="18" charset="0"/>
              </a:rPr>
            </a:br>
            <a:r>
              <a:rPr lang="en-US" sz="4000" b="1" dirty="0" smtClean="0">
                <a:solidFill>
                  <a:schemeClr val="bg1"/>
                </a:solidFill>
                <a:latin typeface="+mn-lt"/>
                <a:cs typeface="Times New Roman" pitchFamily="18" charset="0"/>
              </a:rPr>
              <a:t>Matter of fact it's all dark.”</a:t>
            </a:r>
            <a:endParaRPr lang="en-US" altLang="en-US" sz="4000" b="1" dirty="0" smtClean="0">
              <a:solidFill>
                <a:schemeClr val="bg1"/>
              </a:solidFill>
              <a:effectLst>
                <a:outerShdw blurRad="38100" dist="38100" dir="2700000" algn="tl">
                  <a:srgbClr val="000000">
                    <a:alpha val="43137"/>
                  </a:srgbClr>
                </a:outerShdw>
              </a:effectLst>
              <a:latin typeface="+mn-lt"/>
              <a:cs typeface="Times New Roman" pitchFamily="18" charset="0"/>
            </a:endParaRPr>
          </a:p>
        </p:txBody>
      </p:sp>
      <p:pic>
        <p:nvPicPr>
          <p:cNvPr id="7"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
        <p:nvSpPr>
          <p:cNvPr id="2" name="Rectangle 1"/>
          <p:cNvSpPr/>
          <p:nvPr/>
        </p:nvSpPr>
        <p:spPr>
          <a:xfrm>
            <a:off x="2095500" y="914400"/>
            <a:ext cx="4572000" cy="3539430"/>
          </a:xfrm>
          <a:prstGeom prst="rect">
            <a:avLst/>
          </a:prstGeom>
        </p:spPr>
        <p:txBody>
          <a:bodyPr>
            <a:spAutoFit/>
          </a:bodyPr>
          <a:lstStyle/>
          <a:p>
            <a:pPr algn="ctr"/>
            <a:r>
              <a:rPr lang="en-US" sz="3200" dirty="0">
                <a:solidFill>
                  <a:schemeClr val="bg1"/>
                </a:solidFill>
              </a:rPr>
              <a:t>All that is now</a:t>
            </a:r>
            <a:br>
              <a:rPr lang="en-US" sz="3200" dirty="0">
                <a:solidFill>
                  <a:schemeClr val="bg1"/>
                </a:solidFill>
              </a:rPr>
            </a:br>
            <a:r>
              <a:rPr lang="en-US" sz="3200" dirty="0">
                <a:solidFill>
                  <a:schemeClr val="bg1"/>
                </a:solidFill>
              </a:rPr>
              <a:t>All that is gone</a:t>
            </a:r>
            <a:br>
              <a:rPr lang="en-US" sz="3200" dirty="0">
                <a:solidFill>
                  <a:schemeClr val="bg1"/>
                </a:solidFill>
              </a:rPr>
            </a:br>
            <a:r>
              <a:rPr lang="en-US" sz="3200" dirty="0">
                <a:solidFill>
                  <a:schemeClr val="bg1"/>
                </a:solidFill>
              </a:rPr>
              <a:t>All that's to come</a:t>
            </a:r>
            <a:br>
              <a:rPr lang="en-US" sz="3200" dirty="0">
                <a:solidFill>
                  <a:schemeClr val="bg1"/>
                </a:solidFill>
              </a:rPr>
            </a:br>
            <a:r>
              <a:rPr lang="en-US" sz="3200" dirty="0">
                <a:solidFill>
                  <a:schemeClr val="bg1"/>
                </a:solidFill>
              </a:rPr>
              <a:t>And everything under the </a:t>
            </a:r>
            <a:r>
              <a:rPr lang="en-US" sz="3200" dirty="0" smtClean="0">
                <a:solidFill>
                  <a:schemeClr val="bg1"/>
                </a:solidFill>
              </a:rPr>
              <a:t>Sun </a:t>
            </a:r>
            <a:r>
              <a:rPr lang="en-US" sz="3200" dirty="0">
                <a:solidFill>
                  <a:schemeClr val="bg1"/>
                </a:solidFill>
              </a:rPr>
              <a:t>is in </a:t>
            </a:r>
            <a:r>
              <a:rPr lang="en-US" sz="3200" dirty="0" smtClean="0">
                <a:solidFill>
                  <a:schemeClr val="bg1"/>
                </a:solidFill>
              </a:rPr>
              <a:t>tune</a:t>
            </a:r>
            <a:r>
              <a:rPr lang="en-US" sz="3200" dirty="0">
                <a:solidFill>
                  <a:schemeClr val="bg1"/>
                </a:solidFill>
              </a:rPr>
              <a:t/>
            </a:r>
            <a:br>
              <a:rPr lang="en-US" sz="3200" dirty="0">
                <a:solidFill>
                  <a:schemeClr val="bg1"/>
                </a:solidFill>
              </a:rPr>
            </a:br>
            <a:r>
              <a:rPr lang="en-US" sz="3200" dirty="0">
                <a:solidFill>
                  <a:schemeClr val="bg1"/>
                </a:solidFill>
              </a:rPr>
              <a:t>But the </a:t>
            </a:r>
            <a:r>
              <a:rPr lang="en-US" sz="3200" dirty="0" smtClean="0">
                <a:solidFill>
                  <a:schemeClr val="bg1"/>
                </a:solidFill>
              </a:rPr>
              <a:t>Sun </a:t>
            </a:r>
            <a:r>
              <a:rPr lang="en-US" sz="3200" dirty="0">
                <a:solidFill>
                  <a:schemeClr val="bg1"/>
                </a:solidFill>
              </a:rPr>
              <a:t>is eclipsed by the moon.</a:t>
            </a:r>
          </a:p>
        </p:txBody>
      </p:sp>
    </p:spTree>
    <p:extLst>
      <p:ext uri="{BB962C8B-B14F-4D97-AF65-F5344CB8AC3E}">
        <p14:creationId xmlns:p14="http://schemas.microsoft.com/office/powerpoint/2010/main" val="3387940475"/>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304800" y="3048000"/>
            <a:ext cx="8458200" cy="685800"/>
          </a:xfrm>
          <a:prstGeom prst="rect">
            <a:avLst/>
          </a:prstGeom>
          <a:noFill/>
          <a:ln w="9525">
            <a:noFill/>
            <a:miter lim="800000"/>
            <a:headEnd/>
            <a:tailEnd/>
          </a:ln>
        </p:spPr>
        <p:txBody>
          <a:bodyPr/>
          <a:lstStyle/>
          <a:p>
            <a:pPr algn="ctr"/>
            <a:r>
              <a:rPr lang="en-US" sz="3600" b="1" dirty="0" smtClean="0">
                <a:solidFill>
                  <a:srgbClr val="FF0000"/>
                </a:solidFill>
              </a:rPr>
              <a:t>Extra Slides</a:t>
            </a:r>
            <a:endParaRPr lang="en-US" sz="3600" b="1" dirty="0">
              <a:solidFill>
                <a:srgbClr val="FF0000"/>
              </a:solidFill>
            </a:endParaRPr>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Tree>
    <p:extLst>
      <p:ext uri="{BB962C8B-B14F-4D97-AF65-F5344CB8AC3E}">
        <p14:creationId xmlns:p14="http://schemas.microsoft.com/office/powerpoint/2010/main" val="32246314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History</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endParaRPr lang="en-US" altLang="en-US" sz="2600" dirty="0" smtClean="0">
              <a:latin typeface="+mn-lt"/>
              <a:cs typeface="Times New Roman" panose="02020603050405020304"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4"/>
          <p:cNvSpPr>
            <a:spLocks noChangeArrowheads="1"/>
          </p:cNvSpPr>
          <p:nvPr/>
        </p:nvSpPr>
        <p:spPr bwMode="auto">
          <a:xfrm>
            <a:off x="457200" y="9906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600" dirty="0" smtClean="0">
                <a:latin typeface="+mn-lt"/>
                <a:cs typeface="Times New Roman" panose="02020603050405020304" pitchFamily="18" charset="0"/>
              </a:rPr>
              <a:t>Eclipses have been the source of much fear, superstition, and also some scientific studies for centuries.</a:t>
            </a:r>
          </a:p>
          <a:p>
            <a:r>
              <a:rPr lang="en-US" altLang="en-US" sz="2600" dirty="0" smtClean="0">
                <a:latin typeface="+mn-lt"/>
                <a:cs typeface="Times New Roman" panose="02020603050405020304" pitchFamily="18" charset="0"/>
              </a:rPr>
              <a:t>Many cultures have mythological stories associated with eclipses – usually considered a ‘bad omen’ (crucifixion of  Christ, wars &amp; famine, etc.)</a:t>
            </a:r>
          </a:p>
          <a:p>
            <a:r>
              <a:rPr lang="en-US" altLang="en-US" sz="2600" dirty="0" smtClean="0">
                <a:latin typeface="+mn-lt"/>
                <a:cs typeface="Times New Roman" panose="02020603050405020304" pitchFamily="18" charset="0"/>
              </a:rPr>
              <a:t>The earlier reference to a solar eclipse seems to be from two Chinese astronomers in 2137 BCE, though these claims are somewhat dubious.</a:t>
            </a:r>
          </a:p>
          <a:p>
            <a:r>
              <a:rPr lang="en-US" altLang="en-US" sz="2600" dirty="0" smtClean="0">
                <a:latin typeface="+mn-lt"/>
                <a:cs typeface="Times New Roman" panose="02020603050405020304" pitchFamily="18" charset="0"/>
              </a:rPr>
              <a:t>Mesopotamian records from 1375 BCE mention </a:t>
            </a:r>
            <a:r>
              <a:rPr lang="en-US" altLang="en-US" sz="2600" dirty="0">
                <a:latin typeface="+mn-lt"/>
                <a:cs typeface="Times New Roman" panose="02020603050405020304" pitchFamily="18" charset="0"/>
              </a:rPr>
              <a:t>an eclipse:</a:t>
            </a:r>
            <a:br>
              <a:rPr lang="en-US" altLang="en-US" sz="2600" dirty="0">
                <a:latin typeface="+mn-lt"/>
                <a:cs typeface="Times New Roman" panose="02020603050405020304" pitchFamily="18" charset="0"/>
              </a:rPr>
            </a:br>
            <a:r>
              <a:rPr lang="en-US" altLang="en-US" sz="2600" i="1" dirty="0">
                <a:latin typeface="+mn-lt"/>
                <a:cs typeface="Times New Roman" panose="02020603050405020304" pitchFamily="18" charset="0"/>
              </a:rPr>
              <a:t>“On the day of the new moon, in the month of </a:t>
            </a:r>
            <a:r>
              <a:rPr lang="en-US" altLang="en-US" sz="2600" i="1" dirty="0" err="1">
                <a:latin typeface="+mn-lt"/>
                <a:cs typeface="Times New Roman" panose="02020603050405020304" pitchFamily="18" charset="0"/>
              </a:rPr>
              <a:t>Hiyar</a:t>
            </a:r>
            <a:r>
              <a:rPr lang="en-US" altLang="en-US" sz="2600" i="1" dirty="0">
                <a:latin typeface="+mn-lt"/>
                <a:cs typeface="Times New Roman" panose="02020603050405020304" pitchFamily="18" charset="0"/>
              </a:rPr>
              <a:t>, the Sun was put to shame, and went down in the daytime, with Mars in </a:t>
            </a:r>
            <a:r>
              <a:rPr lang="en-US" altLang="en-US" sz="2600" i="1" dirty="0" smtClean="0">
                <a:latin typeface="+mn-lt"/>
                <a:cs typeface="Times New Roman" panose="02020603050405020304" pitchFamily="18" charset="0"/>
              </a:rPr>
              <a:t>attendance”</a:t>
            </a:r>
          </a:p>
        </p:txBody>
      </p:sp>
      <p:sp>
        <p:nvSpPr>
          <p:cNvPr id="3" name="Rectangle 2"/>
          <p:cNvSpPr/>
          <p:nvPr/>
        </p:nvSpPr>
        <p:spPr>
          <a:xfrm>
            <a:off x="457200" y="6183529"/>
            <a:ext cx="8001000" cy="369332"/>
          </a:xfrm>
          <a:prstGeom prst="rect">
            <a:avLst/>
          </a:prstGeom>
        </p:spPr>
        <p:txBody>
          <a:bodyPr wrap="square">
            <a:spAutoFit/>
          </a:bodyPr>
          <a:lstStyle/>
          <a:p>
            <a:pPr algn="ctr"/>
            <a:r>
              <a:rPr lang="en-US" dirty="0">
                <a:hlinkClick r:id="rId4"/>
              </a:rPr>
              <a:t>https://</a:t>
            </a:r>
            <a:r>
              <a:rPr lang="en-US" dirty="0" err="1" smtClean="0">
                <a:hlinkClick r:id="rId4"/>
              </a:rPr>
              <a:t>eclipse.gsfc.nasa.gov</a:t>
            </a:r>
            <a:r>
              <a:rPr lang="en-US" dirty="0" smtClean="0">
                <a:hlinkClick r:id="rId4"/>
              </a:rPr>
              <a:t>/</a:t>
            </a:r>
            <a:r>
              <a:rPr lang="en-US" dirty="0" err="1" smtClean="0">
                <a:hlinkClick r:id="rId4"/>
              </a:rPr>
              <a:t>SEhistory</a:t>
            </a:r>
            <a:r>
              <a:rPr lang="en-US" dirty="0" smtClean="0">
                <a:hlinkClick r:id="rId4"/>
              </a:rPr>
              <a:t>/</a:t>
            </a:r>
            <a:r>
              <a:rPr lang="en-US" dirty="0" err="1" smtClean="0">
                <a:hlinkClick r:id="rId4"/>
              </a:rPr>
              <a:t>SEhistory.html</a:t>
            </a:r>
            <a:r>
              <a:rPr lang="en-US" dirty="0" smtClean="0"/>
              <a:t> </a:t>
            </a:r>
            <a:endParaRPr lang="en-US" dirty="0"/>
          </a:p>
        </p:txBody>
      </p:sp>
    </p:spTree>
    <p:extLst>
      <p:ext uri="{BB962C8B-B14F-4D97-AF65-F5344CB8AC3E}">
        <p14:creationId xmlns:p14="http://schemas.microsoft.com/office/powerpoint/2010/main" val="3862630949"/>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History</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endParaRPr lang="en-US" altLang="en-US" sz="2600" dirty="0" smtClean="0">
              <a:latin typeface="+mn-lt"/>
              <a:cs typeface="Times New Roman" panose="02020603050405020304"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630498"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326" y="1042519"/>
            <a:ext cx="4809674" cy="439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43607" y="6167735"/>
            <a:ext cx="7513638" cy="369332"/>
          </a:xfrm>
          <a:prstGeom prst="rect">
            <a:avLst/>
          </a:prstGeom>
        </p:spPr>
        <p:txBody>
          <a:bodyPr wrap="square">
            <a:spAutoFit/>
          </a:bodyPr>
          <a:lstStyle/>
          <a:p>
            <a:pPr algn="ctr"/>
            <a:r>
              <a:rPr lang="en-US" dirty="0">
                <a:hlinkClick r:id="rId6"/>
              </a:rPr>
              <a:t>http://</a:t>
            </a:r>
            <a:r>
              <a:rPr lang="en-US" dirty="0" err="1" smtClean="0">
                <a:hlinkClick r:id="rId6"/>
              </a:rPr>
              <a:t>www.maths.dundee.ac.uk</a:t>
            </a:r>
            <a:r>
              <a:rPr lang="en-US" dirty="0" smtClean="0">
                <a:hlinkClick r:id="rId6"/>
              </a:rPr>
              <a:t>/</a:t>
            </a:r>
            <a:r>
              <a:rPr lang="en-US" dirty="0" err="1" smtClean="0">
                <a:hlinkClick r:id="rId6"/>
              </a:rPr>
              <a:t>mhd</a:t>
            </a:r>
            <a:r>
              <a:rPr lang="en-US" dirty="0" smtClean="0">
                <a:hlinkClick r:id="rId6"/>
              </a:rPr>
              <a:t>/Pdfs/</a:t>
            </a:r>
            <a:r>
              <a:rPr lang="en-US" dirty="0" err="1" smtClean="0">
                <a:hlinkClick r:id="rId6"/>
              </a:rPr>
              <a:t>wilmotsmith_solar_eclipses.pdf</a:t>
            </a:r>
            <a:r>
              <a:rPr lang="en-US" dirty="0" smtClean="0"/>
              <a:t> </a:t>
            </a:r>
            <a:endParaRPr lang="en-US" dirty="0"/>
          </a:p>
        </p:txBody>
      </p:sp>
    </p:spTree>
    <p:extLst>
      <p:ext uri="{BB962C8B-B14F-4D97-AF65-F5344CB8AC3E}">
        <p14:creationId xmlns:p14="http://schemas.microsoft.com/office/powerpoint/2010/main" val="3184502877"/>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History</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endParaRPr lang="en-US" altLang="en-US" sz="2600" dirty="0" smtClean="0">
              <a:latin typeface="+mn-lt"/>
              <a:cs typeface="Times New Roman" panose="02020603050405020304"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4"/>
          <p:cNvSpPr>
            <a:spLocks noChangeArrowheads="1"/>
          </p:cNvSpPr>
          <p:nvPr/>
        </p:nvSpPr>
        <p:spPr bwMode="auto">
          <a:xfrm>
            <a:off x="228600" y="9906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600" dirty="0" smtClean="0">
                <a:latin typeface="+mn-lt"/>
                <a:cs typeface="Times New Roman" panose="02020603050405020304" pitchFamily="18" charset="0"/>
              </a:rPr>
              <a:t>In the ‘modern era’ one of the first scientifically significant comments about an eclipse comes </a:t>
            </a:r>
            <a:r>
              <a:rPr lang="en-US" altLang="en-US" sz="2600" dirty="0">
                <a:latin typeface="+mn-lt"/>
                <a:cs typeface="Times New Roman" panose="02020603050405020304" pitchFamily="18" charset="0"/>
              </a:rPr>
              <a:t>from Kepler:</a:t>
            </a:r>
            <a:br>
              <a:rPr lang="en-US" altLang="en-US" sz="2600" dirty="0">
                <a:latin typeface="+mn-lt"/>
                <a:cs typeface="Times New Roman" panose="02020603050405020304" pitchFamily="18" charset="0"/>
              </a:rPr>
            </a:br>
            <a:r>
              <a:rPr lang="en-US" altLang="en-US" sz="2600" dirty="0" smtClean="0">
                <a:latin typeface="+mn-lt"/>
                <a:cs typeface="Times New Roman" panose="02020603050405020304" pitchFamily="18" charset="0"/>
              </a:rPr>
              <a:t>“</a:t>
            </a:r>
            <a:r>
              <a:rPr lang="en-US" altLang="en-US" sz="2600" i="1" dirty="0" smtClean="0">
                <a:latin typeface="+mn-lt"/>
                <a:cs typeface="Times New Roman" panose="02020603050405020304" pitchFamily="18" charset="0"/>
              </a:rPr>
              <a:t>Johannes </a:t>
            </a:r>
            <a:r>
              <a:rPr lang="en-US" altLang="en-US" sz="2600" i="1" dirty="0">
                <a:latin typeface="+mn-lt"/>
                <a:cs typeface="Times New Roman" panose="02020603050405020304" pitchFamily="18" charset="0"/>
              </a:rPr>
              <a:t>Kepler (Germany) is the first to comment scientifically on the solar corona, suggesting that it is light reflected from matter around the Sun (based on reports of eclipses; he never saw a total eclipse)" </a:t>
            </a:r>
            <a:r>
              <a:rPr lang="en-US" altLang="en-US" sz="2600" i="1" dirty="0" smtClean="0">
                <a:latin typeface="+mn-lt"/>
                <a:cs typeface="Times New Roman" panose="02020603050405020304" pitchFamily="18" charset="0"/>
              </a:rPr>
              <a:t/>
            </a:r>
            <a:br>
              <a:rPr lang="en-US" altLang="en-US" sz="2600" i="1" dirty="0" smtClean="0">
                <a:latin typeface="+mn-lt"/>
                <a:cs typeface="Times New Roman" panose="02020603050405020304" pitchFamily="18" charset="0"/>
              </a:rPr>
            </a:br>
            <a:r>
              <a:rPr lang="en-US" altLang="en-US" sz="2200" i="1" dirty="0" smtClean="0">
                <a:latin typeface="+mn-lt"/>
                <a:cs typeface="Times New Roman" panose="02020603050405020304" pitchFamily="18" charset="0"/>
              </a:rPr>
              <a:t>- </a:t>
            </a:r>
            <a:r>
              <a:rPr lang="en-US" altLang="en-US" sz="2200" i="1" dirty="0">
                <a:latin typeface="+mn-lt"/>
                <a:cs typeface="Times New Roman" panose="02020603050405020304" pitchFamily="18" charset="0"/>
              </a:rPr>
              <a:t>Totality - Eclipses of the Sun (3rd </a:t>
            </a:r>
            <a:r>
              <a:rPr lang="en-US" altLang="en-US" sz="2200" i="1" dirty="0" err="1" smtClean="0">
                <a:latin typeface="+mn-lt"/>
                <a:cs typeface="Times New Roman" panose="02020603050405020304" pitchFamily="18" charset="0"/>
              </a:rPr>
              <a:t>ed</a:t>
            </a:r>
            <a:r>
              <a:rPr lang="en-US" altLang="en-US" sz="2200" i="1" dirty="0" smtClean="0">
                <a:latin typeface="+mn-lt"/>
                <a:cs typeface="Times New Roman" panose="02020603050405020304" pitchFamily="18" charset="0"/>
              </a:rPr>
              <a:t>) </a:t>
            </a:r>
            <a:r>
              <a:rPr lang="en-US" altLang="en-US" sz="2200" i="1" dirty="0">
                <a:latin typeface="+mn-lt"/>
                <a:cs typeface="Times New Roman" panose="02020603050405020304" pitchFamily="18" charset="0"/>
              </a:rPr>
              <a:t>- </a:t>
            </a:r>
            <a:r>
              <a:rPr lang="en-US" altLang="en-US" sz="2200" i="1" dirty="0" err="1">
                <a:latin typeface="+mn-lt"/>
                <a:cs typeface="Times New Roman" panose="02020603050405020304" pitchFamily="18" charset="0"/>
              </a:rPr>
              <a:t>Littmann</a:t>
            </a:r>
            <a:r>
              <a:rPr lang="en-US" altLang="en-US" sz="2200" i="1" dirty="0">
                <a:latin typeface="+mn-lt"/>
                <a:cs typeface="Times New Roman" panose="02020603050405020304" pitchFamily="18" charset="0"/>
              </a:rPr>
              <a:t>, </a:t>
            </a:r>
            <a:r>
              <a:rPr lang="en-US" altLang="en-US" sz="2200" i="1" dirty="0" err="1">
                <a:latin typeface="+mn-lt"/>
                <a:cs typeface="Times New Roman" panose="02020603050405020304" pitchFamily="18" charset="0"/>
              </a:rPr>
              <a:t>Espenak</a:t>
            </a:r>
            <a:r>
              <a:rPr lang="en-US" altLang="en-US" sz="2200" i="1" dirty="0">
                <a:latin typeface="+mn-lt"/>
                <a:cs typeface="Times New Roman" panose="02020603050405020304" pitchFamily="18" charset="0"/>
              </a:rPr>
              <a:t>, and </a:t>
            </a:r>
            <a:r>
              <a:rPr lang="en-US" altLang="en-US" sz="2200" i="1" dirty="0" err="1" smtClean="0">
                <a:latin typeface="+mn-lt"/>
                <a:cs typeface="Times New Roman" panose="02020603050405020304" pitchFamily="18" charset="0"/>
              </a:rPr>
              <a:t>Willcox</a:t>
            </a:r>
            <a:endParaRPr lang="en-US" altLang="en-US" sz="2200" i="1" dirty="0" smtClean="0">
              <a:latin typeface="+mn-lt"/>
              <a:cs typeface="Times New Roman" panose="02020603050405020304" pitchFamily="18" charset="0"/>
            </a:endParaRPr>
          </a:p>
          <a:p>
            <a:r>
              <a:rPr lang="en-US" altLang="en-US" sz="2600" dirty="0" smtClean="0">
                <a:latin typeface="+mn-lt"/>
                <a:cs typeface="Times New Roman" panose="02020603050405020304" pitchFamily="18" charset="0"/>
              </a:rPr>
              <a:t>Edmond Halley also reported witnessing a solar eclipse in 1715.</a:t>
            </a:r>
          </a:p>
          <a:p>
            <a:r>
              <a:rPr lang="en-US" altLang="en-US" sz="2600" dirty="0" smtClean="0">
                <a:latin typeface="+mn-lt"/>
                <a:cs typeface="Times New Roman" panose="02020603050405020304" pitchFamily="18" charset="0"/>
              </a:rPr>
              <a:t>Soon after, in 1724 and 1733, observers recorded the presence of the Solar Corona and Solar prominences, which were later confirmed to be part of the Sun in 1842.</a:t>
            </a:r>
          </a:p>
        </p:txBody>
      </p:sp>
      <p:sp>
        <p:nvSpPr>
          <p:cNvPr id="10" name="Rectangle 9"/>
          <p:cNvSpPr/>
          <p:nvPr/>
        </p:nvSpPr>
        <p:spPr>
          <a:xfrm>
            <a:off x="457200" y="6183529"/>
            <a:ext cx="8001000" cy="369332"/>
          </a:xfrm>
          <a:prstGeom prst="rect">
            <a:avLst/>
          </a:prstGeom>
        </p:spPr>
        <p:txBody>
          <a:bodyPr wrap="square">
            <a:spAutoFit/>
          </a:bodyPr>
          <a:lstStyle/>
          <a:p>
            <a:pPr algn="ctr"/>
            <a:r>
              <a:rPr lang="en-US" dirty="0">
                <a:hlinkClick r:id="rId4"/>
              </a:rPr>
              <a:t>https://</a:t>
            </a:r>
            <a:r>
              <a:rPr lang="en-US" dirty="0" err="1" smtClean="0">
                <a:hlinkClick r:id="rId4"/>
              </a:rPr>
              <a:t>eclipse.gsfc.nasa.gov</a:t>
            </a:r>
            <a:r>
              <a:rPr lang="en-US" dirty="0" smtClean="0">
                <a:hlinkClick r:id="rId4"/>
              </a:rPr>
              <a:t>/</a:t>
            </a:r>
            <a:r>
              <a:rPr lang="en-US" dirty="0" err="1" smtClean="0">
                <a:hlinkClick r:id="rId4"/>
              </a:rPr>
              <a:t>SEhistory</a:t>
            </a:r>
            <a:r>
              <a:rPr lang="en-US" dirty="0" smtClean="0">
                <a:hlinkClick r:id="rId4"/>
              </a:rPr>
              <a:t>/</a:t>
            </a:r>
            <a:r>
              <a:rPr lang="en-US" dirty="0" err="1" smtClean="0">
                <a:hlinkClick r:id="rId4"/>
              </a:rPr>
              <a:t>SEhistory.html</a:t>
            </a:r>
            <a:r>
              <a:rPr lang="en-US" dirty="0" smtClean="0"/>
              <a:t> </a:t>
            </a:r>
            <a:endParaRPr lang="en-US" dirty="0"/>
          </a:p>
        </p:txBody>
      </p:sp>
    </p:spTree>
    <p:extLst>
      <p:ext uri="{BB962C8B-B14F-4D97-AF65-F5344CB8AC3E}">
        <p14:creationId xmlns:p14="http://schemas.microsoft.com/office/powerpoint/2010/main" val="347664162"/>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History</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endParaRPr lang="en-US" altLang="en-US" sz="2600" dirty="0" smtClean="0">
              <a:latin typeface="+mn-lt"/>
              <a:cs typeface="Times New Roman" panose="02020603050405020304"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4"/>
          <p:cNvSpPr>
            <a:spLocks noChangeArrowheads="1"/>
          </p:cNvSpPr>
          <p:nvPr/>
        </p:nvSpPr>
        <p:spPr bwMode="auto">
          <a:xfrm>
            <a:off x="228600" y="914400"/>
            <a:ext cx="48006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600" dirty="0" smtClean="0">
                <a:latin typeface="+mn-lt"/>
                <a:cs typeface="Times New Roman" panose="02020603050405020304" pitchFamily="18" charset="0"/>
              </a:rPr>
              <a:t>The 1919 eclipse was especially important because it presented the first opportunity to definitively test Einstein’s theory of General Relativity. </a:t>
            </a:r>
          </a:p>
          <a:p>
            <a:pPr lvl="1"/>
            <a:r>
              <a:rPr lang="en-US" sz="2400" dirty="0">
                <a:latin typeface="+mn-lt"/>
                <a:cs typeface="Times New Roman" panose="02020603050405020304" pitchFamily="18" charset="0"/>
              </a:rPr>
              <a:t>The proposition was that gravity affected light, space and time itself, and as a result the Sun would deflect starlight passing by it. Changes in the apparent direction of stars in the sky, seen close to the Sun during a total eclipse, could confirm the idea.</a:t>
            </a:r>
            <a:endParaRPr lang="en-US" altLang="en-US" sz="2200" dirty="0" smtClean="0">
              <a:latin typeface="+mn-lt"/>
              <a:cs typeface="Times New Roman" panose="02020603050405020304" pitchFamily="18" charset="0"/>
            </a:endParaRPr>
          </a:p>
        </p:txBody>
      </p:sp>
      <p:sp>
        <p:nvSpPr>
          <p:cNvPr id="10" name="Rectangle 9"/>
          <p:cNvSpPr/>
          <p:nvPr/>
        </p:nvSpPr>
        <p:spPr>
          <a:xfrm>
            <a:off x="591207" y="6336268"/>
            <a:ext cx="8100219" cy="369332"/>
          </a:xfrm>
          <a:prstGeom prst="rect">
            <a:avLst/>
          </a:prstGeom>
        </p:spPr>
        <p:txBody>
          <a:bodyPr wrap="square">
            <a:spAutoFit/>
          </a:bodyPr>
          <a:lstStyle/>
          <a:p>
            <a:r>
              <a:rPr lang="en-US" dirty="0">
                <a:hlinkClick r:id="rId4"/>
              </a:rPr>
              <a:t>http://</a:t>
            </a:r>
            <a:r>
              <a:rPr lang="en-US" dirty="0" err="1" smtClean="0">
                <a:hlinkClick r:id="rId4"/>
              </a:rPr>
              <a:t>www.esa.int</a:t>
            </a:r>
            <a:r>
              <a:rPr lang="en-US" dirty="0" smtClean="0">
                <a:hlinkClick r:id="rId4"/>
              </a:rPr>
              <a:t>/</a:t>
            </a:r>
            <a:r>
              <a:rPr lang="en-US" dirty="0" err="1" smtClean="0">
                <a:hlinkClick r:id="rId4"/>
              </a:rPr>
              <a:t>Our_Activities</a:t>
            </a:r>
            <a:r>
              <a:rPr lang="en-US" dirty="0" smtClean="0">
                <a:hlinkClick r:id="rId4"/>
              </a:rPr>
              <a:t>/</a:t>
            </a:r>
            <a:r>
              <a:rPr lang="en-US" dirty="0" err="1" smtClean="0">
                <a:hlinkClick r:id="rId4"/>
              </a:rPr>
              <a:t>Space_Science</a:t>
            </a:r>
            <a:r>
              <a:rPr lang="en-US" dirty="0" smtClean="0">
                <a:hlinkClick r:id="rId4"/>
              </a:rPr>
              <a:t>/</a:t>
            </a:r>
            <a:r>
              <a:rPr lang="en-US" dirty="0" err="1" smtClean="0">
                <a:hlinkClick r:id="rId4"/>
              </a:rPr>
              <a:t>Relativity_and_the_1919_eclipse</a:t>
            </a:r>
            <a:r>
              <a:rPr lang="en-US" dirty="0" smtClean="0"/>
              <a:t> </a:t>
            </a:r>
            <a:endParaRPr lang="en-US" dirty="0"/>
          </a:p>
        </p:txBody>
      </p:sp>
      <p:grpSp>
        <p:nvGrpSpPr>
          <p:cNvPr id="3" name="Group 2"/>
          <p:cNvGrpSpPr/>
          <p:nvPr/>
        </p:nvGrpSpPr>
        <p:grpSpPr>
          <a:xfrm>
            <a:off x="5029200" y="1642694"/>
            <a:ext cx="4020268" cy="4182211"/>
            <a:chOff x="5164520" y="1143000"/>
            <a:chExt cx="4020268" cy="4182211"/>
          </a:xfrm>
        </p:grpSpPr>
        <p:pic>
          <p:nvPicPr>
            <p:cNvPr id="1026" name="Picture 2" descr="Negative photo of the 1919 solar eclip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204" y="1143000"/>
              <a:ext cx="2905125" cy="3800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64520" y="4955879"/>
              <a:ext cx="4020268" cy="369332"/>
            </a:xfrm>
            <a:prstGeom prst="rect">
              <a:avLst/>
            </a:prstGeom>
          </p:spPr>
          <p:txBody>
            <a:bodyPr wrap="none">
              <a:spAutoFit/>
            </a:bodyPr>
            <a:lstStyle/>
            <a:p>
              <a:r>
                <a:rPr lang="en-US" b="1" dirty="0"/>
                <a:t>Negative photo of the 1919 solar eclipse</a:t>
              </a:r>
            </a:p>
          </p:txBody>
        </p:sp>
      </p:grpSp>
    </p:spTree>
    <p:extLst>
      <p:ext uri="{BB962C8B-B14F-4D97-AF65-F5344CB8AC3E}">
        <p14:creationId xmlns:p14="http://schemas.microsoft.com/office/powerpoint/2010/main" val="34766416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0" name="AutoShape 4"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2" name="AutoShape 6"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ectangle 6"/>
          <p:cNvSpPr>
            <a:spLocks noChangeArrowheads="1"/>
          </p:cNvSpPr>
          <p:nvPr/>
        </p:nvSpPr>
        <p:spPr bwMode="auto">
          <a:xfrm>
            <a:off x="304800" y="1143000"/>
            <a:ext cx="8458200" cy="1219200"/>
          </a:xfrm>
          <a:prstGeom prst="rect">
            <a:avLst/>
          </a:prstGeom>
          <a:noFill/>
          <a:ln w="9525">
            <a:noFill/>
            <a:miter lim="800000"/>
            <a:headEnd/>
            <a:tailEnd/>
          </a:ln>
        </p:spPr>
        <p:txBody>
          <a:bodyPr/>
          <a:lstStyle/>
          <a:p>
            <a:pPr algn="ctr"/>
            <a:r>
              <a:rPr lang="en-US" sz="3600" b="1" dirty="0" smtClean="0">
                <a:solidFill>
                  <a:srgbClr val="FF0000"/>
                </a:solidFill>
              </a:rPr>
              <a:t>Eclipse Animations</a:t>
            </a:r>
            <a:endParaRPr lang="en-US" sz="3600" b="1" dirty="0">
              <a:solidFill>
                <a:srgbClr val="FF0000"/>
              </a:solidFill>
            </a:endParaRPr>
          </a:p>
        </p:txBody>
      </p:sp>
      <p:sp>
        <p:nvSpPr>
          <p:cNvPr id="2" name="Rectangle 1"/>
          <p:cNvSpPr/>
          <p:nvPr/>
        </p:nvSpPr>
        <p:spPr>
          <a:xfrm>
            <a:off x="435566" y="2133600"/>
            <a:ext cx="8458200" cy="2585323"/>
          </a:xfrm>
          <a:prstGeom prst="rect">
            <a:avLst/>
          </a:prstGeom>
        </p:spPr>
        <p:txBody>
          <a:bodyPr wrap="square">
            <a:spAutoFit/>
          </a:bodyPr>
          <a:lstStyle/>
          <a:p>
            <a:r>
              <a:rPr lang="en-US" dirty="0">
                <a:hlinkClick r:id="rId2"/>
              </a:rPr>
              <a:t>https://</a:t>
            </a:r>
            <a:r>
              <a:rPr lang="en-US" dirty="0" smtClean="0">
                <a:hlinkClick r:id="rId2"/>
              </a:rPr>
              <a:t>svs.gsfc.nasa.gov/vis/a000000/a004300/a004314/eclipse2017usa_1080p30.mp4</a:t>
            </a:r>
            <a:r>
              <a:rPr lang="en-US" dirty="0"/>
              <a:t> </a:t>
            </a:r>
            <a:br>
              <a:rPr lang="en-US" dirty="0"/>
            </a:br>
            <a:r>
              <a:rPr lang="en-US" dirty="0"/>
              <a:t/>
            </a:r>
            <a:br>
              <a:rPr lang="en-US" dirty="0"/>
            </a:br>
            <a:r>
              <a:rPr lang="en-US" dirty="0"/>
              <a:t/>
            </a:r>
            <a:br>
              <a:rPr lang="en-US" dirty="0"/>
            </a:br>
            <a:r>
              <a:rPr lang="en-US" dirty="0"/>
              <a:t/>
            </a:r>
            <a:br>
              <a:rPr lang="en-US" dirty="0"/>
            </a:br>
            <a:r>
              <a:rPr lang="en-US" dirty="0" smtClean="0">
                <a:hlinkClick r:id="rId3"/>
              </a:rPr>
              <a:t>https</a:t>
            </a:r>
            <a:r>
              <a:rPr lang="en-US" dirty="0">
                <a:hlinkClick r:id="rId3"/>
              </a:rPr>
              <a:t>://</a:t>
            </a:r>
            <a:r>
              <a:rPr lang="en-US" dirty="0" smtClean="0">
                <a:hlinkClick r:id="rId3"/>
              </a:rPr>
              <a:t>svs.gsfc.nasa.gov/vis/a000000/a004500/a004515/totpath2017_2160p30.mp4</a:t>
            </a:r>
            <a:r>
              <a:rPr lang="en-US" dirty="0"/>
              <a:t>  </a:t>
            </a:r>
            <a:br>
              <a:rPr lang="en-US" dirty="0"/>
            </a:br>
            <a:r>
              <a:rPr lang="en-US" dirty="0"/>
              <a:t/>
            </a:r>
            <a:br>
              <a:rPr lang="en-US" dirty="0"/>
            </a:br>
            <a:r>
              <a:rPr lang="en-US" dirty="0"/>
              <a:t/>
            </a:r>
            <a:br>
              <a:rPr lang="en-US" dirty="0"/>
            </a:br>
            <a:r>
              <a:rPr lang="en-US" dirty="0"/>
              <a:t/>
            </a:r>
            <a:br>
              <a:rPr lang="en-US" dirty="0"/>
            </a:br>
            <a:r>
              <a:rPr lang="en-US" dirty="0">
                <a:hlinkClick r:id="rId4"/>
              </a:rPr>
              <a:t>http://</a:t>
            </a:r>
            <a:r>
              <a:rPr lang="en-US" dirty="0" smtClean="0">
                <a:hlinkClick r:id="rId4"/>
              </a:rPr>
              <a:t>www.eclipse2017.org/2017/2017_anim.HTM</a:t>
            </a:r>
            <a:r>
              <a:rPr lang="en-US" dirty="0" smtClean="0"/>
              <a:t>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The Sun, Earth, Moon System</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228600" y="2971800"/>
            <a:ext cx="86868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sz="4000" b="1" dirty="0" smtClean="0">
                <a:effectLst>
                  <a:outerShdw blurRad="38100" dist="38100" dir="2700000" algn="tl">
                    <a:srgbClr val="000000">
                      <a:alpha val="43137"/>
                    </a:srgbClr>
                  </a:outerShdw>
                </a:effectLst>
                <a:latin typeface="+mn-lt"/>
                <a:cs typeface="Times New Roman" panose="02020603050405020304" pitchFamily="18" charset="0"/>
              </a:rPr>
              <a:t>Why does the same side of the Moon always face the Earth?</a:t>
            </a: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33879404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wipe(left)">
                                      <p:cBhvr>
                                        <p:cTn id="7" dur="500"/>
                                        <p:tgtEl>
                                          <p:spTgt spid="1116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143000" y="250825"/>
            <a:ext cx="70421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dirty="0" smtClean="0">
                <a:solidFill>
                  <a:srgbClr val="33A3A3"/>
                </a:solidFill>
                <a:effectLst>
                  <a:outerShdw blurRad="38100" dist="38100" dir="2700000" algn="tl">
                    <a:srgbClr val="C0C0C0"/>
                  </a:outerShdw>
                </a:effectLst>
              </a:rPr>
              <a:t>Tidal Locking &amp; Synchronous Rotation</a:t>
            </a:r>
            <a:endParaRPr lang="en-US" altLang="en-US" sz="3200" dirty="0">
              <a:solidFill>
                <a:srgbClr val="33A3A3"/>
              </a:solidFill>
              <a:effectLst>
                <a:outerShdw blurRad="38100" dist="38100" dir="2700000" algn="tl">
                  <a:srgbClr val="C0C0C0"/>
                </a:outerShdw>
              </a:effectLst>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pic>
        <p:nvPicPr>
          <p:cNvPr id="90114" name="Picture 2"/>
          <p:cNvPicPr>
            <a:picLocks noChangeAspect="1" noChangeArrowheads="1"/>
          </p:cNvPicPr>
          <p:nvPr/>
        </p:nvPicPr>
        <p:blipFill>
          <a:blip r:embed="rId4" cstate="print"/>
          <a:srcRect/>
          <a:stretch>
            <a:fillRect/>
          </a:stretch>
        </p:blipFill>
        <p:spPr bwMode="auto">
          <a:xfrm>
            <a:off x="0" y="990600"/>
            <a:ext cx="9144000" cy="4183063"/>
          </a:xfrm>
          <a:prstGeom prst="rect">
            <a:avLst/>
          </a:prstGeom>
          <a:noFill/>
          <a:ln w="9525">
            <a:noFill/>
            <a:miter lim="800000"/>
            <a:headEnd/>
            <a:tailEnd/>
          </a:ln>
        </p:spPr>
      </p:pic>
      <p:sp>
        <p:nvSpPr>
          <p:cNvPr id="9" name="Rectangle 8"/>
          <p:cNvSpPr/>
          <p:nvPr/>
        </p:nvSpPr>
        <p:spPr>
          <a:xfrm>
            <a:off x="76200" y="5181600"/>
            <a:ext cx="8991600" cy="1508105"/>
          </a:xfrm>
          <a:prstGeom prst="rect">
            <a:avLst/>
          </a:prstGeom>
        </p:spPr>
        <p:txBody>
          <a:bodyPr wrap="square">
            <a:spAutoFit/>
          </a:bodyPr>
          <a:lstStyle/>
          <a:p>
            <a:r>
              <a:rPr lang="en-US" sz="2300" b="1" dirty="0" smtClean="0"/>
              <a:t>In this figure, we stuck a white arrow into a fixed point on the Moon to keep track of its sides. If the Moon did not rotate as it orbited Earth, it would present all of its sides to our view; hence the white arrow would point directly toward Earth only in the bottom position on the diagram.</a:t>
            </a:r>
          </a:p>
        </p:txBody>
      </p:sp>
    </p:spTree>
    <p:extLst>
      <p:ext uri="{BB962C8B-B14F-4D97-AF65-F5344CB8AC3E}">
        <p14:creationId xmlns:p14="http://schemas.microsoft.com/office/powerpoint/2010/main" val="3387940475"/>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pic>
        <p:nvPicPr>
          <p:cNvPr id="91138" name="Picture 2"/>
          <p:cNvPicPr>
            <a:picLocks noChangeAspect="1" noChangeArrowheads="1"/>
          </p:cNvPicPr>
          <p:nvPr/>
        </p:nvPicPr>
        <p:blipFill>
          <a:blip r:embed="rId4" cstate="print"/>
          <a:srcRect/>
          <a:stretch>
            <a:fillRect/>
          </a:stretch>
        </p:blipFill>
        <p:spPr bwMode="auto">
          <a:xfrm>
            <a:off x="0" y="1025237"/>
            <a:ext cx="9144000" cy="4156363"/>
          </a:xfrm>
          <a:prstGeom prst="rect">
            <a:avLst/>
          </a:prstGeom>
          <a:noFill/>
          <a:ln w="9525">
            <a:noFill/>
            <a:miter lim="800000"/>
            <a:headEnd/>
            <a:tailEnd/>
          </a:ln>
        </p:spPr>
      </p:pic>
      <p:sp>
        <p:nvSpPr>
          <p:cNvPr id="9" name="Rectangle 8"/>
          <p:cNvSpPr/>
          <p:nvPr/>
        </p:nvSpPr>
        <p:spPr>
          <a:xfrm>
            <a:off x="76200" y="5569803"/>
            <a:ext cx="8991600" cy="830997"/>
          </a:xfrm>
          <a:prstGeom prst="rect">
            <a:avLst/>
          </a:prstGeom>
        </p:spPr>
        <p:txBody>
          <a:bodyPr wrap="square">
            <a:spAutoFit/>
          </a:bodyPr>
          <a:lstStyle/>
          <a:p>
            <a:r>
              <a:rPr lang="en-US" sz="2400" b="1" dirty="0" smtClean="0"/>
              <a:t>Actually, the Moon rotates in the same period that it revolves, so we always see the same side (the white arrow keeps pointing to Earth).</a:t>
            </a:r>
          </a:p>
        </p:txBody>
      </p:sp>
      <p:sp>
        <p:nvSpPr>
          <p:cNvPr id="11" name="Rectangle 2"/>
          <p:cNvSpPr>
            <a:spLocks noGrp="1" noChangeArrowheads="1"/>
          </p:cNvSpPr>
          <p:nvPr>
            <p:ph type="title"/>
          </p:nvPr>
        </p:nvSpPr>
        <p:spPr>
          <a:xfrm>
            <a:off x="1143000" y="250825"/>
            <a:ext cx="70421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dirty="0" smtClean="0">
                <a:solidFill>
                  <a:srgbClr val="33A3A3"/>
                </a:solidFill>
                <a:effectLst>
                  <a:outerShdw blurRad="38100" dist="38100" dir="2700000" algn="tl">
                    <a:srgbClr val="C0C0C0"/>
                  </a:outerShdw>
                </a:effectLst>
              </a:rPr>
              <a:t>Tidal Locking &amp; Synchronous Rotation</a:t>
            </a:r>
            <a:endParaRPr lang="en-US" altLang="en-US" sz="3200" dirty="0">
              <a:solidFill>
                <a:srgbClr val="33A3A3"/>
              </a:solidFill>
              <a:effectLst>
                <a:outerShdw blurRad="38100" dist="38100" dir="2700000" algn="tl">
                  <a:srgbClr val="C0C0C0"/>
                </a:outerShdw>
              </a:effectLst>
            </a:endParaRPr>
          </a:p>
        </p:txBody>
      </p:sp>
    </p:spTree>
    <p:extLst>
      <p:ext uri="{BB962C8B-B14F-4D97-AF65-F5344CB8AC3E}">
        <p14:creationId xmlns:p14="http://schemas.microsoft.com/office/powerpoint/2010/main" val="3387940475"/>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sz="2800" dirty="0" smtClean="0">
                <a:latin typeface="+mn-lt"/>
              </a:rPr>
              <a:t>The differences in the Moon’s appearance from one night to the next are </a:t>
            </a:r>
            <a:r>
              <a:rPr lang="en-US" sz="2800" dirty="0" smtClean="0">
                <a:solidFill>
                  <a:srgbClr val="FF0000"/>
                </a:solidFill>
                <a:latin typeface="+mn-lt"/>
              </a:rPr>
              <a:t>due to changing illumination by the Sun</a:t>
            </a:r>
            <a:r>
              <a:rPr lang="en-US" sz="2800" dirty="0" smtClean="0">
                <a:latin typeface="+mn-lt"/>
              </a:rPr>
              <a:t>, not to its own rotation. </a:t>
            </a:r>
          </a:p>
          <a:p>
            <a:r>
              <a:rPr lang="en-US" sz="2800" dirty="0" smtClean="0">
                <a:latin typeface="+mn-lt"/>
              </a:rPr>
              <a:t>Which side is light and which is dark changes as the Moon moves around Earth. </a:t>
            </a:r>
          </a:p>
          <a:p>
            <a:r>
              <a:rPr lang="en-US" sz="2800" dirty="0" smtClean="0">
                <a:latin typeface="+mn-lt"/>
              </a:rPr>
              <a:t>“The back side” is dark just as often as “the front side” (say, on a Full Moon night). </a:t>
            </a:r>
          </a:p>
          <a:p>
            <a:r>
              <a:rPr lang="en-US" sz="2800" dirty="0" smtClean="0">
                <a:latin typeface="+mn-lt"/>
              </a:rPr>
              <a:t>Since the Moon rotates, the Sun rises and sets on all sides of the Moon. </a:t>
            </a:r>
          </a:p>
          <a:p>
            <a:r>
              <a:rPr lang="en-US" sz="2800" dirty="0" smtClean="0">
                <a:latin typeface="+mn-lt"/>
              </a:rPr>
              <a:t>With apologies to Pink Floyd, there </a:t>
            </a:r>
            <a:r>
              <a:rPr lang="en-US" sz="2800" dirty="0" smtClean="0">
                <a:solidFill>
                  <a:srgbClr val="FF0000"/>
                </a:solidFill>
                <a:latin typeface="+mn-lt"/>
              </a:rPr>
              <a:t>is simply no permanent “Dark Side of the Moon.”</a:t>
            </a:r>
            <a:endParaRPr lang="en-US" altLang="en-US" sz="2800" dirty="0" smtClean="0">
              <a:solidFill>
                <a:srgbClr val="FF0000"/>
              </a:solidFill>
              <a:latin typeface="+mn-lt"/>
              <a:cs typeface="Times New Roman" panose="02020603050405020304"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2"/>
          <p:cNvSpPr txBox="1">
            <a:spLocks noChangeArrowheads="1"/>
          </p:cNvSpPr>
          <p:nvPr/>
        </p:nvSpPr>
        <p:spPr>
          <a:xfrm>
            <a:off x="1828800" y="250825"/>
            <a:ext cx="6356350" cy="5207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
                <a:srgbClr val="006633"/>
              </a:buClr>
              <a:buSzTx/>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600" b="0" i="0" u="none" strike="noStrike" kern="1200" cap="none" spc="0" normalizeH="0" baseline="0" noProof="0" dirty="0" smtClean="0">
                <a:ln>
                  <a:noFill/>
                </a:ln>
                <a:solidFill>
                  <a:srgbClr val="33A3A3"/>
                </a:solidFill>
                <a:effectLst>
                  <a:outerShdw blurRad="38100" dist="38100" dir="2700000" algn="tl">
                    <a:srgbClr val="C0C0C0"/>
                  </a:outerShdw>
                </a:effectLst>
                <a:uLnTx/>
                <a:uFillTx/>
                <a:latin typeface="+mj-lt"/>
                <a:ea typeface="+mj-ea"/>
                <a:cs typeface="+mj-cs"/>
              </a:rPr>
              <a:t>The Phases of the Moon</a:t>
            </a:r>
            <a:endParaRPr kumimoji="0" lang="en-US" altLang="en-US" sz="3600" b="0" i="0" u="none" strike="noStrike" kern="1200" cap="none" spc="0" normalizeH="0" baseline="0" noProof="0" dirty="0">
              <a:ln>
                <a:noFill/>
              </a:ln>
              <a:solidFill>
                <a:srgbClr val="33A3A3"/>
              </a:solidFill>
              <a:effectLst>
                <a:outerShdw blurRad="38100" dist="38100" dir="2700000" algn="tl">
                  <a:srgbClr val="C0C0C0"/>
                </a:outerShdw>
              </a:effectLst>
              <a:uLnTx/>
              <a:uFillTx/>
              <a:latin typeface="+mj-lt"/>
              <a:ea typeface="+mj-ea"/>
              <a:cs typeface="+mj-cs"/>
            </a:endParaRPr>
          </a:p>
        </p:txBody>
      </p:sp>
    </p:spTree>
    <p:extLst>
      <p:ext uri="{BB962C8B-B14F-4D97-AF65-F5344CB8AC3E}">
        <p14:creationId xmlns:p14="http://schemas.microsoft.com/office/powerpoint/2010/main" val="1433140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wipe(left)">
                                      <p:cBhvr>
                                        <p:cTn id="7" dur="500"/>
                                        <p:tgtEl>
                                          <p:spTgt spid="111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1620">
                                            <p:txEl>
                                              <p:pRg st="1" end="1"/>
                                            </p:txEl>
                                          </p:spTgt>
                                        </p:tgtEl>
                                        <p:attrNameLst>
                                          <p:attrName>style.visibility</p:attrName>
                                        </p:attrNameLst>
                                      </p:cBhvr>
                                      <p:to>
                                        <p:strVal val="visible"/>
                                      </p:to>
                                    </p:set>
                                    <p:animEffect transition="in" filter="wipe(right)">
                                      <p:cBhvr>
                                        <p:cTn id="12" dur="500"/>
                                        <p:tgtEl>
                                          <p:spTgt spid="1116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1620">
                                            <p:txEl>
                                              <p:pRg st="2" end="2"/>
                                            </p:txEl>
                                          </p:spTgt>
                                        </p:tgtEl>
                                        <p:attrNameLst>
                                          <p:attrName>style.visibility</p:attrName>
                                        </p:attrNameLst>
                                      </p:cBhvr>
                                      <p:to>
                                        <p:strVal val="visible"/>
                                      </p:to>
                                    </p:set>
                                    <p:animEffect transition="in" filter="wipe(left)">
                                      <p:cBhvr>
                                        <p:cTn id="17" dur="500"/>
                                        <p:tgtEl>
                                          <p:spTgt spid="1116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1620">
                                            <p:txEl>
                                              <p:pRg st="3" end="3"/>
                                            </p:txEl>
                                          </p:spTgt>
                                        </p:tgtEl>
                                        <p:attrNameLst>
                                          <p:attrName>style.visibility</p:attrName>
                                        </p:attrNameLst>
                                      </p:cBhvr>
                                      <p:to>
                                        <p:strVal val="visible"/>
                                      </p:to>
                                    </p:set>
                                    <p:animEffect transition="in" filter="wipe(right)">
                                      <p:cBhvr>
                                        <p:cTn id="22" dur="500"/>
                                        <p:tgtEl>
                                          <p:spTgt spid="1116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1620">
                                            <p:txEl>
                                              <p:pRg st="4" end="4"/>
                                            </p:txEl>
                                          </p:spTgt>
                                        </p:tgtEl>
                                        <p:attrNameLst>
                                          <p:attrName>style.visibility</p:attrName>
                                        </p:attrNameLst>
                                      </p:cBhvr>
                                      <p:to>
                                        <p:strVal val="visible"/>
                                      </p:to>
                                    </p:set>
                                    <p:animEffect transition="in" filter="wipe(left)">
                                      <p:cBhvr>
                                        <p:cTn id="27" dur="500"/>
                                        <p:tgtEl>
                                          <p:spTgt spid="1116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The Sun, Earth, Moon System</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228600" y="2971800"/>
            <a:ext cx="8686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sz="4000" b="1" dirty="0" smtClean="0">
                <a:effectLst>
                  <a:outerShdw blurRad="38100" dist="38100" dir="2700000" algn="tl">
                    <a:srgbClr val="000000">
                      <a:alpha val="43137"/>
                    </a:srgbClr>
                  </a:outerShdw>
                </a:effectLst>
                <a:latin typeface="+mn-lt"/>
                <a:cs typeface="Times New Roman" panose="02020603050405020304" pitchFamily="18" charset="0"/>
              </a:rPr>
              <a:t>Why does the Moon show phases?</a:t>
            </a: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33879404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wipe(left)">
                                      <p:cBhvr>
                                        <p:cTn id="7" dur="500"/>
                                        <p:tgtEl>
                                          <p:spTgt spid="1116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pic>
        <p:nvPicPr>
          <p:cNvPr id="6" name="Picture 8" descr="figure 3-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43000"/>
            <a:ext cx="687510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1600200" y="152400"/>
            <a:ext cx="6356350" cy="1120775"/>
          </a:xfrm>
          <a:prstGeom prst="rect">
            <a:avLst/>
          </a:prstGeom>
          <a:ln/>
        </p:spPr>
        <p:txBody>
          <a:bodyPr>
            <a:noAutofit/>
          </a:bodyPr>
          <a:lstStyle/>
          <a:p>
            <a:pPr marL="0" marR="0" lvl="0" indent="0" algn="ctr" defTabSz="914400" rtl="0" eaLnBrk="1" fontAlgn="auto" latinLnBrk="0" hangingPunct="1">
              <a:lnSpc>
                <a:spcPct val="100000"/>
              </a:lnSpc>
              <a:spcBef>
                <a:spcPct val="0"/>
              </a:spcBef>
              <a:spcAft>
                <a:spcPts val="0"/>
              </a:spcAft>
              <a:buClr>
                <a:srgbClr val="006633"/>
              </a:buClr>
              <a:buSzTx/>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600" b="0" i="0" u="none" strike="noStrike" kern="1200" cap="none" spc="0" normalizeH="0" baseline="0" noProof="0" dirty="0" smtClean="0">
                <a:ln>
                  <a:noFill/>
                </a:ln>
                <a:solidFill>
                  <a:srgbClr val="33A3A3"/>
                </a:solidFill>
                <a:effectLst>
                  <a:outerShdw blurRad="38100" dist="38100" dir="2700000" algn="tl">
                    <a:srgbClr val="C0C0C0"/>
                  </a:outerShdw>
                </a:effectLst>
                <a:uLnTx/>
                <a:uFillTx/>
                <a:latin typeface="+mj-lt"/>
                <a:ea typeface="+mj-ea"/>
                <a:cs typeface="+mj-cs"/>
              </a:rPr>
              <a:t>Moon Phase: The Sun, Earth, Moon System</a:t>
            </a:r>
            <a:endParaRPr kumimoji="0" lang="en-US" altLang="en-US" sz="3600" b="0" i="0" u="none" strike="noStrike" kern="1200" cap="none" spc="0" normalizeH="0" baseline="0" noProof="0" dirty="0">
              <a:ln>
                <a:noFill/>
              </a:ln>
              <a:solidFill>
                <a:srgbClr val="33A3A3"/>
              </a:solidFill>
              <a:effectLst>
                <a:outerShdw blurRad="38100" dist="38100" dir="2700000" algn="tl">
                  <a:srgbClr val="C0C0C0"/>
                </a:outerShdw>
              </a:effectLst>
              <a:uLnTx/>
              <a:uFillTx/>
              <a:latin typeface="+mj-lt"/>
              <a:ea typeface="+mj-ea"/>
              <a:cs typeface="+mj-cs"/>
            </a:endParaRPr>
          </a:p>
        </p:txBody>
      </p:sp>
    </p:spTree>
    <p:extLst>
      <p:ext uri="{BB962C8B-B14F-4D97-AF65-F5344CB8AC3E}">
        <p14:creationId xmlns:p14="http://schemas.microsoft.com/office/powerpoint/2010/main" val="36788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The Sun, Earth, Moon System</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152400" y="1295400"/>
            <a:ext cx="8686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Why do we have </a:t>
            </a:r>
            <a:r>
              <a:rPr lang="en-US" altLang="en-US"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Eclipses</a:t>
            </a: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a:t>
            </a: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a:spLocks noChangeArrowheads="1"/>
          </p:cNvSpPr>
          <p:nvPr/>
        </p:nvSpPr>
        <p:spPr bwMode="auto">
          <a:xfrm>
            <a:off x="304800" y="3124200"/>
            <a:ext cx="8686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What causes a </a:t>
            </a:r>
            <a:r>
              <a:rPr lang="en-US" altLang="en-US"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Lunar</a:t>
            </a: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 Eclipse?</a:t>
            </a:r>
          </a:p>
        </p:txBody>
      </p:sp>
      <p:sp>
        <p:nvSpPr>
          <p:cNvPr id="9" name="Rectangle 4"/>
          <p:cNvSpPr>
            <a:spLocks noChangeArrowheads="1"/>
          </p:cNvSpPr>
          <p:nvPr/>
        </p:nvSpPr>
        <p:spPr bwMode="auto">
          <a:xfrm>
            <a:off x="304800" y="4800600"/>
            <a:ext cx="8686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What causes a </a:t>
            </a:r>
            <a:r>
              <a:rPr lang="en-US" altLang="en-US"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Solar</a:t>
            </a: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 Eclipse?</a:t>
            </a:r>
          </a:p>
        </p:txBody>
      </p:sp>
    </p:spTree>
    <p:extLst>
      <p:ext uri="{BB962C8B-B14F-4D97-AF65-F5344CB8AC3E}">
        <p14:creationId xmlns:p14="http://schemas.microsoft.com/office/powerpoint/2010/main" val="1985418316"/>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Lunar Eclipses</a:t>
            </a:r>
            <a:endParaRPr lang="en-US" altLang="en-US" sz="3600" dirty="0">
              <a:solidFill>
                <a:srgbClr val="33A3A3"/>
              </a:solidFill>
              <a:effectLst>
                <a:outerShdw blurRad="38100" dist="38100" dir="2700000" algn="tl">
                  <a:srgbClr val="C0C0C0"/>
                </a:outerShdw>
              </a:effectLst>
            </a:endParaRPr>
          </a:p>
        </p:txBody>
      </p:sp>
      <p:sp>
        <p:nvSpPr>
          <p:cNvPr id="121860" name="Rectangle 4"/>
          <p:cNvSpPr>
            <a:spLocks noChangeArrowheads="1"/>
          </p:cNvSpPr>
          <p:nvPr/>
        </p:nvSpPr>
        <p:spPr bwMode="auto">
          <a:xfrm>
            <a:off x="304800" y="2057400"/>
            <a:ext cx="8305800"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800" dirty="0">
                <a:latin typeface="+mn-lt"/>
              </a:rPr>
              <a:t>A Lunar Eclipse occurs when the Sun, the Earth and the Moon are aligned along the line of nodes, in such a way that the Earth is between the Sun and the Moon, on a Full Moon’s day.</a:t>
            </a:r>
          </a:p>
          <a:p>
            <a:r>
              <a:rPr lang="en-US" altLang="en-US" sz="2800" dirty="0">
                <a:latin typeface="+mn-lt"/>
              </a:rPr>
              <a:t>A lunar eclipse may be </a:t>
            </a:r>
            <a:r>
              <a:rPr lang="en-US" altLang="en-US" sz="2800" b="1" dirty="0">
                <a:latin typeface="+mn-lt"/>
              </a:rPr>
              <a:t>total, partial or penumbral </a:t>
            </a:r>
            <a:r>
              <a:rPr lang="en-US" altLang="en-US" sz="2800" b="1" dirty="0" smtClean="0">
                <a:latin typeface="+mn-lt"/>
              </a:rPr>
              <a:t> </a:t>
            </a:r>
            <a:r>
              <a:rPr lang="en-US" altLang="en-US" sz="2800" dirty="0" smtClean="0">
                <a:latin typeface="+mn-lt"/>
              </a:rPr>
              <a:t>depending </a:t>
            </a:r>
            <a:r>
              <a:rPr lang="en-US" altLang="en-US" sz="2800" dirty="0">
                <a:latin typeface="+mn-lt"/>
              </a:rPr>
              <a:t>on the exact geometry of the alignment.</a:t>
            </a:r>
            <a:endParaRPr lang="en-US" altLang="en-US" sz="2800" b="1" dirty="0">
              <a:latin typeface="+mn-lt"/>
            </a:endParaRPr>
          </a:p>
        </p:txBody>
      </p:sp>
      <p:pic>
        <p:nvPicPr>
          <p:cNvPr id="8"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9" name="Picture 8"/>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32397202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1860">
                                            <p:txEl>
                                              <p:pRg st="0" end="0"/>
                                            </p:txEl>
                                          </p:spTgt>
                                        </p:tgtEl>
                                        <p:attrNameLst>
                                          <p:attrName>style.visibility</p:attrName>
                                        </p:attrNameLst>
                                      </p:cBhvr>
                                      <p:to>
                                        <p:strVal val="visible"/>
                                      </p:to>
                                    </p:set>
                                    <p:animEffect transition="in" filter="wipe(left)">
                                      <p:cBhvr>
                                        <p:cTn id="7" dur="500"/>
                                        <p:tgtEl>
                                          <p:spTgt spid="1218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1860">
                                            <p:txEl>
                                              <p:pRg st="1" end="1"/>
                                            </p:txEl>
                                          </p:spTgt>
                                        </p:tgtEl>
                                        <p:attrNameLst>
                                          <p:attrName>style.visibility</p:attrName>
                                        </p:attrNameLst>
                                      </p:cBhvr>
                                      <p:to>
                                        <p:strVal val="visible"/>
                                      </p:to>
                                    </p:set>
                                    <p:animEffect transition="in" filter="wipe(left)">
                                      <p:cBhvr>
                                        <p:cTn id="12" dur="500"/>
                                        <p:tgtEl>
                                          <p:spTgt spid="1218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Lunar Eclipses</a:t>
            </a:r>
            <a:endParaRPr lang="en-US" altLang="en-US" sz="3600" dirty="0">
              <a:solidFill>
                <a:srgbClr val="33A3A3"/>
              </a:solidFill>
              <a:effectLst>
                <a:outerShdw blurRad="38100" dist="38100" dir="2700000" algn="tl">
                  <a:srgbClr val="C0C0C0"/>
                </a:outerShdw>
              </a:effectLst>
            </a:endParaRPr>
          </a:p>
        </p:txBody>
      </p:sp>
      <p:pic>
        <p:nvPicPr>
          <p:cNvPr id="119812" name="Picture 4" descr="figure 3-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066800"/>
            <a:ext cx="7235825"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3" name="Text Box 5"/>
          <p:cNvSpPr txBox="1">
            <a:spLocks noChangeArrowheads="1"/>
          </p:cNvSpPr>
          <p:nvPr/>
        </p:nvSpPr>
        <p:spPr bwMode="auto">
          <a:xfrm>
            <a:off x="3200400" y="5715000"/>
            <a:ext cx="2489200" cy="730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1">
                <a:solidFill>
                  <a:schemeClr val="tx1"/>
                </a:solidFill>
              </a:rPr>
              <a:t>Situation 1: Penumbral Eclipse</a:t>
            </a:r>
          </a:p>
          <a:p>
            <a:r>
              <a:rPr lang="en-US" altLang="en-US" sz="1400" b="1" i="1">
                <a:solidFill>
                  <a:schemeClr val="tx1"/>
                </a:solidFill>
              </a:rPr>
              <a:t>Situation 2: Total Eclipse</a:t>
            </a:r>
          </a:p>
          <a:p>
            <a:r>
              <a:rPr lang="en-US" altLang="en-US" sz="1400" b="1" i="1">
                <a:solidFill>
                  <a:schemeClr val="tx1"/>
                </a:solidFill>
              </a:rPr>
              <a:t>Situation 3: Partial Eclipse</a:t>
            </a:r>
          </a:p>
        </p:txBody>
      </p:sp>
      <p:pic>
        <p:nvPicPr>
          <p:cNvPr id="6"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9181860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box(in)">
                                      <p:cBhvr>
                                        <p:cTn id="7" dur="500"/>
                                        <p:tgtEl>
                                          <p:spTgt spid="1198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9813"/>
                                        </p:tgtEl>
                                        <p:attrNameLst>
                                          <p:attrName>style.visibility</p:attrName>
                                        </p:attrNameLst>
                                      </p:cBhvr>
                                      <p:to>
                                        <p:strVal val="visible"/>
                                      </p:to>
                                    </p:set>
                                    <p:animEffect transition="in" filter="dissolve">
                                      <p:cBhvr>
                                        <p:cTn id="10" dur="500"/>
                                        <p:tgtEl>
                                          <p:spTgt spid="119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idx="4294967295"/>
          </p:nvPr>
        </p:nvSpPr>
        <p:spPr>
          <a:xfrm>
            <a:off x="1143000" y="304800"/>
            <a:ext cx="6705600" cy="609600"/>
          </a:xfrm>
        </p:spPr>
        <p:txBody>
          <a:bodyPr>
            <a:noAutofit/>
          </a:bodyPr>
          <a:lstStyle/>
          <a:p>
            <a:pPr eaLnBrk="1" hangingPunct="1"/>
            <a:r>
              <a:rPr lang="en-US" sz="3600" b="1" dirty="0" smtClean="0">
                <a:latin typeface="Calibri" pitchFamily="34" charset="0"/>
              </a:rPr>
              <a:t>Solar Eclipses</a:t>
            </a:r>
          </a:p>
        </p:txBody>
      </p:sp>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pic>
        <p:nvPicPr>
          <p:cNvPr id="6" name="Picture 5"/>
          <p:cNvPicPr>
            <a:picLocks noChangeAspect="1"/>
          </p:cNvPicPr>
          <p:nvPr/>
        </p:nvPicPr>
        <p:blipFill>
          <a:blip r:embed="rId3" cstate="print"/>
          <a:stretch>
            <a:fillRect/>
          </a:stretch>
        </p:blipFill>
        <p:spPr>
          <a:xfrm>
            <a:off x="228600" y="1219200"/>
            <a:ext cx="8686800" cy="4828413"/>
          </a:xfrm>
          <a:prstGeom prst="rect">
            <a:avLst/>
          </a:prstGeom>
        </p:spPr>
      </p:pic>
      <p:sp>
        <p:nvSpPr>
          <p:cNvPr id="7" name="TextBox 6"/>
          <p:cNvSpPr txBox="1"/>
          <p:nvPr/>
        </p:nvSpPr>
        <p:spPr>
          <a:xfrm>
            <a:off x="457200" y="6172255"/>
            <a:ext cx="8229600" cy="369332"/>
          </a:xfrm>
          <a:prstGeom prst="rect">
            <a:avLst/>
          </a:prstGeom>
          <a:noFill/>
        </p:spPr>
        <p:txBody>
          <a:bodyPr wrap="square" rtlCol="0">
            <a:spAutoFit/>
          </a:bodyPr>
          <a:lstStyle/>
          <a:p>
            <a:r>
              <a:rPr lang="en-US" dirty="0" smtClean="0">
                <a:solidFill>
                  <a:srgbClr val="FF0000"/>
                </a:solidFill>
              </a:rPr>
              <a:t>Not to scale 					</a:t>
            </a:r>
            <a:r>
              <a:rPr lang="de-DE" dirty="0" smtClean="0">
                <a:solidFill>
                  <a:srgbClr val="FF0000"/>
                </a:solidFill>
              </a:rPr>
              <a:t>© exploratorium.edu</a:t>
            </a:r>
            <a:endParaRPr lang="en-US" dirty="0">
              <a:solidFill>
                <a:srgbClr val="FF0000"/>
              </a:solidFill>
            </a:endParaRPr>
          </a:p>
        </p:txBody>
      </p:sp>
    </p:spTree>
    <p:extLst>
      <p:ext uri="{BB962C8B-B14F-4D97-AF65-F5344CB8AC3E}">
        <p14:creationId xmlns:p14="http://schemas.microsoft.com/office/powerpoint/2010/main" val="840990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idx="4294967295"/>
          </p:nvPr>
        </p:nvSpPr>
        <p:spPr>
          <a:xfrm>
            <a:off x="1143000" y="304800"/>
            <a:ext cx="6705600" cy="609600"/>
          </a:xfrm>
        </p:spPr>
        <p:txBody>
          <a:bodyPr/>
          <a:lstStyle/>
          <a:p>
            <a:pPr eaLnBrk="1" hangingPunct="1"/>
            <a:r>
              <a:rPr lang="en-US" sz="3200" b="1" dirty="0" smtClean="0">
                <a:latin typeface="Calibri" pitchFamily="34" charset="0"/>
              </a:rPr>
              <a:t>Solar Eclipse 2017</a:t>
            </a:r>
          </a:p>
        </p:txBody>
      </p:sp>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528954" y="838200"/>
            <a:ext cx="6167246" cy="5857875"/>
          </a:xfrm>
          <a:prstGeom prst="rect">
            <a:avLst/>
          </a:prstGeom>
          <a:noFill/>
          <a:ln w="9525">
            <a:noFill/>
            <a:miter lim="800000"/>
            <a:headEnd/>
            <a:tailEnd/>
          </a:ln>
        </p:spPr>
      </p:pic>
      <p:grpSp>
        <p:nvGrpSpPr>
          <p:cNvPr id="9" name="Group 8"/>
          <p:cNvGrpSpPr/>
          <p:nvPr/>
        </p:nvGrpSpPr>
        <p:grpSpPr>
          <a:xfrm>
            <a:off x="914400" y="1676400"/>
            <a:ext cx="457200" cy="2971800"/>
            <a:chOff x="914400" y="1676400"/>
            <a:chExt cx="457200" cy="2971800"/>
          </a:xfrm>
        </p:grpSpPr>
        <p:sp>
          <p:nvSpPr>
            <p:cNvPr id="6" name="Right Arrow 5"/>
            <p:cNvSpPr/>
            <p:nvPr/>
          </p:nvSpPr>
          <p:spPr>
            <a:xfrm>
              <a:off x="914400" y="16764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914400" y="44196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914400" y="38862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Solar Eclipses</a:t>
            </a:r>
            <a:endParaRPr lang="en-US" altLang="en-US" sz="3600" dirty="0">
              <a:solidFill>
                <a:srgbClr val="33A3A3"/>
              </a:solidFill>
              <a:effectLst>
                <a:outerShdw blurRad="38100" dist="38100" dir="2700000" algn="tl">
                  <a:srgbClr val="C0C0C0"/>
                </a:outerShdw>
              </a:effectLst>
            </a:endParaRPr>
          </a:p>
        </p:txBody>
      </p:sp>
      <p:sp>
        <p:nvSpPr>
          <p:cNvPr id="125956" name="Rectangle 4"/>
          <p:cNvSpPr>
            <a:spLocks noChangeArrowheads="1"/>
          </p:cNvSpPr>
          <p:nvPr/>
        </p:nvSpPr>
        <p:spPr bwMode="auto">
          <a:xfrm>
            <a:off x="4724400" y="1066800"/>
            <a:ext cx="4267200" cy="533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600" dirty="0">
                <a:latin typeface="+mn-lt"/>
              </a:rPr>
              <a:t>A Solar eclipse occurs when the Sun, the Earth and the Moon are aligned along the line of nodes, and the Moon is between the Sun and the Earth on a New Moon’s day.</a:t>
            </a:r>
          </a:p>
          <a:p>
            <a:r>
              <a:rPr lang="en-US" altLang="en-US" sz="2600" dirty="0">
                <a:latin typeface="+mn-lt"/>
              </a:rPr>
              <a:t>A Solar eclipse may be </a:t>
            </a:r>
            <a:r>
              <a:rPr lang="en-US" altLang="en-US" sz="2600" b="1" dirty="0">
                <a:latin typeface="+mn-lt"/>
              </a:rPr>
              <a:t>total, partial or annular</a:t>
            </a:r>
            <a:r>
              <a:rPr lang="en-US" altLang="en-US" sz="2600" dirty="0">
                <a:latin typeface="+mn-lt"/>
              </a:rPr>
              <a:t>, depending on the exact geometry of the alignment of the Sun, Moon and Earth</a:t>
            </a:r>
            <a:r>
              <a:rPr lang="en-US" altLang="en-US" sz="2600" dirty="0" smtClean="0">
                <a:latin typeface="+mn-lt"/>
              </a:rPr>
              <a:t>.</a:t>
            </a:r>
            <a:endParaRPr lang="en-US" altLang="en-US" sz="2600" dirty="0">
              <a:latin typeface="+mn-lt"/>
            </a:endParaRPr>
          </a:p>
        </p:txBody>
      </p:sp>
      <p:pic>
        <p:nvPicPr>
          <p:cNvPr id="125957" name="Picture 5" descr="figure 3-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458628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199100005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5956">
                                            <p:txEl>
                                              <p:pRg st="0" end="0"/>
                                            </p:txEl>
                                          </p:spTgt>
                                        </p:tgtEl>
                                        <p:attrNameLst>
                                          <p:attrName>style.visibility</p:attrName>
                                        </p:attrNameLst>
                                      </p:cBhvr>
                                      <p:to>
                                        <p:strVal val="visible"/>
                                      </p:to>
                                    </p:set>
                                    <p:animEffect transition="in" filter="wipe(left)">
                                      <p:cBhvr>
                                        <p:cTn id="7" dur="500"/>
                                        <p:tgtEl>
                                          <p:spTgt spid="1259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dissolve">
                                      <p:cBhvr>
                                        <p:cTn id="12" dur="500"/>
                                        <p:tgtEl>
                                          <p:spTgt spid="1259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5956">
                                            <p:txEl>
                                              <p:pRg st="1" end="1"/>
                                            </p:txEl>
                                          </p:spTgt>
                                        </p:tgtEl>
                                        <p:attrNameLst>
                                          <p:attrName>style.visibility</p:attrName>
                                        </p:attrNameLst>
                                      </p:cBhvr>
                                      <p:to>
                                        <p:strVal val="visible"/>
                                      </p:to>
                                    </p:set>
                                    <p:animEffect transition="in" filter="wipe(left)">
                                      <p:cBhvr>
                                        <p:cTn id="17" dur="500"/>
                                        <p:tgtEl>
                                          <p:spTgt spid="1259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Solar Eclipses</a:t>
            </a:r>
            <a:endParaRPr lang="en-US" altLang="en-US" sz="3600" dirty="0">
              <a:solidFill>
                <a:srgbClr val="33A3A3"/>
              </a:solidFill>
              <a:effectLst>
                <a:outerShdw blurRad="38100" dist="38100" dir="2700000" algn="tl">
                  <a:srgbClr val="C0C0C0"/>
                </a:outerShdw>
              </a:effectLst>
            </a:endParaRPr>
          </a:p>
        </p:txBody>
      </p:sp>
      <p:pic>
        <p:nvPicPr>
          <p:cNvPr id="130052" name="Picture 4" descr="Eclipsed_Suns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055813"/>
            <a:ext cx="3886200" cy="2744787"/>
          </a:xfrm>
          <a:prstGeom prst="rect">
            <a:avLst/>
          </a:prstGeom>
          <a:noFill/>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5638800" y="1676400"/>
            <a:ext cx="2090738" cy="336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i="1">
                <a:solidFill>
                  <a:schemeClr val="tx1"/>
                </a:solidFill>
              </a:rPr>
              <a:t>A partial Solar Eclipse</a:t>
            </a:r>
          </a:p>
        </p:txBody>
      </p:sp>
      <p:pic>
        <p:nvPicPr>
          <p:cNvPr id="130055" name="Picture 7" descr="Eclip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447800"/>
            <a:ext cx="3394075" cy="449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5"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0" y="0"/>
            <a:ext cx="868362" cy="609600"/>
          </a:xfrm>
          <a:prstGeom prst="rect">
            <a:avLst/>
          </a:prstGeom>
          <a:noFill/>
          <a:ln w="9525">
            <a:noFill/>
            <a:miter lim="800000"/>
            <a:headEnd/>
            <a:tailEnd/>
          </a:ln>
        </p:spPr>
      </p:pic>
      <p:sp>
        <p:nvSpPr>
          <p:cNvPr id="9" name="TextBox 8"/>
          <p:cNvSpPr txBox="1"/>
          <p:nvPr/>
        </p:nvSpPr>
        <p:spPr>
          <a:xfrm>
            <a:off x="6805448" y="6453226"/>
            <a:ext cx="2148409" cy="369332"/>
          </a:xfrm>
          <a:prstGeom prst="rect">
            <a:avLst/>
          </a:prstGeom>
          <a:noFill/>
        </p:spPr>
        <p:txBody>
          <a:bodyPr wrap="none" rtlCol="0">
            <a:spAutoFit/>
          </a:bodyPr>
          <a:lstStyle/>
          <a:p>
            <a:r>
              <a:rPr lang="en-US" i="1" dirty="0"/>
              <a:t>a</a:t>
            </a:r>
            <a:r>
              <a:rPr lang="en-US" i="1" dirty="0" smtClean="0"/>
              <a:t>stronomynotes.com</a:t>
            </a:r>
            <a:endParaRPr lang="en-US" i="1" dirty="0"/>
          </a:p>
        </p:txBody>
      </p:sp>
    </p:spTree>
    <p:extLst>
      <p:ext uri="{BB962C8B-B14F-4D97-AF65-F5344CB8AC3E}">
        <p14:creationId xmlns:p14="http://schemas.microsoft.com/office/powerpoint/2010/main" val="397700818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ox(in)">
                                      <p:cBhvr>
                                        <p:cTn id="7" dur="500"/>
                                        <p:tgtEl>
                                          <p:spTgt spid="13005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005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130055"/>
                                        </p:tgtEl>
                                        <p:attrNameLst>
                                          <p:attrName>style.visibility</p:attrName>
                                        </p:attrNameLst>
                                      </p:cBhvr>
                                      <p:to>
                                        <p:strVal val="visible"/>
                                      </p:to>
                                    </p:set>
                                    <p:animEffect transition="in" filter="dissolve">
                                      <p:cBhvr>
                                        <p:cTn id="14" dur="5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828800" y="250825"/>
            <a:ext cx="6356350" cy="520700"/>
          </a:xfrm>
          <a:ln/>
        </p:spPr>
        <p:txBody>
          <a:bodyPr>
            <a:noAutofit/>
          </a:bodyPr>
          <a:lstStyle/>
          <a:p>
            <a:pPr algn="l">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dirty="0" smtClean="0">
                <a:solidFill>
                  <a:srgbClr val="33A3A3"/>
                </a:solidFill>
                <a:effectLst>
                  <a:outerShdw blurRad="38100" dist="38100" dir="2700000" algn="tl">
                    <a:srgbClr val="C0C0C0"/>
                  </a:outerShdw>
                </a:effectLst>
              </a:rPr>
              <a:t>Annular </a:t>
            </a:r>
            <a:r>
              <a:rPr lang="en-US" altLang="en-US" sz="3200" dirty="0">
                <a:solidFill>
                  <a:srgbClr val="33A3A3"/>
                </a:solidFill>
                <a:effectLst>
                  <a:outerShdw blurRad="38100" dist="38100" dir="2700000" algn="tl">
                    <a:srgbClr val="C0C0C0"/>
                  </a:outerShdw>
                </a:effectLst>
              </a:rPr>
              <a:t>Solar </a:t>
            </a:r>
            <a:r>
              <a:rPr lang="en-US" altLang="en-US" sz="3200" dirty="0" smtClean="0">
                <a:solidFill>
                  <a:srgbClr val="33A3A3"/>
                </a:solidFill>
                <a:effectLst>
                  <a:outerShdw blurRad="38100" dist="38100" dir="2700000" algn="tl">
                    <a:srgbClr val="C0C0C0"/>
                  </a:outerShdw>
                </a:effectLst>
              </a:rPr>
              <a:t>Eclipses</a:t>
            </a:r>
            <a:endParaRPr lang="en-US" altLang="en-US" sz="3200" dirty="0">
              <a:solidFill>
                <a:srgbClr val="33A3A3"/>
              </a:solidFill>
              <a:effectLst>
                <a:outerShdw blurRad="38100" dist="38100" dir="2700000" algn="tl">
                  <a:srgbClr val="C0C0C0"/>
                </a:outerShdw>
              </a:effectLst>
            </a:endParaRPr>
          </a:p>
        </p:txBody>
      </p:sp>
      <p:pic>
        <p:nvPicPr>
          <p:cNvPr id="128005" name="Picture 5" descr="a2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43000"/>
            <a:ext cx="3582988" cy="3657600"/>
          </a:xfrm>
          <a:prstGeom prst="rect">
            <a:avLst/>
          </a:prstGeom>
          <a:noFill/>
          <a:extLst>
            <a:ext uri="{909E8E84-426E-40DD-AFC4-6F175D3DCCD1}">
              <a14:hiddenFill xmlns:a14="http://schemas.microsoft.com/office/drawing/2010/main">
                <a:solidFill>
                  <a:srgbClr val="FFFFFF"/>
                </a:solidFill>
              </a14:hiddenFill>
            </a:ext>
          </a:extLst>
        </p:spPr>
      </p:pic>
      <p:sp>
        <p:nvSpPr>
          <p:cNvPr id="128009" name="Text Box 9"/>
          <p:cNvSpPr txBox="1">
            <a:spLocks noChangeArrowheads="1"/>
          </p:cNvSpPr>
          <p:nvPr/>
        </p:nvSpPr>
        <p:spPr bwMode="auto">
          <a:xfrm>
            <a:off x="762000" y="4953000"/>
            <a:ext cx="2325688" cy="336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i="1">
                <a:solidFill>
                  <a:schemeClr val="tx1"/>
                </a:solidFill>
              </a:rPr>
              <a:t>An annular Solar Eclipse</a:t>
            </a:r>
          </a:p>
        </p:txBody>
      </p:sp>
      <p:pic>
        <p:nvPicPr>
          <p:cNvPr id="128011" name="Picture 11" descr="eclipse_geomet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524000"/>
            <a:ext cx="4127500" cy="3060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5"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0" y="0"/>
            <a:ext cx="868362" cy="609600"/>
          </a:xfrm>
          <a:prstGeom prst="rect">
            <a:avLst/>
          </a:prstGeom>
          <a:noFill/>
          <a:ln w="9525">
            <a:noFill/>
            <a:miter lim="800000"/>
            <a:headEnd/>
            <a:tailEnd/>
          </a:ln>
        </p:spPr>
      </p:pic>
      <p:sp>
        <p:nvSpPr>
          <p:cNvPr id="9" name="TextBox 8"/>
          <p:cNvSpPr txBox="1"/>
          <p:nvPr/>
        </p:nvSpPr>
        <p:spPr>
          <a:xfrm>
            <a:off x="6805448" y="6453226"/>
            <a:ext cx="2148409" cy="369332"/>
          </a:xfrm>
          <a:prstGeom prst="rect">
            <a:avLst/>
          </a:prstGeom>
          <a:noFill/>
        </p:spPr>
        <p:txBody>
          <a:bodyPr wrap="none" rtlCol="0">
            <a:spAutoFit/>
          </a:bodyPr>
          <a:lstStyle/>
          <a:p>
            <a:r>
              <a:rPr lang="en-US" i="1" dirty="0"/>
              <a:t>a</a:t>
            </a:r>
            <a:r>
              <a:rPr lang="en-US" i="1" dirty="0" smtClean="0"/>
              <a:t>stronomynotes.com</a:t>
            </a:r>
            <a:endParaRPr lang="en-US" i="1" dirty="0"/>
          </a:p>
        </p:txBody>
      </p:sp>
    </p:spTree>
    <p:extLst>
      <p:ext uri="{BB962C8B-B14F-4D97-AF65-F5344CB8AC3E}">
        <p14:creationId xmlns:p14="http://schemas.microsoft.com/office/powerpoint/2010/main" val="369195810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8005"/>
                                        </p:tgtEl>
                                        <p:attrNameLst>
                                          <p:attrName>style.visibility</p:attrName>
                                        </p:attrNameLst>
                                      </p:cBhvr>
                                      <p:to>
                                        <p:strVal val="visible"/>
                                      </p:to>
                                    </p:set>
                                    <p:animEffect transition="in" filter="box(in)">
                                      <p:cBhvr>
                                        <p:cTn id="7" dur="500"/>
                                        <p:tgtEl>
                                          <p:spTgt spid="12800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8009"/>
                                        </p:tgtEl>
                                        <p:attrNameLst>
                                          <p:attrName>style.visibility</p:attrName>
                                        </p:attrNameLst>
                                      </p:cBhvr>
                                      <p:to>
                                        <p:strVal val="visible"/>
                                      </p:to>
                                    </p:set>
                                    <p:animEffect transition="in" filter="dissolve">
                                      <p:cBhvr>
                                        <p:cTn id="10" dur="500"/>
                                        <p:tgtEl>
                                          <p:spTgt spid="12800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28011"/>
                                        </p:tgtEl>
                                        <p:attrNameLst>
                                          <p:attrName>style.visibility</p:attrName>
                                        </p:attrNameLst>
                                      </p:cBhvr>
                                      <p:to>
                                        <p:strVal val="visible"/>
                                      </p:to>
                                    </p:set>
                                    <p:animEffect transition="in" filter="dissolve">
                                      <p:cBhvr>
                                        <p:cTn id="15" dur="500"/>
                                        <p:tgtEl>
                                          <p:spTgt spid="128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Solar Eclipses</a:t>
            </a:r>
            <a:endParaRPr lang="en-US" altLang="en-US" sz="3600" dirty="0">
              <a:solidFill>
                <a:srgbClr val="33A3A3"/>
              </a:solidFill>
              <a:effectLst>
                <a:outerShdw blurRad="38100" dist="38100" dir="2700000" algn="tl">
                  <a:srgbClr val="C0C0C0"/>
                </a:outerShdw>
              </a:effectLst>
            </a:endParaRPr>
          </a:p>
        </p:txBody>
      </p:sp>
      <p:sp>
        <p:nvSpPr>
          <p:cNvPr id="132100" name="Rectangle 4"/>
          <p:cNvSpPr>
            <a:spLocks noChangeArrowheads="1"/>
          </p:cNvSpPr>
          <p:nvPr/>
        </p:nvSpPr>
        <p:spPr bwMode="auto">
          <a:xfrm>
            <a:off x="304800" y="914400"/>
            <a:ext cx="48768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400" dirty="0">
                <a:latin typeface="+mn-lt"/>
              </a:rPr>
              <a:t>Only the regions over which the umbra falls can experience the total solar eclipse, called </a:t>
            </a:r>
            <a:r>
              <a:rPr lang="en-US" altLang="en-US" sz="2400" b="1" dirty="0">
                <a:latin typeface="+mn-lt"/>
              </a:rPr>
              <a:t>“totality”.</a:t>
            </a:r>
          </a:p>
          <a:p>
            <a:r>
              <a:rPr lang="en-US" altLang="en-US" sz="2400" dirty="0">
                <a:latin typeface="+mn-lt"/>
              </a:rPr>
              <a:t>The umbra is only a few kilometers in size. Moreover, since the Earth and the Moon are in motion, the duration of totality is only a few minutes – its never greater than 7.5 minutes!</a:t>
            </a:r>
          </a:p>
          <a:p>
            <a:r>
              <a:rPr lang="en-US" altLang="en-US" sz="2400" dirty="0">
                <a:latin typeface="+mn-lt"/>
              </a:rPr>
              <a:t>The umbra traces a path over the surface of the Earth, called the </a:t>
            </a:r>
            <a:r>
              <a:rPr lang="en-US" altLang="en-US" sz="2400" b="1" dirty="0">
                <a:latin typeface="+mn-lt"/>
              </a:rPr>
              <a:t>Eclipse path</a:t>
            </a:r>
            <a:r>
              <a:rPr lang="en-US" altLang="en-US" sz="2400" dirty="0">
                <a:latin typeface="+mn-lt"/>
              </a:rPr>
              <a:t>. Only the regions in the eclipse path will observe totality</a:t>
            </a:r>
            <a:r>
              <a:rPr lang="en-US" altLang="en-US" sz="2400" dirty="0" smtClean="0">
                <a:latin typeface="+mn-lt"/>
              </a:rPr>
              <a:t>.</a:t>
            </a:r>
            <a:endParaRPr lang="en-US" altLang="en-US" sz="2400" dirty="0">
              <a:latin typeface="+mn-lt"/>
            </a:endParaRPr>
          </a:p>
        </p:txBody>
      </p:sp>
      <p:pic>
        <p:nvPicPr>
          <p:cNvPr id="7" name="Picture 7" descr="Eclip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1314" y="990600"/>
            <a:ext cx="4141922" cy="5486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
        <p:nvSpPr>
          <p:cNvPr id="10" name="TextBox 9"/>
          <p:cNvSpPr txBox="1"/>
          <p:nvPr/>
        </p:nvSpPr>
        <p:spPr>
          <a:xfrm>
            <a:off x="6805448" y="6453226"/>
            <a:ext cx="2148409" cy="369332"/>
          </a:xfrm>
          <a:prstGeom prst="rect">
            <a:avLst/>
          </a:prstGeom>
          <a:noFill/>
        </p:spPr>
        <p:txBody>
          <a:bodyPr wrap="none" rtlCol="0">
            <a:spAutoFit/>
          </a:bodyPr>
          <a:lstStyle/>
          <a:p>
            <a:r>
              <a:rPr lang="en-US" i="1" dirty="0"/>
              <a:t>a</a:t>
            </a:r>
            <a:r>
              <a:rPr lang="en-US" i="1" dirty="0" smtClean="0"/>
              <a:t>stronomynotes.com</a:t>
            </a:r>
            <a:endParaRPr lang="en-US" i="1" dirty="0"/>
          </a:p>
        </p:txBody>
      </p:sp>
    </p:spTree>
    <p:extLst>
      <p:ext uri="{BB962C8B-B14F-4D97-AF65-F5344CB8AC3E}">
        <p14:creationId xmlns:p14="http://schemas.microsoft.com/office/powerpoint/2010/main" val="16109997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2100">
                                            <p:txEl>
                                              <p:pRg st="0" end="0"/>
                                            </p:txEl>
                                          </p:spTgt>
                                        </p:tgtEl>
                                        <p:attrNameLst>
                                          <p:attrName>style.visibility</p:attrName>
                                        </p:attrNameLst>
                                      </p:cBhvr>
                                      <p:to>
                                        <p:strVal val="visible"/>
                                      </p:to>
                                    </p:set>
                                    <p:animEffect transition="in" filter="wipe(left)">
                                      <p:cBhvr>
                                        <p:cTn id="7" dur="500"/>
                                        <p:tgtEl>
                                          <p:spTgt spid="13210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2100">
                                            <p:txEl>
                                              <p:pRg st="1" end="1"/>
                                            </p:txEl>
                                          </p:spTgt>
                                        </p:tgtEl>
                                        <p:attrNameLst>
                                          <p:attrName>style.visibility</p:attrName>
                                        </p:attrNameLst>
                                      </p:cBhvr>
                                      <p:to>
                                        <p:strVal val="visible"/>
                                      </p:to>
                                    </p:set>
                                    <p:animEffect transition="in" filter="wipe(left)">
                                      <p:cBhvr>
                                        <p:cTn id="15" dur="500"/>
                                        <p:tgtEl>
                                          <p:spTgt spid="1321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2100">
                                            <p:txEl>
                                              <p:pRg st="2" end="2"/>
                                            </p:txEl>
                                          </p:spTgt>
                                        </p:tgtEl>
                                        <p:attrNameLst>
                                          <p:attrName>style.visibility</p:attrName>
                                        </p:attrNameLst>
                                      </p:cBhvr>
                                      <p:to>
                                        <p:strVal val="visible"/>
                                      </p:to>
                                    </p:set>
                                    <p:animEffect transition="in" filter="wipe(left)">
                                      <p:cBhvr>
                                        <p:cTn id="20" dur="500"/>
                                        <p:tgtEl>
                                          <p:spTgt spid="132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Solar Eclipses</a:t>
            </a:r>
            <a:endParaRPr lang="en-US" altLang="en-US" sz="3600" dirty="0">
              <a:solidFill>
                <a:srgbClr val="33A3A3"/>
              </a:solidFill>
              <a:effectLst>
                <a:outerShdw blurRad="38100" dist="38100" dir="2700000" algn="tl">
                  <a:srgbClr val="C0C0C0"/>
                </a:outerShdw>
              </a:effectLst>
            </a:endParaRPr>
          </a:p>
        </p:txBody>
      </p:sp>
      <p:sp>
        <p:nvSpPr>
          <p:cNvPr id="132101" name="Rectangle 5"/>
          <p:cNvSpPr>
            <a:spLocks noChangeArrowheads="1"/>
          </p:cNvSpPr>
          <p:nvPr/>
        </p:nvSpPr>
        <p:spPr bwMode="auto">
          <a:xfrm>
            <a:off x="434179" y="838200"/>
            <a:ext cx="8275639"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600" dirty="0">
                <a:latin typeface="+mn-lt"/>
              </a:rPr>
              <a:t>Remember that the Moon’s orbit is an ellipse and not a perfect circle. Thus, the Moon is sometimes closer to the Earth </a:t>
            </a:r>
            <a:r>
              <a:rPr lang="en-US" altLang="en-US" sz="2600" dirty="0" smtClean="0">
                <a:latin typeface="+mn-lt"/>
              </a:rPr>
              <a:t>whilst </a:t>
            </a:r>
            <a:r>
              <a:rPr lang="en-US" altLang="en-US" sz="2600" dirty="0">
                <a:latin typeface="+mn-lt"/>
              </a:rPr>
              <a:t>at other times, it moves farther apart and at the opposite side of the orbit, it is at its </a:t>
            </a:r>
            <a:r>
              <a:rPr lang="en-US" altLang="en-US" sz="2600" dirty="0" smtClean="0">
                <a:latin typeface="+mn-lt"/>
              </a:rPr>
              <a:t>farthest.</a:t>
            </a:r>
            <a:endParaRPr lang="en-US" altLang="en-US" sz="2600" dirty="0">
              <a:latin typeface="+mn-lt"/>
            </a:endParaRPr>
          </a:p>
        </p:txBody>
      </p:sp>
      <p:pic>
        <p:nvPicPr>
          <p:cNvPr id="132102" name="Picture 6" descr="orb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819400"/>
            <a:ext cx="6838950" cy="39072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35776358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2101">
                                            <p:txEl>
                                              <p:pRg st="0" end="0"/>
                                            </p:txEl>
                                          </p:spTgt>
                                        </p:tgtEl>
                                        <p:attrNameLst>
                                          <p:attrName>style.visibility</p:attrName>
                                        </p:attrNameLst>
                                      </p:cBhvr>
                                      <p:to>
                                        <p:strVal val="visible"/>
                                      </p:to>
                                    </p:set>
                                    <p:animEffect transition="in" filter="wipe(left)">
                                      <p:cBhvr>
                                        <p:cTn id="7" dur="500"/>
                                        <p:tgtEl>
                                          <p:spTgt spid="1321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2102"/>
                                        </p:tgtEl>
                                        <p:attrNameLst>
                                          <p:attrName>style.visibility</p:attrName>
                                        </p:attrNameLst>
                                      </p:cBhvr>
                                      <p:to>
                                        <p:strVal val="visible"/>
                                      </p:to>
                                    </p:set>
                                    <p:animEffect transition="in" filter="dissolve">
                                      <p:cBhvr>
                                        <p:cTn id="12" dur="500"/>
                                        <p:tgtEl>
                                          <p:spTgt spid="132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0" name="AutoShape 4"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2" name="AutoShape 6"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99"/>
            <a:ext cx="9144000" cy="686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833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304800" y="1143000"/>
            <a:ext cx="8458200" cy="1219200"/>
          </a:xfrm>
          <a:prstGeom prst="rect">
            <a:avLst/>
          </a:prstGeom>
          <a:noFill/>
          <a:ln w="9525">
            <a:noFill/>
            <a:miter lim="800000"/>
            <a:headEnd/>
            <a:tailEnd/>
          </a:ln>
        </p:spPr>
        <p:txBody>
          <a:bodyPr/>
          <a:lstStyle/>
          <a:p>
            <a:pPr algn="ctr"/>
            <a:r>
              <a:rPr lang="en-US" sz="3600" b="1" dirty="0" smtClean="0">
                <a:solidFill>
                  <a:srgbClr val="FF0000"/>
                </a:solidFill>
              </a:rPr>
              <a:t>WE ARE LOOKING FOR </a:t>
            </a:r>
            <a:br>
              <a:rPr lang="en-US" sz="3600" b="1" dirty="0" smtClean="0">
                <a:solidFill>
                  <a:srgbClr val="FF0000"/>
                </a:solidFill>
              </a:rPr>
            </a:br>
            <a:r>
              <a:rPr lang="en-US" sz="3600" b="1" dirty="0" smtClean="0">
                <a:solidFill>
                  <a:srgbClr val="FF0000"/>
                </a:solidFill>
              </a:rPr>
              <a:t>INTERESTED AND MOTIVATED VOLUNTEERS</a:t>
            </a:r>
            <a:endParaRPr lang="en-US" sz="3600" b="1" dirty="0">
              <a:solidFill>
                <a:srgbClr val="FF0000"/>
              </a:solidFill>
            </a:endParaRPr>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
        <p:nvSpPr>
          <p:cNvPr id="8" name="Rectangle 6"/>
          <p:cNvSpPr>
            <a:spLocks noChangeArrowheads="1"/>
          </p:cNvSpPr>
          <p:nvPr/>
        </p:nvSpPr>
        <p:spPr bwMode="auto">
          <a:xfrm>
            <a:off x="152400" y="2895600"/>
            <a:ext cx="8763000" cy="34290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3200" b="1" dirty="0" smtClean="0">
                <a:solidFill>
                  <a:srgbClr val="FF0000"/>
                </a:solidFill>
              </a:rPr>
              <a:t>Sun-Earth-Moon Workshop</a:t>
            </a:r>
            <a:r>
              <a:rPr lang="en-US" sz="3200" b="1" dirty="0" smtClean="0">
                <a:solidFill>
                  <a:schemeClr val="tx2"/>
                </a:solidFill>
              </a:rPr>
              <a:t> 1</a:t>
            </a:r>
            <a:r>
              <a:rPr lang="en-US" sz="3200" b="1" baseline="30000" dirty="0" smtClean="0">
                <a:solidFill>
                  <a:schemeClr val="tx2"/>
                </a:solidFill>
              </a:rPr>
              <a:t>st</a:t>
            </a:r>
            <a:r>
              <a:rPr lang="en-US" sz="3200" b="1" dirty="0" smtClean="0">
                <a:solidFill>
                  <a:schemeClr val="tx2"/>
                </a:solidFill>
              </a:rPr>
              <a:t> April 2017 at Truman State University</a:t>
            </a:r>
          </a:p>
          <a:p>
            <a:pPr marL="800100" lvl="1" indent="-342900">
              <a:buFont typeface="Arial" panose="020B0604020202020204" pitchFamily="34" charset="0"/>
              <a:buChar char="•"/>
            </a:pPr>
            <a:r>
              <a:rPr lang="en-US" sz="3200" b="1" dirty="0" smtClean="0">
                <a:solidFill>
                  <a:schemeClr val="tx2"/>
                </a:solidFill>
              </a:rPr>
              <a:t>1</a:t>
            </a:r>
            <a:r>
              <a:rPr lang="en-US" sz="3200" b="1" baseline="30000" dirty="0" smtClean="0">
                <a:solidFill>
                  <a:schemeClr val="tx2"/>
                </a:solidFill>
              </a:rPr>
              <a:t>st</a:t>
            </a:r>
            <a:r>
              <a:rPr lang="en-US" sz="3200" b="1" dirty="0" smtClean="0">
                <a:solidFill>
                  <a:schemeClr val="tx2"/>
                </a:solidFill>
              </a:rPr>
              <a:t> April </a:t>
            </a:r>
            <a:r>
              <a:rPr lang="en-US" sz="3200" b="1" dirty="0" smtClean="0">
                <a:solidFill>
                  <a:schemeClr val="tx2"/>
                </a:solidFill>
              </a:rPr>
              <a:t>(Saturday)</a:t>
            </a:r>
            <a:r>
              <a:rPr lang="en-US" sz="3200" b="1" dirty="0" smtClean="0">
                <a:solidFill>
                  <a:schemeClr val="tx2"/>
                </a:solidFill>
              </a:rPr>
              <a:t>, </a:t>
            </a:r>
            <a:r>
              <a:rPr lang="en-US" sz="3200" b="1" dirty="0" err="1" smtClean="0">
                <a:solidFill>
                  <a:schemeClr val="tx2"/>
                </a:solidFill>
              </a:rPr>
              <a:t>Magruder</a:t>
            </a:r>
            <a:r>
              <a:rPr lang="en-US" sz="3200" b="1" dirty="0" smtClean="0">
                <a:solidFill>
                  <a:schemeClr val="tx2"/>
                </a:solidFill>
              </a:rPr>
              <a:t> 2005 (computer lab)</a:t>
            </a:r>
          </a:p>
          <a:p>
            <a:pPr marL="800100" lvl="1" indent="-342900">
              <a:buFont typeface="Arial" panose="020B0604020202020204" pitchFamily="34" charset="0"/>
              <a:buChar char="•"/>
            </a:pPr>
            <a:r>
              <a:rPr lang="en-US" sz="3200" b="1" dirty="0" smtClean="0">
                <a:solidFill>
                  <a:schemeClr val="tx2"/>
                </a:solidFill>
              </a:rPr>
              <a:t>Email </a:t>
            </a:r>
            <a:r>
              <a:rPr lang="en-US" sz="3200" b="1" dirty="0" smtClean="0">
                <a:solidFill>
                  <a:schemeClr val="tx2"/>
                </a:solidFill>
                <a:hlinkClick r:id="rId3"/>
              </a:rPr>
              <a:t>gokhale@truman.edu</a:t>
            </a:r>
            <a:r>
              <a:rPr lang="en-US" sz="3200" b="1" dirty="0" smtClean="0">
                <a:solidFill>
                  <a:schemeClr val="tx2"/>
                </a:solidFill>
              </a:rPr>
              <a:t> for information and updates (time, schedule, topics to be covered, etc.)</a:t>
            </a:r>
          </a:p>
        </p:txBody>
      </p:sp>
    </p:spTree>
    <p:extLst>
      <p:ext uri="{BB962C8B-B14F-4D97-AF65-F5344CB8AC3E}">
        <p14:creationId xmlns:p14="http://schemas.microsoft.com/office/powerpoint/2010/main" val="40760884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Outline of Talk</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600" dirty="0" smtClean="0">
                <a:latin typeface="+mn-lt"/>
                <a:cs typeface="Times New Roman" panose="02020603050405020304" pitchFamily="18" charset="0"/>
              </a:rPr>
              <a:t>Some History</a:t>
            </a:r>
            <a:br>
              <a:rPr lang="en-US" altLang="en-US" sz="2600" dirty="0" smtClean="0">
                <a:latin typeface="+mn-lt"/>
                <a:cs typeface="Times New Roman" panose="02020603050405020304" pitchFamily="18" charset="0"/>
              </a:rPr>
            </a:br>
            <a:endParaRPr lang="en-US" altLang="en-US" sz="2600" dirty="0" smtClean="0">
              <a:latin typeface="+mn-lt"/>
              <a:cs typeface="Times New Roman" panose="02020603050405020304" pitchFamily="18" charset="0"/>
            </a:endParaRPr>
          </a:p>
          <a:p>
            <a:r>
              <a:rPr lang="en-US" altLang="en-US" sz="2600" dirty="0" smtClean="0">
                <a:latin typeface="+mn-lt"/>
                <a:cs typeface="Times New Roman" panose="02020603050405020304" pitchFamily="18" charset="0"/>
              </a:rPr>
              <a:t>Sun-Earth-Moon Geometry</a:t>
            </a:r>
          </a:p>
          <a:p>
            <a:pPr lvl="1"/>
            <a:r>
              <a:rPr lang="en-US" altLang="en-US" sz="2200" dirty="0" smtClean="0">
                <a:latin typeface="+mn-lt"/>
                <a:cs typeface="Times New Roman" panose="02020603050405020304" pitchFamily="18" charset="0"/>
              </a:rPr>
              <a:t>Tidal Locking &amp; Synchronous Rotation</a:t>
            </a:r>
          </a:p>
          <a:p>
            <a:pPr lvl="1"/>
            <a:r>
              <a:rPr lang="en-US" altLang="en-US" sz="2200" dirty="0" smtClean="0">
                <a:latin typeface="+mn-lt"/>
                <a:cs typeface="Times New Roman" panose="02020603050405020304" pitchFamily="18" charset="0"/>
              </a:rPr>
              <a:t>Phases of the Moon</a:t>
            </a:r>
          </a:p>
          <a:p>
            <a:pPr lvl="1"/>
            <a:r>
              <a:rPr lang="en-US" altLang="en-US" sz="2200" dirty="0" smtClean="0">
                <a:latin typeface="+mn-lt"/>
                <a:cs typeface="Times New Roman" panose="02020603050405020304" pitchFamily="18" charset="0"/>
              </a:rPr>
              <a:t>Lunar Eclipses</a:t>
            </a:r>
          </a:p>
          <a:p>
            <a:pPr lvl="1"/>
            <a:r>
              <a:rPr lang="en-US" altLang="en-US" sz="2200" dirty="0" smtClean="0">
                <a:latin typeface="+mn-lt"/>
                <a:cs typeface="Times New Roman" panose="02020603050405020304" pitchFamily="18" charset="0"/>
              </a:rPr>
              <a:t>Solar Eclipses</a:t>
            </a:r>
            <a:br>
              <a:rPr lang="en-US" altLang="en-US" sz="2200" dirty="0" smtClean="0">
                <a:latin typeface="+mn-lt"/>
                <a:cs typeface="Times New Roman" panose="02020603050405020304" pitchFamily="18" charset="0"/>
              </a:rPr>
            </a:br>
            <a:endParaRPr lang="en-US" altLang="en-US" sz="2200" dirty="0" smtClean="0">
              <a:latin typeface="+mn-lt"/>
              <a:cs typeface="Times New Roman" panose="02020603050405020304" pitchFamily="18" charset="0"/>
            </a:endParaRPr>
          </a:p>
          <a:p>
            <a:r>
              <a:rPr lang="en-US" altLang="en-US" sz="2600" dirty="0">
                <a:latin typeface="+mn-lt"/>
                <a:cs typeface="Times New Roman" panose="02020603050405020304" pitchFamily="18" charset="0"/>
              </a:rPr>
              <a:t>Eclipse 2017 in </a:t>
            </a:r>
            <a:r>
              <a:rPr lang="en-US" altLang="en-US" sz="2600" dirty="0" smtClean="0">
                <a:latin typeface="+mn-lt"/>
                <a:cs typeface="Times New Roman" panose="02020603050405020304" pitchFamily="18" charset="0"/>
              </a:rPr>
              <a:t>Kirksville</a:t>
            </a:r>
            <a:r>
              <a:rPr lang="en-US" altLang="en-US" sz="2600" dirty="0" smtClean="0">
                <a:cs typeface="Times New Roman" panose="02020603050405020304" pitchFamily="18" charset="0"/>
              </a:rPr>
              <a:t/>
            </a:r>
            <a:br>
              <a:rPr lang="en-US" altLang="en-US" sz="2600" dirty="0" smtClean="0">
                <a:cs typeface="Times New Roman" panose="02020603050405020304" pitchFamily="18" charset="0"/>
              </a:rPr>
            </a:br>
            <a:endParaRPr lang="en-US" altLang="en-US" sz="2600" dirty="0">
              <a:latin typeface="+mn-lt"/>
              <a:cs typeface="Times New Roman" panose="02020603050405020304" pitchFamily="18" charset="0"/>
            </a:endParaRPr>
          </a:p>
          <a:p>
            <a:r>
              <a:rPr lang="en-US" altLang="en-US" sz="2600" dirty="0" smtClean="0">
                <a:latin typeface="+mn-lt"/>
                <a:cs typeface="Times New Roman" panose="02020603050405020304" pitchFamily="18" charset="0"/>
              </a:rPr>
              <a:t>Safe </a:t>
            </a:r>
            <a:r>
              <a:rPr lang="en-US" altLang="en-US" sz="2600" dirty="0" smtClean="0">
                <a:latin typeface="+mn-lt"/>
                <a:cs typeface="Times New Roman" panose="02020603050405020304" pitchFamily="18" charset="0"/>
              </a:rPr>
              <a:t>Ways to witness Solar Eclipses</a:t>
            </a:r>
            <a:br>
              <a:rPr lang="en-US" altLang="en-US" sz="2600" dirty="0" smtClean="0">
                <a:latin typeface="+mn-lt"/>
                <a:cs typeface="Times New Roman" panose="02020603050405020304" pitchFamily="18" charset="0"/>
              </a:rPr>
            </a:br>
            <a:endParaRPr lang="en-US" altLang="en-US" sz="2600" dirty="0" smtClean="0">
              <a:latin typeface="+mn-lt"/>
              <a:cs typeface="Times New Roman" panose="02020603050405020304" pitchFamily="18" charset="0"/>
            </a:endParaRPr>
          </a:p>
          <a:p>
            <a:r>
              <a:rPr lang="en-US" altLang="en-US" sz="2600" dirty="0" smtClean="0">
                <a:latin typeface="+mn-lt"/>
                <a:cs typeface="Times New Roman" panose="02020603050405020304" pitchFamily="18" charset="0"/>
              </a:rPr>
              <a:t>Useful </a:t>
            </a:r>
            <a:r>
              <a:rPr lang="en-US" altLang="en-US" sz="2600" dirty="0" smtClean="0">
                <a:latin typeface="+mn-lt"/>
                <a:cs typeface="Times New Roman" panose="02020603050405020304" pitchFamily="18" charset="0"/>
              </a:rPr>
              <a:t>Websites, Demo’s, Video’s, etc.</a:t>
            </a: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p14="http://schemas.microsoft.com/office/powerpoint/2010/main" val="33879404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wipe(left)">
                                      <p:cBhvr>
                                        <p:cTn id="7" dur="500"/>
                                        <p:tgtEl>
                                          <p:spTgt spid="111620">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1620">
                                            <p:txEl>
                                              <p:pRg st="1" end="1"/>
                                            </p:txEl>
                                          </p:spTgt>
                                        </p:tgtEl>
                                        <p:attrNameLst>
                                          <p:attrName>style.visibility</p:attrName>
                                        </p:attrNameLst>
                                      </p:cBhvr>
                                      <p:to>
                                        <p:strVal val="visible"/>
                                      </p:to>
                                    </p:set>
                                    <p:animEffect transition="in" filter="wipe(left)">
                                      <p:cBhvr>
                                        <p:cTn id="11" dur="500"/>
                                        <p:tgtEl>
                                          <p:spTgt spid="111620">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1620">
                                            <p:txEl>
                                              <p:pRg st="2" end="2"/>
                                            </p:txEl>
                                          </p:spTgt>
                                        </p:tgtEl>
                                        <p:attrNameLst>
                                          <p:attrName>style.visibility</p:attrName>
                                        </p:attrNameLst>
                                      </p:cBhvr>
                                      <p:to>
                                        <p:strVal val="visible"/>
                                      </p:to>
                                    </p:set>
                                    <p:animEffect transition="in" filter="wipe(left)">
                                      <p:cBhvr>
                                        <p:cTn id="15" dur="500"/>
                                        <p:tgtEl>
                                          <p:spTgt spid="111620">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1620">
                                            <p:txEl>
                                              <p:pRg st="3" end="3"/>
                                            </p:txEl>
                                          </p:spTgt>
                                        </p:tgtEl>
                                        <p:attrNameLst>
                                          <p:attrName>style.visibility</p:attrName>
                                        </p:attrNameLst>
                                      </p:cBhvr>
                                      <p:to>
                                        <p:strVal val="visible"/>
                                      </p:to>
                                    </p:set>
                                    <p:animEffect transition="in" filter="wipe(left)">
                                      <p:cBhvr>
                                        <p:cTn id="19" dur="500"/>
                                        <p:tgtEl>
                                          <p:spTgt spid="111620">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1620">
                                            <p:txEl>
                                              <p:pRg st="4" end="4"/>
                                            </p:txEl>
                                          </p:spTgt>
                                        </p:tgtEl>
                                        <p:attrNameLst>
                                          <p:attrName>style.visibility</p:attrName>
                                        </p:attrNameLst>
                                      </p:cBhvr>
                                      <p:to>
                                        <p:strVal val="visible"/>
                                      </p:to>
                                    </p:set>
                                    <p:animEffect transition="in" filter="wipe(left)">
                                      <p:cBhvr>
                                        <p:cTn id="23" dur="500"/>
                                        <p:tgtEl>
                                          <p:spTgt spid="111620">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1620">
                                            <p:txEl>
                                              <p:pRg st="5" end="5"/>
                                            </p:txEl>
                                          </p:spTgt>
                                        </p:tgtEl>
                                        <p:attrNameLst>
                                          <p:attrName>style.visibility</p:attrName>
                                        </p:attrNameLst>
                                      </p:cBhvr>
                                      <p:to>
                                        <p:strVal val="visible"/>
                                      </p:to>
                                    </p:set>
                                    <p:animEffect transition="in" filter="wipe(left)">
                                      <p:cBhvr>
                                        <p:cTn id="27" dur="500"/>
                                        <p:tgtEl>
                                          <p:spTgt spid="111620">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1620">
                                            <p:txEl>
                                              <p:pRg st="6" end="6"/>
                                            </p:txEl>
                                          </p:spTgt>
                                        </p:tgtEl>
                                        <p:attrNameLst>
                                          <p:attrName>style.visibility</p:attrName>
                                        </p:attrNameLst>
                                      </p:cBhvr>
                                      <p:to>
                                        <p:strVal val="visible"/>
                                      </p:to>
                                    </p:set>
                                    <p:animEffect transition="in" filter="wipe(left)">
                                      <p:cBhvr>
                                        <p:cTn id="31" dur="500"/>
                                        <p:tgtEl>
                                          <p:spTgt spid="11162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1620">
                                            <p:txEl>
                                              <p:pRg st="7" end="7"/>
                                            </p:txEl>
                                          </p:spTgt>
                                        </p:tgtEl>
                                        <p:attrNameLst>
                                          <p:attrName>style.visibility</p:attrName>
                                        </p:attrNameLst>
                                      </p:cBhvr>
                                      <p:to>
                                        <p:strVal val="visible"/>
                                      </p:to>
                                    </p:set>
                                    <p:animEffect transition="in" filter="wipe(left)">
                                      <p:cBhvr>
                                        <p:cTn id="36" dur="500"/>
                                        <p:tgtEl>
                                          <p:spTgt spid="111620">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1620">
                                            <p:txEl>
                                              <p:pRg st="8" end="8"/>
                                            </p:txEl>
                                          </p:spTgt>
                                        </p:tgtEl>
                                        <p:attrNameLst>
                                          <p:attrName>style.visibility</p:attrName>
                                        </p:attrNameLst>
                                      </p:cBhvr>
                                      <p:to>
                                        <p:strVal val="visible"/>
                                      </p:to>
                                    </p:set>
                                    <p:animEffect transition="in" filter="wipe(left)">
                                      <p:cBhvr>
                                        <p:cTn id="41" dur="500"/>
                                        <p:tgtEl>
                                          <p:spTgt spid="1116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1793</TotalTime>
  <Words>2650</Words>
  <Application>Microsoft Office PowerPoint</Application>
  <PresentationFormat>On-screen Show (4:3)</PresentationFormat>
  <Paragraphs>327</Paragraphs>
  <Slides>64</Slides>
  <Notes>38</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Solar Eclipse 2017</vt:lpstr>
      <vt:lpstr>Solar Eclipse 2017</vt:lpstr>
      <vt:lpstr>PowerPoint Presentation</vt:lpstr>
      <vt:lpstr>PowerPoint Presentation</vt:lpstr>
      <vt:lpstr>PowerPoint Presentation</vt:lpstr>
      <vt:lpstr>Solar Eclipse 2017</vt:lpstr>
      <vt:lpstr>PowerPoint Presentation</vt:lpstr>
      <vt:lpstr>PowerPoint Presentation</vt:lpstr>
      <vt:lpstr>Outline of Talk</vt:lpstr>
      <vt:lpstr>History: What have we learnt from Observing Solar Eclipses?</vt:lpstr>
      <vt:lpstr>The Sun, Earth, Moon System A Few Questions</vt:lpstr>
      <vt:lpstr>PowerPoint Presentation</vt:lpstr>
      <vt:lpstr>Cosmic Coincidence!?</vt:lpstr>
      <vt:lpstr>Tidal Locking &amp; Synchronous Rotation</vt:lpstr>
      <vt:lpstr>PowerPoint Presentation</vt:lpstr>
      <vt:lpstr>Eclipses</vt:lpstr>
      <vt:lpstr>Eclipses</vt:lpstr>
      <vt:lpstr>Eclipses</vt:lpstr>
      <vt:lpstr>Solar Eclipses</vt:lpstr>
      <vt:lpstr>Solar Eclipses</vt:lpstr>
      <vt:lpstr>The Sun, Earth, Moon System</vt:lpstr>
      <vt:lpstr>Orbit of the Moon: Eclipses do not occur on the same date and time every year. </vt:lpstr>
      <vt:lpstr>Solar Eclipse 2017</vt:lpstr>
      <vt:lpstr>PowerPoint Presentation</vt:lpstr>
      <vt:lpstr>PowerPoint Presentation</vt:lpstr>
      <vt:lpstr>Eclipse 2017 in K’ville</vt:lpstr>
      <vt:lpstr>Viewing the Partial Eclipse</vt:lpstr>
      <vt:lpstr>Watch the Show Safely!  Pinhole Projection </vt:lpstr>
      <vt:lpstr>Project the Sun with Tools – and Care</vt:lpstr>
      <vt:lpstr>Observing Directly with Filters</vt:lpstr>
      <vt:lpstr>Use Special Care with Filtered Optics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“Eclipse”</vt:lpstr>
      <vt:lpstr>PowerPoint Presentation</vt:lpstr>
      <vt:lpstr>History</vt:lpstr>
      <vt:lpstr>History</vt:lpstr>
      <vt:lpstr>History</vt:lpstr>
      <vt:lpstr>History</vt:lpstr>
      <vt:lpstr>The Sun, Earth, Moon System</vt:lpstr>
      <vt:lpstr>Tidal Locking &amp; Synchronous Rotation</vt:lpstr>
      <vt:lpstr>Tidal Locking &amp; Synchronous Rotation</vt:lpstr>
      <vt:lpstr>PowerPoint Presentation</vt:lpstr>
      <vt:lpstr>The Sun, Earth, Moon System</vt:lpstr>
      <vt:lpstr>PowerPoint Presentation</vt:lpstr>
      <vt:lpstr>The Sun, Earth, Moon System</vt:lpstr>
      <vt:lpstr>Lunar Eclipses</vt:lpstr>
      <vt:lpstr>Lunar Eclipses</vt:lpstr>
      <vt:lpstr>Solar Eclipses</vt:lpstr>
      <vt:lpstr>Solar Eclipses</vt:lpstr>
      <vt:lpstr>Solar Eclipses</vt:lpstr>
      <vt:lpstr>Annular Solar Eclipses</vt:lpstr>
      <vt:lpstr>Solar Eclipses</vt:lpstr>
      <vt:lpstr>Solar Eclipses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Eclipse 2017</dc:title>
  <dc:creator/>
  <cp:lastModifiedBy>user</cp:lastModifiedBy>
  <cp:revision>116</cp:revision>
  <dcterms:created xsi:type="dcterms:W3CDTF">2006-08-16T00:00:00Z</dcterms:created>
  <dcterms:modified xsi:type="dcterms:W3CDTF">2017-03-08T22:14:04Z</dcterms:modified>
</cp:coreProperties>
</file>