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304" r:id="rId4"/>
    <p:sldId id="261" r:id="rId5"/>
    <p:sldId id="258" r:id="rId6"/>
    <p:sldId id="315" r:id="rId7"/>
    <p:sldId id="303" r:id="rId8"/>
    <p:sldId id="306" r:id="rId9"/>
    <p:sldId id="310" r:id="rId10"/>
    <p:sldId id="311" r:id="rId11"/>
    <p:sldId id="264" r:id="rId12"/>
    <p:sldId id="307" r:id="rId13"/>
    <p:sldId id="305" r:id="rId14"/>
    <p:sldId id="276" r:id="rId15"/>
    <p:sldId id="277" r:id="rId16"/>
    <p:sldId id="278" r:id="rId17"/>
    <p:sldId id="279" r:id="rId18"/>
    <p:sldId id="281" r:id="rId19"/>
    <p:sldId id="260" r:id="rId20"/>
    <p:sldId id="285" r:id="rId21"/>
    <p:sldId id="259" r:id="rId22"/>
    <p:sldId id="288" r:id="rId23"/>
    <p:sldId id="289" r:id="rId24"/>
    <p:sldId id="290" r:id="rId25"/>
    <p:sldId id="291" r:id="rId26"/>
    <p:sldId id="292" r:id="rId27"/>
    <p:sldId id="294" r:id="rId28"/>
    <p:sldId id="312" r:id="rId29"/>
    <p:sldId id="283" r:id="rId30"/>
    <p:sldId id="301" r:id="rId31"/>
    <p:sldId id="297" r:id="rId32"/>
    <p:sldId id="295" r:id="rId33"/>
    <p:sldId id="314" r:id="rId34"/>
    <p:sldId id="313" r:id="rId35"/>
    <p:sldId id="302" r:id="rId36"/>
    <p:sldId id="296" r:id="rId37"/>
    <p:sldId id="298" r:id="rId38"/>
    <p:sldId id="309" r:id="rId39"/>
    <p:sldId id="308"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685" autoAdjust="0"/>
  </p:normalViewPr>
  <p:slideViewPr>
    <p:cSldViewPr>
      <p:cViewPr>
        <p:scale>
          <a:sx n="90" d="100"/>
          <a:sy n="90" d="100"/>
        </p:scale>
        <p:origin x="-684" y="-4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B93E38-BCC1-43D8-AB0E-F9FDFD6E2073}" type="datetimeFigureOut">
              <a:rPr lang="en-US" smtClean="0"/>
              <a:pPr/>
              <a:t>2/26/2017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BAAD77-0437-4680-BB80-6512A0DFBA3A}" type="slidenum">
              <a:rPr lang="en-US" smtClean="0"/>
              <a:pPr/>
              <a:t>‹#›</a:t>
            </a:fld>
            <a:endParaRPr lang="en-US"/>
          </a:p>
        </p:txBody>
      </p:sp>
    </p:spTree>
    <p:extLst>
      <p:ext uri="{BB962C8B-B14F-4D97-AF65-F5344CB8AC3E}">
        <p14:creationId xmlns="" xmlns:p14="http://schemas.microsoft.com/office/powerpoint/2010/main" val="564820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8787"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0835"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1075"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a partial eclipse,</a:t>
            </a:r>
            <a:r>
              <a:rPr lang="en-US" baseline="0" dirty="0" smtClean="0"/>
              <a:t> Do Not Look Directly At The Sun. </a:t>
            </a:r>
            <a:endParaRPr lang="en-US" dirty="0" smtClean="0"/>
          </a:p>
          <a:p>
            <a:r>
              <a:rPr lang="en-US" dirty="0" smtClean="0"/>
              <a:t>There are many ways to view a</a:t>
            </a:r>
            <a:r>
              <a:rPr lang="en-US" baseline="0" dirty="0" smtClean="0"/>
              <a:t> partial eclipse. Even those on the path of totality will observe a partial eclipse for all but a few minutes, so this applies to everyone.</a:t>
            </a:r>
          </a:p>
          <a:p>
            <a:r>
              <a:rPr lang="en-US" baseline="0" dirty="0" smtClean="0"/>
              <a:t>We’re going to talk about 3 different ways to view a solar eclipse here.</a:t>
            </a:r>
          </a:p>
          <a:p>
            <a:endParaRPr lang="en-US" baseline="0" dirty="0" smtClean="0"/>
          </a:p>
          <a:p>
            <a:r>
              <a:rPr lang="en-US" baseline="0" dirty="0" smtClean="0"/>
              <a:t>Let’s start with the simplest way </a:t>
            </a:r>
            <a:r>
              <a:rPr lang="mr-IN" baseline="0" dirty="0" smtClean="0"/>
              <a:t>–</a:t>
            </a:r>
            <a:r>
              <a:rPr lang="en-US" baseline="0" dirty="0" smtClean="0"/>
              <a:t> Projection. </a:t>
            </a:r>
          </a:p>
          <a:p>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pPr/>
              <a:t>22</a:t>
            </a:fld>
            <a:endParaRPr lang="en-US"/>
          </a:p>
        </p:txBody>
      </p:sp>
    </p:spTree>
    <p:extLst>
      <p:ext uri="{BB962C8B-B14F-4D97-AF65-F5344CB8AC3E}">
        <p14:creationId xmlns="" xmlns:p14="http://schemas.microsoft.com/office/powerpoint/2010/main" val="82494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Pinhole projection can be done anywhere by making a small hole in a piece of cardboard or tinfoil and looking at the light that shines through it to a flat place a few feet away. </a:t>
            </a:r>
          </a:p>
          <a:p>
            <a:endParaRPr lang="en-US" baseline="0" dirty="0" smtClean="0"/>
          </a:p>
          <a:p>
            <a:r>
              <a:rPr lang="en-US" baseline="0" dirty="0" smtClean="0"/>
              <a:t>You might not know this, but the round lights you see everyday on the ground, between the leaves of trees are actually projections of the Sun! </a:t>
            </a:r>
          </a:p>
          <a:p>
            <a:r>
              <a:rPr lang="en-US" baseline="0" dirty="0" smtClean="0"/>
              <a:t>You can use any number of small holes like the spaces between leaves, a colander, or even your hands. </a:t>
            </a:r>
          </a:p>
          <a:p>
            <a:endParaRPr lang="en-US" baseline="0" dirty="0" smtClean="0"/>
          </a:p>
          <a:p>
            <a:r>
              <a:rPr lang="en-US" baseline="0" dirty="0" smtClean="0"/>
              <a:t>Get creative and try it out before the eclipse. You can try different shaped holes, different sizes. See what works best.</a:t>
            </a:r>
          </a:p>
          <a:p>
            <a:endParaRPr lang="en-US" baseline="0" dirty="0" smtClean="0"/>
          </a:p>
          <a:p>
            <a:r>
              <a:rPr lang="en-US" baseline="0" dirty="0" smtClean="0"/>
              <a:t>Activity suggestion: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you walk in the evening, you can try this at night with street lights through the leaves. Some lights are actually made up of many smaller LEDs and you will see those in the projections. </a:t>
            </a:r>
          </a:p>
          <a:p>
            <a:endParaRPr lang="en-US" baseline="0" dirty="0" smtClean="0"/>
          </a:p>
        </p:txBody>
      </p:sp>
      <p:sp>
        <p:nvSpPr>
          <p:cNvPr id="4" name="Slide Number Placeholder 3"/>
          <p:cNvSpPr>
            <a:spLocks noGrp="1"/>
          </p:cNvSpPr>
          <p:nvPr>
            <p:ph type="sldNum" sz="quarter" idx="10"/>
          </p:nvPr>
        </p:nvSpPr>
        <p:spPr/>
        <p:txBody>
          <a:bodyPr/>
          <a:lstStyle/>
          <a:p>
            <a:fld id="{3F0CEF28-8606-3040-85E3-6BFEE6B1BFA8}" type="slidenum">
              <a:rPr lang="en-US" smtClean="0"/>
              <a:pPr/>
              <a:t>23</a:t>
            </a:fld>
            <a:endParaRPr lang="en-US"/>
          </a:p>
        </p:txBody>
      </p:sp>
    </p:spTree>
    <p:extLst>
      <p:ext uri="{BB962C8B-B14F-4D97-AF65-F5344CB8AC3E}">
        <p14:creationId xmlns="" xmlns:p14="http://schemas.microsoft.com/office/powerpoint/2010/main" val="2507582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method of projection involves binoculars or a small telescope. </a:t>
            </a:r>
          </a:p>
          <a:p>
            <a:pPr marL="0" indent="0">
              <a:buFontTx/>
              <a:buNone/>
            </a:pPr>
            <a:r>
              <a:rPr lang="en-US" b="1" baseline="0" dirty="0" smtClean="0"/>
              <a:t>Emphasize : This is not viewing the Sun directly! You never want to look through binoculars at the Sun. *</a:t>
            </a:r>
          </a:p>
          <a:p>
            <a:pPr marL="171450" indent="-171450">
              <a:buFontTx/>
              <a:buChar char="•"/>
            </a:pPr>
            <a:endParaRPr lang="en-US" baseline="0" dirty="0" smtClean="0"/>
          </a:p>
          <a:p>
            <a:r>
              <a:rPr lang="en-US" dirty="0" smtClean="0"/>
              <a:t>By carefully covering all but one lens,</a:t>
            </a:r>
            <a:r>
              <a:rPr lang="en-US" baseline="0" dirty="0" smtClean="0"/>
              <a:t> you can project an image of the Sun onto a flat surface. </a:t>
            </a:r>
          </a:p>
          <a:p>
            <a:r>
              <a:rPr lang="en-US" baseline="0" dirty="0" smtClean="0"/>
              <a:t>This set-up needs careful monitoring so that no one accidentally looks through the eyepiece. </a:t>
            </a:r>
          </a:p>
          <a:p>
            <a:r>
              <a:rPr lang="en-US" baseline="0" dirty="0" smtClean="0"/>
              <a:t>You will go blind. </a:t>
            </a:r>
          </a:p>
          <a:p>
            <a:endParaRPr lang="en-US" dirty="0" smtClean="0"/>
          </a:p>
          <a:p>
            <a:r>
              <a:rPr lang="en-US" dirty="0" smtClean="0"/>
              <a:t>Possible addition: </a:t>
            </a:r>
          </a:p>
          <a:p>
            <a:r>
              <a:rPr lang="en-US" dirty="0" smtClean="0"/>
              <a:t>It can be useful to take an old pair of binoculars (or a magnifying glass) and</a:t>
            </a:r>
            <a:r>
              <a:rPr lang="en-US" baseline="0" dirty="0" smtClean="0"/>
              <a:t> shine them on a piece of thin plastic like old negatives or a plastic garbage bag. These will melt and give your visitors a visceral reminder not to look through binoculars at the Sun. Be careful </a:t>
            </a:r>
            <a:r>
              <a:rPr lang="mr-IN" baseline="0" dirty="0" smtClean="0"/>
              <a:t>–</a:t>
            </a:r>
            <a:r>
              <a:rPr lang="en-US" baseline="0" dirty="0" smtClean="0"/>
              <a:t> this projection can get very hot and you’ll need to give your instrument a break as it heats up. </a:t>
            </a:r>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pPr/>
              <a:t>24</a:t>
            </a:fld>
            <a:endParaRPr lang="en-US"/>
          </a:p>
        </p:txBody>
      </p:sp>
    </p:spTree>
    <p:extLst>
      <p:ext uri="{BB962C8B-B14F-4D97-AF65-F5344CB8AC3E}">
        <p14:creationId xmlns="" xmlns:p14="http://schemas.microsoft.com/office/powerpoint/2010/main" val="2677787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ways to observe the eclipse directly,</a:t>
            </a:r>
            <a:r>
              <a:rPr lang="en-US" baseline="0" dirty="0" smtClean="0"/>
              <a:t> but it requires special filters </a:t>
            </a:r>
          </a:p>
          <a:p>
            <a:r>
              <a:rPr lang="en-US" baseline="0" dirty="0" smtClean="0"/>
              <a:t>Use approved eclipse glasses – not sunglasses!</a:t>
            </a:r>
          </a:p>
          <a:p>
            <a:r>
              <a:rPr lang="en-US" baseline="0" dirty="0" smtClean="0"/>
              <a:t>Also welders glass #14 is safe for viewing. Don’t combine two #7 glasses. That is not safe.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pPr/>
              <a:t>25</a:t>
            </a:fld>
            <a:endParaRPr lang="en-US"/>
          </a:p>
        </p:txBody>
      </p:sp>
    </p:spTree>
    <p:extLst>
      <p:ext uri="{BB962C8B-B14F-4D97-AF65-F5344CB8AC3E}">
        <p14:creationId xmlns="" xmlns:p14="http://schemas.microsoft.com/office/powerpoint/2010/main" val="2633337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Telescopes and binoculars equipped with special solar filters are also useful if you have access. </a:t>
            </a:r>
          </a:p>
          <a:p>
            <a:endParaRPr lang="en-US" dirty="0" smtClean="0"/>
          </a:p>
          <a:p>
            <a:r>
              <a:rPr lang="en-US" dirty="0" smtClean="0"/>
              <a:t>Use only special-purpose</a:t>
            </a:r>
            <a:r>
              <a:rPr lang="en-US" baseline="0" dirty="0" smtClean="0"/>
              <a:t> solar filters on your precious optics! </a:t>
            </a:r>
          </a:p>
          <a:p>
            <a:r>
              <a:rPr lang="en-US" baseline="0" dirty="0" smtClean="0"/>
              <a:t>These are usually made of metalized glass or special Mylar, not from a balloon.</a:t>
            </a:r>
          </a:p>
          <a:p>
            <a:endParaRPr lang="en-US" baseline="0" dirty="0" smtClean="0"/>
          </a:p>
          <a:p>
            <a:r>
              <a:rPr lang="en-US" baseline="0" dirty="0" smtClean="0"/>
              <a:t>Get these filters as far in advance as possible. See more information in the Resources page.</a:t>
            </a:r>
          </a:p>
          <a:p>
            <a:endParaRPr lang="is-IS" baseline="0" dirty="0" smtClean="0"/>
          </a:p>
          <a:p>
            <a:endParaRPr lang="is-IS" baseline="0" dirty="0" smtClean="0"/>
          </a:p>
          <a:p>
            <a:r>
              <a:rPr lang="is-IS" baseline="0" dirty="0" smtClean="0"/>
              <a:t>-----</a:t>
            </a:r>
            <a:endParaRPr lang="en-US" baseline="0" dirty="0" smtClean="0"/>
          </a:p>
          <a:p>
            <a:endParaRPr lang="en-US" baseline="0" dirty="0" smtClean="0"/>
          </a:p>
          <a:p>
            <a:r>
              <a:rPr lang="en-US" baseline="0" dirty="0" smtClean="0"/>
              <a:t>Image credit: Rick Feinberg</a:t>
            </a:r>
            <a:endParaRPr lang="en-US" dirty="0"/>
          </a:p>
        </p:txBody>
      </p:sp>
      <p:sp>
        <p:nvSpPr>
          <p:cNvPr id="4" name="Slide Number Placeholder 3"/>
          <p:cNvSpPr>
            <a:spLocks noGrp="1"/>
          </p:cNvSpPr>
          <p:nvPr>
            <p:ph type="sldNum" sz="quarter" idx="10"/>
          </p:nvPr>
        </p:nvSpPr>
        <p:spPr/>
        <p:txBody>
          <a:bodyPr/>
          <a:lstStyle/>
          <a:p>
            <a:fld id="{3F0CEF28-8606-3040-85E3-6BFEE6B1BFA8}" type="slidenum">
              <a:rPr lang="en-US" smtClean="0"/>
              <a:pPr/>
              <a:t>26</a:t>
            </a:fld>
            <a:endParaRPr lang="en-US"/>
          </a:p>
        </p:txBody>
      </p:sp>
    </p:spTree>
    <p:extLst>
      <p:ext uri="{BB962C8B-B14F-4D97-AF65-F5344CB8AC3E}">
        <p14:creationId xmlns="" xmlns:p14="http://schemas.microsoft.com/office/powerpoint/2010/main" val="3294025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7219"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6739"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2643"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6739"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4691" name="Rectangle 3"/>
          <p:cNvSpPr txBox="1">
            <a:spLocks noGrp="1" noChangeArrowheads="1"/>
          </p:cNvSpPr>
          <p:nvPr>
            <p:ph type="body"/>
          </p:nvPr>
        </p:nvSpPr>
        <p:spPr>
          <a:xfrm>
            <a:off x="685800" y="4343400"/>
            <a:ext cx="5480050" cy="4108450"/>
          </a:xfrm>
          <a:noFill/>
          <a:ln/>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13.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6.jpeg"/><Relationship Id="rId4" Type="http://schemas.openxmlformats.org/officeDocument/2006/relationships/image" Target="../media/image35.png"/><Relationship Id="rId9"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hyperlink" Target="http://observatory.truman.edu/eclipse2017/"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mailto:gokhale@truman.edu"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seemore.com/adaircpl/"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hyperlink" Target="https://eclipse.aas.org/sites/eclipse.aas.org/files/Build-Sun-Funnel-v3.2.pdf" TargetMode="External"/><Relationship Id="rId5" Type="http://schemas.openxmlformats.org/officeDocument/2006/relationships/hyperlink" Target="http://static.nsta.org/extras/solarscience/chapter3/3.10PinholeProjectionInABox.pdf" TargetMode="External"/><Relationship Id="rId4" Type="http://schemas.openxmlformats.org/officeDocument/2006/relationships/hyperlink" Target="http://www.jpl.nasa.gov/edu/learn/project/how-to-make-a-pinhole-camera/"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eclipse.aas.org/resources/educational-materials" TargetMode="External"/><Relationship Id="rId7" Type="http://schemas.openxmlformats.org/officeDocument/2006/relationships/hyperlink" Target="http://aapt.org/resources/eclipse2017/"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s://informal.jpl.nasa.gov/museum/content/eclipse-2017" TargetMode="External"/><Relationship Id="rId5" Type="http://schemas.openxmlformats.org/officeDocument/2006/relationships/hyperlink" Target="https://eclipse2017.nasa.gov/k-12-formal-education" TargetMode="External"/><Relationship Id="rId4" Type="http://schemas.openxmlformats.org/officeDocument/2006/relationships/hyperlink" Target="https://nightsky.jpl.nasa.gov/download-view.cfm?Doc_ID=588"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mailto:gokhale@truman.edu"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mailto:gokhale@truman.edu"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2"/>
          <p:cNvSpPr>
            <a:spLocks noGrp="1"/>
          </p:cNvSpPr>
          <p:nvPr>
            <p:ph type="ctrTitle"/>
          </p:nvPr>
        </p:nvSpPr>
        <p:spPr>
          <a:xfrm>
            <a:off x="685800" y="3429000"/>
            <a:ext cx="7772400" cy="781050"/>
          </a:xfrm>
        </p:spPr>
        <p:txBody>
          <a:bodyPr>
            <a:normAutofit/>
          </a:bodyPr>
          <a:lstStyle/>
          <a:p>
            <a:pPr eaLnBrk="1" hangingPunct="1"/>
            <a:r>
              <a:rPr lang="en-US" dirty="0" smtClean="0">
                <a:solidFill>
                  <a:srgbClr val="FF0000"/>
                </a:solidFill>
              </a:rPr>
              <a:t>Solar Eclipse 2017</a:t>
            </a:r>
          </a:p>
        </p:txBody>
      </p:sp>
      <p:sp>
        <p:nvSpPr>
          <p:cNvPr id="5124" name="Subtitle 3"/>
          <p:cNvSpPr>
            <a:spLocks noGrp="1"/>
          </p:cNvSpPr>
          <p:nvPr>
            <p:ph type="subTitle" idx="1"/>
          </p:nvPr>
        </p:nvSpPr>
        <p:spPr>
          <a:xfrm>
            <a:off x="1371600" y="4114800"/>
            <a:ext cx="6400800" cy="1066800"/>
          </a:xfrm>
        </p:spPr>
        <p:txBody>
          <a:bodyPr/>
          <a:lstStyle/>
          <a:p>
            <a:pPr eaLnBrk="1" hangingPunct="1"/>
            <a:r>
              <a:rPr lang="en-US" dirty="0" err="1" smtClean="0">
                <a:solidFill>
                  <a:srgbClr val="0070C0"/>
                </a:solidFill>
              </a:rPr>
              <a:t>Vayujeet</a:t>
            </a:r>
            <a:r>
              <a:rPr lang="en-US" dirty="0" smtClean="0">
                <a:solidFill>
                  <a:srgbClr val="0070C0"/>
                </a:solidFill>
              </a:rPr>
              <a:t> </a:t>
            </a:r>
            <a:r>
              <a:rPr lang="en-US" dirty="0" err="1" smtClean="0">
                <a:solidFill>
                  <a:srgbClr val="0070C0"/>
                </a:solidFill>
              </a:rPr>
              <a:t>Gokhale</a:t>
            </a:r>
            <a:r>
              <a:rPr lang="en-US" dirty="0" smtClean="0">
                <a:solidFill>
                  <a:srgbClr val="0070C0"/>
                </a:solidFill>
              </a:rPr>
              <a:t/>
            </a:r>
            <a:br>
              <a:rPr lang="en-US" dirty="0" smtClean="0">
                <a:solidFill>
                  <a:srgbClr val="0070C0"/>
                </a:solidFill>
              </a:rPr>
            </a:br>
            <a:r>
              <a:rPr lang="en-US" dirty="0" smtClean="0">
                <a:solidFill>
                  <a:srgbClr val="0070C0"/>
                </a:solidFill>
              </a:rPr>
              <a:t>Truman State University</a:t>
            </a:r>
          </a:p>
        </p:txBody>
      </p:sp>
      <p:pic>
        <p:nvPicPr>
          <p:cNvPr id="1026" name="Picture 2"/>
          <p:cNvPicPr>
            <a:picLocks noChangeAspect="1" noChangeArrowheads="1"/>
          </p:cNvPicPr>
          <p:nvPr/>
        </p:nvPicPr>
        <p:blipFill>
          <a:blip r:embed="rId2" cstate="print"/>
          <a:srcRect/>
          <a:stretch>
            <a:fillRect/>
          </a:stretch>
        </p:blipFill>
        <p:spPr bwMode="auto">
          <a:xfrm>
            <a:off x="1" y="0"/>
            <a:ext cx="2284012" cy="34290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451919" y="0"/>
            <a:ext cx="2692082" cy="35052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590800" y="0"/>
            <a:ext cx="3624819" cy="2414588"/>
          </a:xfrm>
          <a:prstGeom prst="rect">
            <a:avLst/>
          </a:prstGeom>
          <a:noFill/>
          <a:ln w="9525">
            <a:noFill/>
            <a:miter lim="800000"/>
            <a:headEnd/>
            <a:tailEnd/>
          </a:ln>
        </p:spPr>
      </p:pic>
      <p:pic>
        <p:nvPicPr>
          <p:cNvPr id="11"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2400" y="5943600"/>
            <a:ext cx="2289183" cy="6502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562600" y="5715000"/>
            <a:ext cx="1309861" cy="95807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3" name="Picture 2" descr="C:\Users\gokhale\Dropbox\Truman\Spring'17\Solar Eclipse\Pics\macc_color_website.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200400" y="6019800"/>
            <a:ext cx="1524000" cy="72712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C:\Users\Jetlee\Dropbox\Truman\Spring'17\Solar Eclipse\Pics\Kirksville_Logo_8-14-12.jpg"/>
          <p:cNvPicPr>
            <a:picLocks noChangeAspect="1" noChangeArrowheads="1"/>
          </p:cNvPicPr>
          <p:nvPr/>
        </p:nvPicPr>
        <p:blipFill>
          <a:blip r:embed="rId8" cstate="print"/>
          <a:srcRect/>
          <a:stretch>
            <a:fillRect/>
          </a:stretch>
        </p:blipFill>
        <p:spPr bwMode="auto">
          <a:xfrm>
            <a:off x="7543800" y="5867400"/>
            <a:ext cx="1070256" cy="827016"/>
          </a:xfrm>
          <a:prstGeom prst="rect">
            <a:avLst/>
          </a:prstGeom>
          <a:noFill/>
        </p:spPr>
      </p:pic>
      <p:pic>
        <p:nvPicPr>
          <p:cNvPr id="15" name="Picture 2" descr="C:\Users\Jetlee\Dropbox\Truman\Spring'17\Solar Eclipse\Pics\478.jpg"/>
          <p:cNvPicPr>
            <a:picLocks noChangeAspect="1" noChangeArrowheads="1"/>
          </p:cNvPicPr>
          <p:nvPr/>
        </p:nvPicPr>
        <p:blipFill>
          <a:blip r:embed="rId9" cstate="print"/>
          <a:srcRect/>
          <a:stretch>
            <a:fillRect/>
          </a:stretch>
        </p:blipFill>
        <p:spPr bwMode="auto">
          <a:xfrm>
            <a:off x="457200" y="5105400"/>
            <a:ext cx="2650854" cy="685800"/>
          </a:xfrm>
          <a:prstGeom prst="rect">
            <a:avLst/>
          </a:prstGeom>
          <a:noFill/>
        </p:spPr>
      </p:pic>
      <p:pic>
        <p:nvPicPr>
          <p:cNvPr id="16" name="Picture 2"/>
          <p:cNvPicPr>
            <a:picLocks noChangeAspect="1" noChangeArrowheads="1"/>
          </p:cNvPicPr>
          <p:nvPr/>
        </p:nvPicPr>
        <p:blipFill>
          <a:blip r:embed="rId10" cstate="print"/>
          <a:srcRect/>
          <a:stretch>
            <a:fillRect/>
          </a:stretch>
        </p:blipFill>
        <p:spPr bwMode="auto">
          <a:xfrm>
            <a:off x="4619625" y="5181600"/>
            <a:ext cx="4524375" cy="7072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ChangeArrowheads="1"/>
          </p:cNvSpPr>
          <p:nvPr/>
        </p:nvSpPr>
        <p:spPr bwMode="auto">
          <a:xfrm>
            <a:off x="304800" y="838200"/>
            <a:ext cx="8686800" cy="5791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400" dirty="0" smtClean="0">
                <a:latin typeface="+mn-lt"/>
                <a:cs typeface="Times New Roman" panose="02020603050405020304" pitchFamily="18" charset="0"/>
              </a:rPr>
              <a:t>The Earth and Sun go around their common center of mass</a:t>
            </a:r>
          </a:p>
          <a:p>
            <a:pPr lvl="1"/>
            <a:r>
              <a:rPr lang="en-US" altLang="en-US" sz="2400" dirty="0" smtClean="0">
                <a:latin typeface="+mn-lt"/>
                <a:cs typeface="Times New Roman" panose="02020603050405020304" pitchFamily="18" charset="0"/>
              </a:rPr>
              <a:t>It takes one year to complete one orbit</a:t>
            </a:r>
            <a:endParaRPr lang="en-US" altLang="en-US" sz="2400" dirty="0" smtClean="0">
              <a:latin typeface="+mn-lt"/>
              <a:cs typeface="Times New Roman" panose="02020603050405020304" pitchFamily="18" charset="0"/>
            </a:endParaRPr>
          </a:p>
          <a:p>
            <a:r>
              <a:rPr lang="en-US" altLang="en-US" sz="2400" dirty="0" smtClean="0">
                <a:latin typeface="+mn-lt"/>
                <a:cs typeface="Times New Roman" panose="02020603050405020304" pitchFamily="18" charset="0"/>
              </a:rPr>
              <a:t>The Earth and Moon go around their common center of mass</a:t>
            </a:r>
          </a:p>
          <a:p>
            <a:pPr lvl="1"/>
            <a:r>
              <a:rPr lang="en-US" altLang="en-US" sz="2400" dirty="0" smtClean="0">
                <a:latin typeface="+mn-lt"/>
                <a:cs typeface="Times New Roman" panose="02020603050405020304" pitchFamily="18" charset="0"/>
              </a:rPr>
              <a:t>It takes about 27 days, 7 hours to complete one orbit but,</a:t>
            </a:r>
          </a:p>
          <a:p>
            <a:pPr lvl="1"/>
            <a:r>
              <a:rPr lang="en-US" altLang="en-US" sz="2400" dirty="0" smtClean="0">
                <a:latin typeface="+mn-lt"/>
                <a:cs typeface="Times New Roman" panose="02020603050405020304" pitchFamily="18" charset="0"/>
              </a:rPr>
              <a:t>It takes about 29 days, 12 hours from one full Moon to the next full Moon</a:t>
            </a:r>
            <a:endParaRPr lang="en-US" altLang="en-US" sz="2400" dirty="0" smtClean="0">
              <a:latin typeface="+mn-lt"/>
              <a:cs typeface="Times New Roman" panose="02020603050405020304" pitchFamily="18" charset="0"/>
            </a:endParaRP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
        <p:nvSpPr>
          <p:cNvPr id="9" name="Rectangle 2"/>
          <p:cNvSpPr txBox="1">
            <a:spLocks noChangeArrowheads="1"/>
          </p:cNvSpPr>
          <p:nvPr/>
        </p:nvSpPr>
        <p:spPr>
          <a:xfrm>
            <a:off x="1828800" y="250825"/>
            <a:ext cx="6356350" cy="520700"/>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
                <a:srgbClr val="006633"/>
              </a:buClr>
              <a:buSzTx/>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3600" b="0" i="0" u="none" strike="noStrike" kern="1200" cap="none" spc="0" normalizeH="0" baseline="0" noProof="0" smtClean="0">
                <a:ln>
                  <a:noFill/>
                </a:ln>
                <a:solidFill>
                  <a:srgbClr val="33A3A3"/>
                </a:solidFill>
                <a:effectLst>
                  <a:outerShdw blurRad="38100" dist="38100" dir="2700000" algn="tl">
                    <a:srgbClr val="C0C0C0"/>
                  </a:outerShdw>
                </a:effectLst>
                <a:uLnTx/>
                <a:uFillTx/>
                <a:latin typeface="+mj-lt"/>
                <a:ea typeface="+mj-ea"/>
                <a:cs typeface="+mj-cs"/>
              </a:rPr>
              <a:t>The Sun, Earth, Moon System</a:t>
            </a:r>
            <a:endParaRPr kumimoji="0" lang="en-US" altLang="en-US" sz="3600" b="0" i="0" u="none" strike="noStrike" kern="1200" cap="none" spc="0" normalizeH="0" baseline="0" noProof="0" dirty="0">
              <a:ln>
                <a:noFill/>
              </a:ln>
              <a:solidFill>
                <a:srgbClr val="33A3A3"/>
              </a:solidFill>
              <a:effectLst>
                <a:outerShdw blurRad="38100" dist="38100" dir="2700000" algn="tl">
                  <a:srgbClr val="C0C0C0"/>
                </a:outerShdw>
              </a:effectLst>
              <a:uLnTx/>
              <a:uFillTx/>
              <a:latin typeface="+mj-lt"/>
              <a:ea typeface="+mj-ea"/>
              <a:cs typeface="+mj-cs"/>
            </a:endParaRPr>
          </a:p>
        </p:txBody>
      </p:sp>
      <p:grpSp>
        <p:nvGrpSpPr>
          <p:cNvPr id="11" name="Group 10"/>
          <p:cNvGrpSpPr/>
          <p:nvPr/>
        </p:nvGrpSpPr>
        <p:grpSpPr>
          <a:xfrm>
            <a:off x="304800" y="3429000"/>
            <a:ext cx="8572497" cy="3429000"/>
            <a:chOff x="304800" y="3429000"/>
            <a:chExt cx="8572497" cy="3429000"/>
          </a:xfrm>
        </p:grpSpPr>
        <p:pic>
          <p:nvPicPr>
            <p:cNvPr id="2050" name="Picture 2" descr="http://en.es-static.us/upl/2014/08/moon-phases-one-lunar-month.jpg"/>
            <p:cNvPicPr>
              <a:picLocks noChangeAspect="1" noChangeArrowheads="1"/>
            </p:cNvPicPr>
            <p:nvPr/>
          </p:nvPicPr>
          <p:blipFill>
            <a:blip r:embed="rId4" cstate="print"/>
            <a:srcRect/>
            <a:stretch>
              <a:fillRect/>
            </a:stretch>
          </p:blipFill>
          <p:spPr bwMode="auto">
            <a:xfrm>
              <a:off x="304800" y="3429000"/>
              <a:ext cx="8572497" cy="3429000"/>
            </a:xfrm>
            <a:prstGeom prst="rect">
              <a:avLst/>
            </a:prstGeom>
            <a:noFill/>
          </p:spPr>
        </p:pic>
        <p:sp>
          <p:nvSpPr>
            <p:cNvPr id="10" name="TextBox 9"/>
            <p:cNvSpPr txBox="1"/>
            <p:nvPr/>
          </p:nvSpPr>
          <p:spPr>
            <a:xfrm>
              <a:off x="7391400" y="5105400"/>
              <a:ext cx="1390061" cy="369332"/>
            </a:xfrm>
            <a:prstGeom prst="rect">
              <a:avLst/>
            </a:prstGeom>
            <a:noFill/>
          </p:spPr>
          <p:txBody>
            <a:bodyPr wrap="none" rtlCol="0">
              <a:spAutoFit/>
            </a:bodyPr>
            <a:lstStyle/>
            <a:p>
              <a:r>
                <a:rPr lang="en-US" b="1" i="1" dirty="0" smtClean="0">
                  <a:solidFill>
                    <a:schemeClr val="bg1"/>
                  </a:solidFill>
                  <a:effectLst>
                    <a:outerShdw blurRad="38100" dist="38100" dir="2700000" algn="tl">
                      <a:srgbClr val="000000">
                        <a:alpha val="43137"/>
                      </a:srgbClr>
                    </a:outerShdw>
                  </a:effectLst>
                </a:rPr>
                <a:t>e</a:t>
              </a:r>
              <a:r>
                <a:rPr lang="en-US" b="1" i="1" dirty="0" smtClean="0">
                  <a:solidFill>
                    <a:schemeClr val="bg1"/>
                  </a:solidFill>
                  <a:effectLst>
                    <a:outerShdw blurRad="38100" dist="38100" dir="2700000" algn="tl">
                      <a:srgbClr val="000000">
                        <a:alpha val="43137"/>
                      </a:srgbClr>
                    </a:outerShdw>
                  </a:effectLst>
                </a:rPr>
                <a:t>arthsky.org</a:t>
              </a:r>
              <a:endParaRPr lang="en-US" b="1" i="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 xmlns:p14="http://schemas.microsoft.com/office/powerpoint/2010/main" val="33879404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pic>
        <p:nvPicPr>
          <p:cNvPr id="6" name="Picture 8" descr="figure 3-0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43000" y="1143000"/>
            <a:ext cx="6875105" cy="563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2"/>
          <p:cNvSpPr txBox="1">
            <a:spLocks noChangeArrowheads="1"/>
          </p:cNvSpPr>
          <p:nvPr/>
        </p:nvSpPr>
        <p:spPr>
          <a:xfrm>
            <a:off x="1600200" y="152400"/>
            <a:ext cx="6356350" cy="1120775"/>
          </a:xfrm>
          <a:prstGeom prst="rect">
            <a:avLst/>
          </a:prstGeom>
          <a:ln/>
        </p:spPr>
        <p:txBody>
          <a:bodyPr>
            <a:noAutofit/>
          </a:bodyPr>
          <a:lstStyle/>
          <a:p>
            <a:pPr marL="0" marR="0" lvl="0" indent="0" algn="ctr" defTabSz="914400" rtl="0" eaLnBrk="1" fontAlgn="auto" latinLnBrk="0" hangingPunct="1">
              <a:lnSpc>
                <a:spcPct val="100000"/>
              </a:lnSpc>
              <a:spcBef>
                <a:spcPct val="0"/>
              </a:spcBef>
              <a:spcAft>
                <a:spcPts val="0"/>
              </a:spcAft>
              <a:buClr>
                <a:srgbClr val="006633"/>
              </a:buClr>
              <a:buSzTx/>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3600" b="0" i="0" u="none" strike="noStrike" kern="1200" cap="none" spc="0" normalizeH="0" baseline="0" noProof="0" dirty="0" smtClean="0">
                <a:ln>
                  <a:noFill/>
                </a:ln>
                <a:solidFill>
                  <a:srgbClr val="33A3A3"/>
                </a:solidFill>
                <a:effectLst>
                  <a:outerShdw blurRad="38100" dist="38100" dir="2700000" algn="tl">
                    <a:srgbClr val="C0C0C0"/>
                  </a:outerShdw>
                </a:effectLst>
                <a:uLnTx/>
                <a:uFillTx/>
                <a:latin typeface="+mj-lt"/>
                <a:ea typeface="+mj-ea"/>
                <a:cs typeface="+mj-cs"/>
              </a:rPr>
              <a:t>Moon Phase: The </a:t>
            </a:r>
            <a:r>
              <a:rPr kumimoji="0" lang="en-US" altLang="en-US" sz="3600" b="0" i="0" u="none" strike="noStrike" kern="1200" cap="none" spc="0" normalizeH="0" baseline="0" noProof="0" dirty="0" smtClean="0">
                <a:ln>
                  <a:noFill/>
                </a:ln>
                <a:solidFill>
                  <a:srgbClr val="33A3A3"/>
                </a:solidFill>
                <a:effectLst>
                  <a:outerShdw blurRad="38100" dist="38100" dir="2700000" algn="tl">
                    <a:srgbClr val="C0C0C0"/>
                  </a:outerShdw>
                </a:effectLst>
                <a:uLnTx/>
                <a:uFillTx/>
                <a:latin typeface="+mj-lt"/>
                <a:ea typeface="+mj-ea"/>
                <a:cs typeface="+mj-cs"/>
              </a:rPr>
              <a:t>Sun, Earth, Moon System</a:t>
            </a:r>
            <a:endParaRPr kumimoji="0" lang="en-US" altLang="en-US" sz="3600" b="0" i="0" u="none" strike="noStrike" kern="1200" cap="none" spc="0" normalizeH="0" baseline="0" noProof="0" dirty="0">
              <a:ln>
                <a:noFill/>
              </a:ln>
              <a:solidFill>
                <a:srgbClr val="33A3A3"/>
              </a:solidFill>
              <a:effectLst>
                <a:outerShdw blurRad="38100" dist="38100" dir="2700000" algn="tl">
                  <a:srgbClr val="C0C0C0"/>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The Sun, Earth, Moon System</a:t>
            </a:r>
            <a:endParaRPr lang="en-US" altLang="en-US" sz="3600" dirty="0">
              <a:solidFill>
                <a:srgbClr val="33A3A3"/>
              </a:solidFill>
              <a:effectLst>
                <a:outerShdw blurRad="38100" dist="38100" dir="2700000" algn="tl">
                  <a:srgbClr val="C0C0C0"/>
                </a:outerShdw>
              </a:effectLst>
            </a:endParaRPr>
          </a:p>
        </p:txBody>
      </p:sp>
      <p:sp>
        <p:nvSpPr>
          <p:cNvPr id="111620" name="Rectangle 4"/>
          <p:cNvSpPr>
            <a:spLocks noChangeArrowheads="1"/>
          </p:cNvSpPr>
          <p:nvPr/>
        </p:nvSpPr>
        <p:spPr bwMode="auto">
          <a:xfrm>
            <a:off x="152400" y="1295400"/>
            <a:ext cx="8686800" cy="685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a:buNone/>
            </a:pPr>
            <a:r>
              <a:rPr lang="en-US" altLang="en-US" b="1" dirty="0" smtClean="0">
                <a:effectLst>
                  <a:outerShdw blurRad="38100" dist="38100" dir="2700000" algn="tl">
                    <a:srgbClr val="000000">
                      <a:alpha val="43137"/>
                    </a:srgbClr>
                  </a:outerShdw>
                </a:effectLst>
                <a:latin typeface="+mn-lt"/>
                <a:cs typeface="Times New Roman" panose="02020603050405020304" pitchFamily="18" charset="0"/>
              </a:rPr>
              <a:t>Why do we have </a:t>
            </a:r>
            <a:r>
              <a:rPr lang="en-US" altLang="en-US" b="1" dirty="0" smtClean="0">
                <a:solidFill>
                  <a:srgbClr val="FF0000"/>
                </a:solidFill>
                <a:effectLst>
                  <a:outerShdw blurRad="38100" dist="38100" dir="2700000" algn="tl">
                    <a:srgbClr val="000000">
                      <a:alpha val="43137"/>
                    </a:srgbClr>
                  </a:outerShdw>
                </a:effectLst>
                <a:latin typeface="+mn-lt"/>
                <a:cs typeface="Times New Roman" panose="02020603050405020304" pitchFamily="18" charset="0"/>
              </a:rPr>
              <a:t>Eclipses</a:t>
            </a:r>
            <a:r>
              <a:rPr lang="en-US" altLang="en-US" b="1" dirty="0" smtClean="0">
                <a:effectLst>
                  <a:outerShdw blurRad="38100" dist="38100" dir="2700000" algn="tl">
                    <a:srgbClr val="000000">
                      <a:alpha val="43137"/>
                    </a:srgbClr>
                  </a:outerShdw>
                </a:effectLst>
                <a:latin typeface="+mn-lt"/>
                <a:cs typeface="Times New Roman" panose="02020603050405020304" pitchFamily="18" charset="0"/>
              </a:rPr>
              <a:t>?</a:t>
            </a: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a:spLocks noChangeArrowheads="1"/>
          </p:cNvSpPr>
          <p:nvPr/>
        </p:nvSpPr>
        <p:spPr bwMode="auto">
          <a:xfrm>
            <a:off x="304800" y="3124200"/>
            <a:ext cx="8686800" cy="685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a:buNone/>
            </a:pPr>
            <a:r>
              <a:rPr lang="en-US" altLang="en-US" b="1" dirty="0" smtClean="0">
                <a:effectLst>
                  <a:outerShdw blurRad="38100" dist="38100" dir="2700000" algn="tl">
                    <a:srgbClr val="000000">
                      <a:alpha val="43137"/>
                    </a:srgbClr>
                  </a:outerShdw>
                </a:effectLst>
                <a:latin typeface="+mn-lt"/>
                <a:cs typeface="Times New Roman" panose="02020603050405020304" pitchFamily="18" charset="0"/>
              </a:rPr>
              <a:t>What causes a </a:t>
            </a:r>
            <a:r>
              <a:rPr lang="en-US" altLang="en-US" b="1" dirty="0" smtClean="0">
                <a:solidFill>
                  <a:srgbClr val="FF0000"/>
                </a:solidFill>
                <a:effectLst>
                  <a:outerShdw blurRad="38100" dist="38100" dir="2700000" algn="tl">
                    <a:srgbClr val="000000">
                      <a:alpha val="43137"/>
                    </a:srgbClr>
                  </a:outerShdw>
                </a:effectLst>
                <a:latin typeface="+mn-lt"/>
                <a:cs typeface="Times New Roman" panose="02020603050405020304" pitchFamily="18" charset="0"/>
              </a:rPr>
              <a:t>Lunar</a:t>
            </a:r>
            <a:r>
              <a:rPr lang="en-US" altLang="en-US" b="1" dirty="0" smtClean="0">
                <a:effectLst>
                  <a:outerShdw blurRad="38100" dist="38100" dir="2700000" algn="tl">
                    <a:srgbClr val="000000">
                      <a:alpha val="43137"/>
                    </a:srgbClr>
                  </a:outerShdw>
                </a:effectLst>
                <a:latin typeface="+mn-lt"/>
                <a:cs typeface="Times New Roman" panose="02020603050405020304" pitchFamily="18" charset="0"/>
              </a:rPr>
              <a:t> Eclipse?</a:t>
            </a:r>
          </a:p>
        </p:txBody>
      </p:sp>
      <p:sp>
        <p:nvSpPr>
          <p:cNvPr id="9" name="Rectangle 4"/>
          <p:cNvSpPr>
            <a:spLocks noChangeArrowheads="1"/>
          </p:cNvSpPr>
          <p:nvPr/>
        </p:nvSpPr>
        <p:spPr bwMode="auto">
          <a:xfrm>
            <a:off x="304800" y="4800600"/>
            <a:ext cx="8686800" cy="685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a:buNone/>
            </a:pPr>
            <a:r>
              <a:rPr lang="en-US" altLang="en-US" b="1" dirty="0" smtClean="0">
                <a:effectLst>
                  <a:outerShdw blurRad="38100" dist="38100" dir="2700000" algn="tl">
                    <a:srgbClr val="000000">
                      <a:alpha val="43137"/>
                    </a:srgbClr>
                  </a:outerShdw>
                </a:effectLst>
                <a:latin typeface="+mn-lt"/>
                <a:cs typeface="Times New Roman" panose="02020603050405020304" pitchFamily="18" charset="0"/>
              </a:rPr>
              <a:t>What causes a </a:t>
            </a:r>
            <a:r>
              <a:rPr lang="en-US" altLang="en-US" b="1" dirty="0" smtClean="0">
                <a:solidFill>
                  <a:srgbClr val="FF0000"/>
                </a:solidFill>
                <a:effectLst>
                  <a:outerShdw blurRad="38100" dist="38100" dir="2700000" algn="tl">
                    <a:srgbClr val="000000">
                      <a:alpha val="43137"/>
                    </a:srgbClr>
                  </a:outerShdw>
                </a:effectLst>
                <a:latin typeface="+mn-lt"/>
                <a:cs typeface="Times New Roman" panose="02020603050405020304" pitchFamily="18" charset="0"/>
              </a:rPr>
              <a:t>Solar</a:t>
            </a:r>
            <a:r>
              <a:rPr lang="en-US" altLang="en-US" b="1" dirty="0" smtClean="0">
                <a:effectLst>
                  <a:outerShdw blurRad="38100" dist="38100" dir="2700000" algn="tl">
                    <a:srgbClr val="000000">
                      <a:alpha val="43137"/>
                    </a:srgbClr>
                  </a:outerShdw>
                </a:effectLst>
                <a:latin typeface="+mn-lt"/>
                <a:cs typeface="Times New Roman" panose="02020603050405020304" pitchFamily="18" charset="0"/>
              </a:rPr>
              <a:t> Eclipse?</a:t>
            </a:r>
          </a:p>
        </p:txBody>
      </p:sp>
    </p:spTree>
    <p:extLst>
      <p:ext uri="{BB962C8B-B14F-4D97-AF65-F5344CB8AC3E}">
        <p14:creationId xmlns="" xmlns:p14="http://schemas.microsoft.com/office/powerpoint/2010/main" val="338794047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SunBW.jpg"/>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650" y="-188136"/>
            <a:ext cx="4669536" cy="6858000"/>
          </a:xfrm>
          <a:prstGeom prst="rect">
            <a:avLst/>
          </a:prstGeom>
        </p:spPr>
      </p:pic>
      <p:pic>
        <p:nvPicPr>
          <p:cNvPr id="6"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pic>
        <p:nvPicPr>
          <p:cNvPr id="9" name="Picture 8" descr="MoonBW.jpg"/>
          <p:cNvPicPr>
            <a:picLocks noChangeAspect="1"/>
          </p:cNvPicPr>
          <p:nvPr/>
        </p:nvPicPr>
        <p:blipFill>
          <a:blip r:embed="rId5" cstate="print">
            <a:extLst>
              <a:ext uri="{BEBA8EAE-BF5A-486C-A8C5-ECC9F3942E4B}">
                <a14:imgProps xmlns="" xmlns:a14="http://schemas.microsoft.com/office/drawing/2010/main">
                  <a14:imgLayer r:embed="rId6">
                    <a14:imgEffect>
                      <a14:backgroundRemoval t="0" b="100000" l="0" r="100000"/>
                    </a14:imgEffect>
                  </a14:imgLayer>
                </a14:imgProps>
              </a:ext>
              <a:ext uri="{28A0092B-C50C-407E-A947-70E740481C1C}">
                <a14:useLocalDpi xmlns="" xmlns:a14="http://schemas.microsoft.com/office/drawing/2010/main"/>
              </a:ext>
            </a:extLst>
          </a:blip>
          <a:stretch>
            <a:fillRect/>
          </a:stretch>
        </p:blipFill>
        <p:spPr>
          <a:xfrm>
            <a:off x="4603816" y="967564"/>
            <a:ext cx="4522905" cy="4541315"/>
          </a:xfrm>
          <a:prstGeom prst="rect">
            <a:avLst/>
          </a:prstGeom>
        </p:spPr>
      </p:pic>
      <p:sp>
        <p:nvSpPr>
          <p:cNvPr id="10" name="Title 1"/>
          <p:cNvSpPr txBox="1">
            <a:spLocks/>
          </p:cNvSpPr>
          <p:nvPr/>
        </p:nvSpPr>
        <p:spPr>
          <a:xfrm>
            <a:off x="457200" y="5338246"/>
            <a:ext cx="8229600" cy="1490664"/>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The Sun’s </a:t>
            </a:r>
            <a:r>
              <a:rPr lang="en-US" sz="3600" dirty="0">
                <a:solidFill>
                  <a:schemeClr val="bg1"/>
                </a:solidFill>
              </a:rPr>
              <a:t>d</a:t>
            </a:r>
            <a:r>
              <a:rPr lang="en-US" sz="3600" dirty="0" smtClean="0">
                <a:solidFill>
                  <a:schemeClr val="bg1"/>
                </a:solidFill>
              </a:rPr>
              <a:t>iameter is 400x the Moon’s  diameter, but</a:t>
            </a:r>
            <a:r>
              <a:rPr lang="en-US" sz="3600" dirty="0">
                <a:solidFill>
                  <a:schemeClr val="bg1"/>
                </a:solidFill>
              </a:rPr>
              <a:t> </a:t>
            </a:r>
            <a:r>
              <a:rPr lang="en-US" sz="3600" dirty="0" smtClean="0">
                <a:solidFill>
                  <a:schemeClr val="bg1"/>
                </a:solidFill>
              </a:rPr>
              <a:t>the Sun is also 400x farther away from Earth!</a:t>
            </a:r>
            <a:endParaRPr lang="en-US" sz="3600" dirty="0">
              <a:solidFill>
                <a:schemeClr val="bg1"/>
              </a:solidFill>
            </a:endParaRPr>
          </a:p>
        </p:txBody>
      </p:sp>
      <p:sp>
        <p:nvSpPr>
          <p:cNvPr id="12"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Cosmic Coincidence!</a:t>
            </a:r>
            <a:endParaRPr lang="en-US" altLang="en-US" sz="3600" dirty="0">
              <a:solidFill>
                <a:srgbClr val="33A3A3"/>
              </a:solidFill>
              <a:effectLst>
                <a:outerShdw blurRad="38100" dist="38100" dir="2700000" algn="tl">
                  <a:srgbClr val="C0C0C0"/>
                </a:outerShdw>
              </a:effectLst>
            </a:endParaRPr>
          </a:p>
        </p:txBody>
      </p:sp>
    </p:spTree>
    <p:extLst>
      <p:ext uri="{BB962C8B-B14F-4D97-AF65-F5344CB8AC3E}">
        <p14:creationId xmlns="" xmlns:p14="http://schemas.microsoft.com/office/powerpoint/2010/main" val="2583196966"/>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a:solidFill>
                  <a:srgbClr val="33A3A3"/>
                </a:solidFill>
                <a:effectLst>
                  <a:outerShdw blurRad="38100" dist="38100" dir="2700000" algn="tl">
                    <a:srgbClr val="C0C0C0"/>
                  </a:outerShdw>
                </a:effectLst>
              </a:rPr>
              <a:t>Eclipses</a:t>
            </a:r>
          </a:p>
        </p:txBody>
      </p:sp>
      <p:sp>
        <p:nvSpPr>
          <p:cNvPr id="111620" name="Rectangle 4"/>
          <p:cNvSpPr>
            <a:spLocks noChangeArrowheads="1"/>
          </p:cNvSpPr>
          <p:nvPr/>
        </p:nvSpPr>
        <p:spPr bwMode="auto">
          <a:xfrm>
            <a:off x="304800" y="838200"/>
            <a:ext cx="868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800" dirty="0">
                <a:latin typeface="+mn-lt"/>
                <a:cs typeface="Times New Roman" panose="02020603050405020304" pitchFamily="18" charset="0"/>
              </a:rPr>
              <a:t>We </a:t>
            </a:r>
            <a:r>
              <a:rPr lang="en-US" altLang="en-US" sz="2800" dirty="0" smtClean="0">
                <a:latin typeface="+mn-lt"/>
                <a:cs typeface="Times New Roman" panose="02020603050405020304" pitchFamily="18" charset="0"/>
              </a:rPr>
              <a:t>know that the Moon </a:t>
            </a:r>
            <a:r>
              <a:rPr lang="en-US" altLang="en-US" sz="2800" dirty="0">
                <a:latin typeface="+mn-lt"/>
                <a:cs typeface="Times New Roman" panose="02020603050405020304" pitchFamily="18" charset="0"/>
              </a:rPr>
              <a:t>is orbiting the Earth, the Earth is orbiting the Sun and both the Moon and the Earth are spinning about their own axes.</a:t>
            </a:r>
          </a:p>
          <a:p>
            <a:r>
              <a:rPr lang="en-US" altLang="en-US" sz="2800" dirty="0" smtClean="0">
                <a:latin typeface="+mn-lt"/>
                <a:cs typeface="Times New Roman" panose="02020603050405020304" pitchFamily="18" charset="0"/>
              </a:rPr>
              <a:t>We </a:t>
            </a:r>
            <a:r>
              <a:rPr lang="en-US" altLang="en-US" sz="2800" dirty="0">
                <a:latin typeface="+mn-lt"/>
                <a:cs typeface="Times New Roman" panose="02020603050405020304" pitchFamily="18" charset="0"/>
              </a:rPr>
              <a:t>ask the question, </a:t>
            </a:r>
            <a:r>
              <a:rPr lang="en-US" altLang="en-US" sz="2800" b="1" dirty="0">
                <a:latin typeface="+mn-lt"/>
                <a:cs typeface="Times New Roman" panose="02020603050405020304" pitchFamily="18" charset="0"/>
              </a:rPr>
              <a:t>why doesn’t the Moon block the Sun</a:t>
            </a:r>
            <a:r>
              <a:rPr lang="en-US" altLang="en-US" sz="2800" dirty="0">
                <a:latin typeface="+mn-lt"/>
                <a:cs typeface="Times New Roman" panose="02020603050405020304" pitchFamily="18" charset="0"/>
              </a:rPr>
              <a:t> </a:t>
            </a:r>
            <a:r>
              <a:rPr lang="en-US" altLang="en-US" sz="2800" dirty="0" smtClean="0">
                <a:latin typeface="+mn-lt"/>
                <a:cs typeface="Times New Roman" panose="02020603050405020304" pitchFamily="18" charset="0"/>
              </a:rPr>
              <a:t>every month</a:t>
            </a:r>
            <a:r>
              <a:rPr lang="en-US" altLang="en-US" sz="2800" dirty="0" smtClean="0">
                <a:latin typeface="+mn-lt"/>
                <a:cs typeface="Times New Roman" panose="02020603050405020304" pitchFamily="18" charset="0"/>
              </a:rPr>
              <a:t>?</a:t>
            </a:r>
            <a:endParaRPr lang="en-US" altLang="en-US" sz="2800" dirty="0">
              <a:latin typeface="+mn-lt"/>
              <a:cs typeface="Times New Roman" panose="02020603050405020304" pitchFamily="18" charset="0"/>
            </a:endParaRPr>
          </a:p>
        </p:txBody>
      </p:sp>
      <p:pic>
        <p:nvPicPr>
          <p:cNvPr id="111621" name="Picture 5" descr="linenod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1000" y="3429000"/>
            <a:ext cx="4019550" cy="2943225"/>
          </a:xfrm>
          <a:prstGeom prst="rect">
            <a:avLst/>
          </a:prstGeom>
          <a:noFill/>
          <a:extLst>
            <a:ext uri="{909E8E84-426E-40DD-AFC4-6F175D3DCCD1}">
              <a14:hiddenFill xmlns="" xmlns:a14="http://schemas.microsoft.com/office/drawing/2010/main">
                <a:solidFill>
                  <a:srgbClr val="FFFFFF"/>
                </a:solidFill>
              </a14:hiddenFill>
            </a:ext>
          </a:extLst>
        </p:spPr>
      </p:pic>
      <p:sp>
        <p:nvSpPr>
          <p:cNvPr id="111622" name="Rectangle 6"/>
          <p:cNvSpPr>
            <a:spLocks noChangeArrowheads="1"/>
          </p:cNvSpPr>
          <p:nvPr/>
        </p:nvSpPr>
        <p:spPr bwMode="auto">
          <a:xfrm>
            <a:off x="4267200" y="2819400"/>
            <a:ext cx="4648200" cy="381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800" b="1" dirty="0" smtClean="0">
                <a:solidFill>
                  <a:srgbClr val="FF0000"/>
                </a:solidFill>
                <a:latin typeface="+mn-lt"/>
                <a:cs typeface="Times New Roman" panose="02020603050405020304" pitchFamily="18" charset="0"/>
              </a:rPr>
              <a:t>Answer: The Moon’s </a:t>
            </a:r>
            <a:r>
              <a:rPr lang="en-US" altLang="en-US" sz="2800" b="1" dirty="0" smtClean="0">
                <a:solidFill>
                  <a:srgbClr val="FF0000"/>
                </a:solidFill>
                <a:latin typeface="+mn-lt"/>
                <a:cs typeface="Times New Roman" panose="02020603050405020304" pitchFamily="18" charset="0"/>
              </a:rPr>
              <a:t>orbital plane is tilted with respect to the </a:t>
            </a:r>
            <a:r>
              <a:rPr lang="en-US" altLang="en-US" sz="2800" b="1" dirty="0" smtClean="0">
                <a:solidFill>
                  <a:srgbClr val="FF0000"/>
                </a:solidFill>
                <a:effectLst>
                  <a:outerShdw blurRad="38100" dist="38100" dir="2700000" algn="tl">
                    <a:srgbClr val="000000">
                      <a:alpha val="43137"/>
                    </a:srgbClr>
                  </a:outerShdw>
                </a:effectLst>
                <a:latin typeface="+mn-lt"/>
                <a:cs typeface="Times New Roman" panose="02020603050405020304" pitchFamily="18" charset="0"/>
              </a:rPr>
              <a:t>ecliptic</a:t>
            </a:r>
            <a:r>
              <a:rPr lang="en-US" altLang="en-US" sz="2800" b="1" dirty="0" smtClean="0">
                <a:solidFill>
                  <a:srgbClr val="FF0000"/>
                </a:solidFill>
                <a:latin typeface="+mn-lt"/>
                <a:cs typeface="Times New Roman" panose="02020603050405020304" pitchFamily="18" charset="0"/>
              </a:rPr>
              <a:t> – the tilt is about 5</a:t>
            </a:r>
            <a:r>
              <a:rPr lang="en-US" altLang="en-US" sz="2800" b="1" baseline="30000" dirty="0" smtClean="0">
                <a:solidFill>
                  <a:srgbClr val="FF0000"/>
                </a:solidFill>
                <a:latin typeface="+mn-lt"/>
                <a:cs typeface="Times New Roman" panose="02020603050405020304" pitchFamily="18" charset="0"/>
              </a:rPr>
              <a:t>0</a:t>
            </a:r>
            <a:r>
              <a:rPr lang="en-US" altLang="en-US" sz="2800" dirty="0" smtClean="0">
                <a:latin typeface="+mn-lt"/>
                <a:cs typeface="Times New Roman" panose="02020603050405020304" pitchFamily="18" charset="0"/>
              </a:rPr>
              <a:t>.</a:t>
            </a:r>
            <a:endParaRPr lang="en-US" altLang="en-US" sz="2800" b="1" dirty="0" smtClean="0">
              <a:latin typeface="+mn-lt"/>
            </a:endParaRPr>
          </a:p>
          <a:p>
            <a:r>
              <a:rPr lang="en-US" altLang="en-US" sz="2800" b="1" dirty="0" smtClean="0">
                <a:latin typeface="+mn-lt"/>
              </a:rPr>
              <a:t>Eclipses </a:t>
            </a:r>
            <a:r>
              <a:rPr lang="en-US" altLang="en-US" sz="2800" b="1" dirty="0">
                <a:latin typeface="+mn-lt"/>
              </a:rPr>
              <a:t>can occur only if the Sun, the Moon and the Earth are all along the line of nodes</a:t>
            </a:r>
            <a:r>
              <a:rPr lang="en-US" altLang="en-US" sz="2800" dirty="0">
                <a:latin typeface="+mn-lt"/>
              </a:rPr>
              <a:t>.</a:t>
            </a:r>
          </a:p>
        </p:txBody>
      </p:sp>
      <p:pic>
        <p:nvPicPr>
          <p:cNvPr id="7"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 xmlns:p14="http://schemas.microsoft.com/office/powerpoint/2010/main" val="33879404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1620">
                                            <p:txEl>
                                              <p:pRg st="0" end="0"/>
                                            </p:txEl>
                                          </p:spTgt>
                                        </p:tgtEl>
                                        <p:attrNameLst>
                                          <p:attrName>style.visibility</p:attrName>
                                        </p:attrNameLst>
                                      </p:cBhvr>
                                      <p:to>
                                        <p:strVal val="visible"/>
                                      </p:to>
                                    </p:set>
                                    <p:animEffect transition="in" filter="wipe(left)">
                                      <p:cBhvr>
                                        <p:cTn id="7" dur="500"/>
                                        <p:tgtEl>
                                          <p:spTgt spid="1116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1620">
                                            <p:txEl>
                                              <p:pRg st="1" end="1"/>
                                            </p:txEl>
                                          </p:spTgt>
                                        </p:tgtEl>
                                        <p:attrNameLst>
                                          <p:attrName>style.visibility</p:attrName>
                                        </p:attrNameLst>
                                      </p:cBhvr>
                                      <p:to>
                                        <p:strVal val="visible"/>
                                      </p:to>
                                    </p:set>
                                    <p:animEffect transition="in" filter="wipe(left)">
                                      <p:cBhvr>
                                        <p:cTn id="12" dur="500"/>
                                        <p:tgtEl>
                                          <p:spTgt spid="111620">
                                            <p:txEl>
                                              <p:pRg st="1" end="1"/>
                                            </p:txEl>
                                          </p:spTgt>
                                        </p:tgtEl>
                                      </p:cBhvr>
                                    </p:animEffect>
                                  </p:childTnLst>
                                </p:cTn>
                              </p:par>
                            </p:childTnLst>
                          </p:cTn>
                        </p:par>
                        <p:par>
                          <p:cTn id="13" fill="hold" nodeType="with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11621"/>
                                        </p:tgtEl>
                                        <p:attrNameLst>
                                          <p:attrName>style.visibility</p:attrName>
                                        </p:attrNameLst>
                                      </p:cBhvr>
                                      <p:to>
                                        <p:strVal val="visible"/>
                                      </p:to>
                                    </p:set>
                                    <p:animEffect transition="in" filter="dissolve">
                                      <p:cBhvr>
                                        <p:cTn id="16" dur="500"/>
                                        <p:tgtEl>
                                          <p:spTgt spid="1116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1622">
                                            <p:txEl>
                                              <p:pRg st="0" end="0"/>
                                            </p:txEl>
                                          </p:spTgt>
                                        </p:tgtEl>
                                        <p:attrNameLst>
                                          <p:attrName>style.visibility</p:attrName>
                                        </p:attrNameLst>
                                      </p:cBhvr>
                                      <p:to>
                                        <p:strVal val="visible"/>
                                      </p:to>
                                    </p:set>
                                    <p:animEffect transition="in" filter="wipe(left)">
                                      <p:cBhvr>
                                        <p:cTn id="21" dur="500"/>
                                        <p:tgtEl>
                                          <p:spTgt spid="11162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1622">
                                            <p:txEl>
                                              <p:pRg st="1" end="1"/>
                                            </p:txEl>
                                          </p:spTgt>
                                        </p:tgtEl>
                                        <p:attrNameLst>
                                          <p:attrName>style.visibility</p:attrName>
                                        </p:attrNameLst>
                                      </p:cBhvr>
                                      <p:to>
                                        <p:strVal val="visible"/>
                                      </p:to>
                                    </p:set>
                                    <p:animEffect transition="in" filter="wipe(left)">
                                      <p:cBhvr>
                                        <p:cTn id="26" dur="500"/>
                                        <p:tgtEl>
                                          <p:spTgt spid="1116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a:solidFill>
                  <a:srgbClr val="33A3A3"/>
                </a:solidFill>
                <a:effectLst>
                  <a:outerShdw blurRad="38100" dist="38100" dir="2700000" algn="tl">
                    <a:srgbClr val="C0C0C0"/>
                  </a:outerShdw>
                </a:effectLst>
              </a:rPr>
              <a:t>Eclipses</a:t>
            </a:r>
          </a:p>
        </p:txBody>
      </p:sp>
      <p:pic>
        <p:nvPicPr>
          <p:cNvPr id="115716" name="Picture 4" descr="01_28Figureb-F"/>
          <p:cNvPicPr>
            <a:picLocks noChangeAspect="1" noChangeArrowheads="1"/>
          </p:cNvPicPr>
          <p:nvPr/>
        </p:nvPicPr>
        <p:blipFill>
          <a:blip r:embed="rId3" cstate="print">
            <a:extLst>
              <a:ext uri="{28A0092B-C50C-407E-A947-70E740481C1C}">
                <a14:useLocalDpi xmlns="" xmlns:a14="http://schemas.microsoft.com/office/drawing/2010/main" val="0"/>
              </a:ext>
            </a:extLst>
          </a:blip>
          <a:srcRect b="6726"/>
          <a:stretch>
            <a:fillRect/>
          </a:stretch>
        </p:blipFill>
        <p:spPr bwMode="auto">
          <a:xfrm>
            <a:off x="228600" y="1219200"/>
            <a:ext cx="8915400" cy="4224338"/>
          </a:xfrm>
          <a:prstGeom prst="rect">
            <a:avLst/>
          </a:prstGeom>
          <a:noFill/>
          <a:extLst>
            <a:ext uri="{909E8E84-426E-40DD-AFC4-6F175D3DCCD1}">
              <a14:hiddenFill xmlns="" xmlns:a14="http://schemas.microsoft.com/office/drawing/2010/main">
                <a:solidFill>
                  <a:srgbClr val="FFFFFF"/>
                </a:solidFill>
              </a14:hiddenFill>
            </a:ext>
          </a:extLst>
        </p:spPr>
      </p:pic>
      <p:sp>
        <p:nvSpPr>
          <p:cNvPr id="115717" name="Text Box 5"/>
          <p:cNvSpPr txBox="1">
            <a:spLocks noChangeArrowheads="1"/>
          </p:cNvSpPr>
          <p:nvPr/>
        </p:nvSpPr>
        <p:spPr bwMode="auto">
          <a:xfrm>
            <a:off x="381000" y="5486400"/>
            <a:ext cx="8541505" cy="830997"/>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i="1" dirty="0">
                <a:solidFill>
                  <a:schemeClr val="tx1"/>
                </a:solidFill>
              </a:rPr>
              <a:t>Eclipses can occur only </a:t>
            </a:r>
            <a:r>
              <a:rPr lang="en-US" altLang="en-US" sz="2400" i="1" u="sng" dirty="0">
                <a:solidFill>
                  <a:schemeClr val="tx1"/>
                </a:solidFill>
              </a:rPr>
              <a:t>twice a year</a:t>
            </a:r>
            <a:r>
              <a:rPr lang="en-US" altLang="en-US" sz="2400" i="1" dirty="0">
                <a:solidFill>
                  <a:schemeClr val="tx1"/>
                </a:solidFill>
              </a:rPr>
              <a:t>, since only twice during an year</a:t>
            </a:r>
            <a:br>
              <a:rPr lang="en-US" altLang="en-US" sz="2400" i="1" dirty="0">
                <a:solidFill>
                  <a:schemeClr val="tx1"/>
                </a:solidFill>
              </a:rPr>
            </a:br>
            <a:r>
              <a:rPr lang="en-US" altLang="en-US" sz="2400" i="1" dirty="0">
                <a:solidFill>
                  <a:schemeClr val="tx1"/>
                </a:solidFill>
              </a:rPr>
              <a:t>the Sun, the Moon and the Earth are along the </a:t>
            </a:r>
            <a:r>
              <a:rPr lang="en-US" altLang="en-US" sz="2400" b="1" i="1" dirty="0">
                <a:solidFill>
                  <a:schemeClr val="tx1"/>
                </a:solidFill>
              </a:rPr>
              <a:t>line of nodes</a:t>
            </a:r>
            <a:r>
              <a:rPr lang="en-US" altLang="en-US" sz="2400" i="1" dirty="0">
                <a:solidFill>
                  <a:schemeClr val="tx1"/>
                </a:solidFill>
              </a:rPr>
              <a:t>.</a:t>
            </a:r>
          </a:p>
        </p:txBody>
      </p:sp>
      <p:pic>
        <p:nvPicPr>
          <p:cNvPr id="6"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 xmlns:p14="http://schemas.microsoft.com/office/powerpoint/2010/main" val="2583196966"/>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a:solidFill>
                  <a:srgbClr val="33A3A3"/>
                </a:solidFill>
                <a:effectLst>
                  <a:outerShdw blurRad="38100" dist="38100" dir="2700000" algn="tl">
                    <a:srgbClr val="C0C0C0"/>
                  </a:outerShdw>
                </a:effectLst>
              </a:rPr>
              <a:t>Eclipses</a:t>
            </a:r>
          </a:p>
        </p:txBody>
      </p:sp>
      <p:pic>
        <p:nvPicPr>
          <p:cNvPr id="113668" name="Picture 4" descr="01_28Figure-F"/>
          <p:cNvPicPr>
            <a:picLocks noChangeAspect="1" noChangeArrowheads="1"/>
          </p:cNvPicPr>
          <p:nvPr/>
        </p:nvPicPr>
        <p:blipFill>
          <a:blip r:embed="rId3" cstate="print">
            <a:extLst>
              <a:ext uri="{28A0092B-C50C-407E-A947-70E740481C1C}">
                <a14:useLocalDpi xmlns="" xmlns:a14="http://schemas.microsoft.com/office/drawing/2010/main" val="0"/>
              </a:ext>
            </a:extLst>
          </a:blip>
          <a:srcRect b="54858"/>
          <a:stretch>
            <a:fillRect/>
          </a:stretch>
        </p:blipFill>
        <p:spPr bwMode="auto">
          <a:xfrm>
            <a:off x="228600" y="1600200"/>
            <a:ext cx="8686800" cy="39878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3674" name="Group 10"/>
          <p:cNvGrpSpPr>
            <a:grpSpLocks/>
          </p:cNvGrpSpPr>
          <p:nvPr/>
        </p:nvGrpSpPr>
        <p:grpSpPr bwMode="auto">
          <a:xfrm>
            <a:off x="3810000" y="1143000"/>
            <a:ext cx="4683126" cy="762000"/>
            <a:chOff x="2400" y="720"/>
            <a:chExt cx="2950" cy="480"/>
          </a:xfrm>
        </p:grpSpPr>
        <p:sp>
          <p:nvSpPr>
            <p:cNvPr id="113669" name="Text Box 5"/>
            <p:cNvSpPr txBox="1">
              <a:spLocks noChangeArrowheads="1"/>
            </p:cNvSpPr>
            <p:nvPr/>
          </p:nvSpPr>
          <p:spPr bwMode="auto">
            <a:xfrm>
              <a:off x="2592" y="720"/>
              <a:ext cx="2758" cy="291"/>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i="1" dirty="0">
                  <a:solidFill>
                    <a:schemeClr val="tx1"/>
                  </a:solidFill>
                </a:rPr>
                <a:t>Situation during most new moons</a:t>
              </a:r>
            </a:p>
          </p:txBody>
        </p:sp>
        <p:sp>
          <p:nvSpPr>
            <p:cNvPr id="113670" name="Line 6"/>
            <p:cNvSpPr>
              <a:spLocks noChangeShapeType="1"/>
            </p:cNvSpPr>
            <p:nvPr/>
          </p:nvSpPr>
          <p:spPr bwMode="auto">
            <a:xfrm flipH="1">
              <a:off x="2400" y="960"/>
              <a:ext cx="336" cy="24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3673" name="Group 9"/>
          <p:cNvGrpSpPr>
            <a:grpSpLocks/>
          </p:cNvGrpSpPr>
          <p:nvPr/>
        </p:nvGrpSpPr>
        <p:grpSpPr bwMode="auto">
          <a:xfrm>
            <a:off x="3200400" y="5257802"/>
            <a:ext cx="5824538" cy="1071563"/>
            <a:chOff x="2016" y="3312"/>
            <a:chExt cx="3669" cy="675"/>
          </a:xfrm>
        </p:grpSpPr>
        <p:sp>
          <p:nvSpPr>
            <p:cNvPr id="113671" name="Text Box 7"/>
            <p:cNvSpPr txBox="1">
              <a:spLocks noChangeArrowheads="1"/>
            </p:cNvSpPr>
            <p:nvPr/>
          </p:nvSpPr>
          <p:spPr bwMode="auto">
            <a:xfrm>
              <a:off x="2016" y="3696"/>
              <a:ext cx="3669" cy="291"/>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i="1" dirty="0">
                  <a:solidFill>
                    <a:schemeClr val="tx1"/>
                  </a:solidFill>
                </a:rPr>
                <a:t>Situation during an Eclipse – occurs less often</a:t>
              </a:r>
            </a:p>
          </p:txBody>
        </p:sp>
        <p:sp>
          <p:nvSpPr>
            <p:cNvPr id="113672" name="Line 8"/>
            <p:cNvSpPr>
              <a:spLocks noChangeShapeType="1"/>
            </p:cNvSpPr>
            <p:nvPr/>
          </p:nvSpPr>
          <p:spPr bwMode="auto">
            <a:xfrm flipH="1" flipV="1">
              <a:off x="2592" y="3312"/>
              <a:ext cx="192" cy="336"/>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12" name="Picture 11"/>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 xmlns:p14="http://schemas.microsoft.com/office/powerpoint/2010/main" val="663043174"/>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990600" y="250824"/>
            <a:ext cx="7194550" cy="1044575"/>
          </a:xfrm>
          <a:ln/>
        </p:spPr>
        <p:txBody>
          <a:bodyPr>
            <a:noAutofit/>
          </a:bodyPr>
          <a:lstStyle/>
          <a:p>
            <a:pPr>
              <a:buClr>
                <a:srgbClr val="006633"/>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a:solidFill>
                  <a:srgbClr val="33A3A3"/>
                </a:solidFill>
                <a:effectLst>
                  <a:outerShdw blurRad="38100" dist="38100" dir="2700000" algn="tl">
                    <a:srgbClr val="C0C0C0"/>
                  </a:outerShdw>
                </a:effectLst>
              </a:rPr>
              <a:t>Orbit of the </a:t>
            </a:r>
            <a:r>
              <a:rPr lang="en-US" altLang="en-US" sz="3600" dirty="0" smtClean="0">
                <a:solidFill>
                  <a:srgbClr val="33A3A3"/>
                </a:solidFill>
                <a:effectLst>
                  <a:outerShdw blurRad="38100" dist="38100" dir="2700000" algn="tl">
                    <a:srgbClr val="C0C0C0"/>
                  </a:outerShdw>
                </a:effectLst>
              </a:rPr>
              <a:t>Moon: </a:t>
            </a:r>
            <a:r>
              <a:rPr lang="en-US" altLang="en-US" sz="3600" b="1" dirty="0" smtClean="0">
                <a:solidFill>
                  <a:srgbClr val="FF0000"/>
                </a:solidFill>
              </a:rPr>
              <a:t>Eclipses do not occur on the same date and time every year</a:t>
            </a:r>
            <a:r>
              <a:rPr lang="en-US" altLang="en-US" sz="3600" dirty="0" smtClean="0"/>
              <a:t>. </a:t>
            </a:r>
            <a:endParaRPr lang="en-US" altLang="en-US" sz="3600" dirty="0">
              <a:solidFill>
                <a:srgbClr val="33A3A3"/>
              </a:solidFill>
              <a:effectLst>
                <a:outerShdw blurRad="38100" dist="38100" dir="2700000" algn="tl">
                  <a:srgbClr val="C0C0C0"/>
                </a:outerShdw>
              </a:effectLst>
            </a:endParaRPr>
          </a:p>
        </p:txBody>
      </p:sp>
      <p:pic>
        <p:nvPicPr>
          <p:cNvPr id="117765" name="Picture 5" descr="moonorbb"/>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14400" y="1066800"/>
            <a:ext cx="7027232" cy="579120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 xmlns:p14="http://schemas.microsoft.com/office/powerpoint/2010/main" val="180047162"/>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a:solidFill>
                  <a:srgbClr val="33A3A3"/>
                </a:solidFill>
                <a:effectLst>
                  <a:outerShdw blurRad="38100" dist="38100" dir="2700000" algn="tl">
                    <a:srgbClr val="C0C0C0"/>
                  </a:outerShdw>
                </a:effectLst>
              </a:rPr>
              <a:t>The Lunar Eclipse</a:t>
            </a:r>
          </a:p>
        </p:txBody>
      </p:sp>
      <p:pic>
        <p:nvPicPr>
          <p:cNvPr id="119812" name="Picture 4" descr="figure 3-0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38200" y="762000"/>
            <a:ext cx="8001000" cy="50976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9813" name="Text Box 5"/>
          <p:cNvSpPr txBox="1">
            <a:spLocks noChangeArrowheads="1"/>
          </p:cNvSpPr>
          <p:nvPr/>
        </p:nvSpPr>
        <p:spPr bwMode="auto">
          <a:xfrm>
            <a:off x="2743200" y="5486400"/>
            <a:ext cx="4032001" cy="1200329"/>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i="1" dirty="0">
                <a:solidFill>
                  <a:schemeClr val="tx1"/>
                </a:solidFill>
              </a:rPr>
              <a:t>Situation 1: Penumbral Eclipse</a:t>
            </a:r>
          </a:p>
          <a:p>
            <a:r>
              <a:rPr lang="en-US" altLang="en-US" sz="2400" b="1" i="1" dirty="0">
                <a:solidFill>
                  <a:schemeClr val="tx1"/>
                </a:solidFill>
              </a:rPr>
              <a:t>Situation 2: Total Eclipse</a:t>
            </a:r>
          </a:p>
          <a:p>
            <a:r>
              <a:rPr lang="en-US" altLang="en-US" sz="2400" b="1" i="1" dirty="0">
                <a:solidFill>
                  <a:schemeClr val="tx1"/>
                </a:solidFill>
              </a:rPr>
              <a:t>Situation 3: Partial Eclipse</a:t>
            </a:r>
          </a:p>
        </p:txBody>
      </p:sp>
      <p:pic>
        <p:nvPicPr>
          <p:cNvPr id="6"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 xmlns:p14="http://schemas.microsoft.com/office/powerpoint/2010/main" val="918186023"/>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idx="4294967295"/>
          </p:nvPr>
        </p:nvSpPr>
        <p:spPr>
          <a:xfrm>
            <a:off x="1143000" y="304800"/>
            <a:ext cx="6705600" cy="609600"/>
          </a:xfrm>
        </p:spPr>
        <p:txBody>
          <a:bodyPr>
            <a:noAutofit/>
          </a:bodyPr>
          <a:lstStyle/>
          <a:p>
            <a:pPr eaLnBrk="1" hangingPunct="1"/>
            <a:r>
              <a:rPr lang="en-US" sz="3600" b="1" dirty="0" smtClean="0">
                <a:latin typeface="Calibri" pitchFamily="34" charset="0"/>
              </a:rPr>
              <a:t>Solar Eclipses</a:t>
            </a:r>
          </a:p>
        </p:txBody>
      </p:sp>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pic>
        <p:nvPicPr>
          <p:cNvPr id="6" name="Picture 5"/>
          <p:cNvPicPr>
            <a:picLocks noChangeAspect="1"/>
          </p:cNvPicPr>
          <p:nvPr/>
        </p:nvPicPr>
        <p:blipFill>
          <a:blip r:embed="rId3" cstate="print"/>
          <a:stretch>
            <a:fillRect/>
          </a:stretch>
        </p:blipFill>
        <p:spPr>
          <a:xfrm>
            <a:off x="228600" y="1219200"/>
            <a:ext cx="8686800" cy="4828413"/>
          </a:xfrm>
          <a:prstGeom prst="rect">
            <a:avLst/>
          </a:prstGeom>
        </p:spPr>
      </p:pic>
      <p:sp>
        <p:nvSpPr>
          <p:cNvPr id="7" name="TextBox 6"/>
          <p:cNvSpPr txBox="1"/>
          <p:nvPr/>
        </p:nvSpPr>
        <p:spPr>
          <a:xfrm>
            <a:off x="457200" y="6172255"/>
            <a:ext cx="8229600" cy="369332"/>
          </a:xfrm>
          <a:prstGeom prst="rect">
            <a:avLst/>
          </a:prstGeom>
          <a:noFill/>
        </p:spPr>
        <p:txBody>
          <a:bodyPr wrap="square" rtlCol="0">
            <a:spAutoFit/>
          </a:bodyPr>
          <a:lstStyle/>
          <a:p>
            <a:r>
              <a:rPr lang="en-US" dirty="0" smtClean="0">
                <a:solidFill>
                  <a:srgbClr val="FF0000"/>
                </a:solidFill>
              </a:rPr>
              <a:t>Not to scale 					</a:t>
            </a:r>
            <a:r>
              <a:rPr lang="de-DE" dirty="0" smtClean="0">
                <a:solidFill>
                  <a:srgbClr val="FF0000"/>
                </a:solidFill>
              </a:rPr>
              <a:t>© exploratorium.edu</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4"/>
          <p:cNvSpPr>
            <a:spLocks noGrp="1" noChangeArrowheads="1"/>
          </p:cNvSpPr>
          <p:nvPr>
            <p:ph type="title" idx="4294967295"/>
          </p:nvPr>
        </p:nvSpPr>
        <p:spPr>
          <a:xfrm>
            <a:off x="1143000" y="304800"/>
            <a:ext cx="6705600" cy="609600"/>
          </a:xfrm>
        </p:spPr>
        <p:txBody>
          <a:bodyPr/>
          <a:lstStyle/>
          <a:p>
            <a:pPr eaLnBrk="1" hangingPunct="1"/>
            <a:r>
              <a:rPr lang="en-US" sz="3200" b="1" dirty="0" smtClean="0">
                <a:latin typeface="Calibri" pitchFamily="34" charset="0"/>
              </a:rPr>
              <a:t>Solar Eclipse 2017</a:t>
            </a:r>
          </a:p>
        </p:txBody>
      </p:sp>
      <p:pic>
        <p:nvPicPr>
          <p:cNvPr id="7" name="Picture 8"/>
          <p:cNvPicPr>
            <a:picLocks noChangeAspect="1" noChangeArrowheads="1"/>
          </p:cNvPicPr>
          <p:nvPr/>
        </p:nvPicPr>
        <p:blipFill>
          <a:blip r:embed="rId2" cstate="print"/>
          <a:srcRect/>
          <a:stretch>
            <a:fillRect/>
          </a:stretch>
        </p:blipFill>
        <p:spPr bwMode="auto">
          <a:xfrm>
            <a:off x="1676400" y="1047750"/>
            <a:ext cx="5176157" cy="3886200"/>
          </a:xfrm>
          <a:prstGeom prst="rect">
            <a:avLst/>
          </a:prstGeom>
          <a:noFill/>
          <a:ln w="9525">
            <a:noFill/>
            <a:miter lim="800000"/>
            <a:headEnd/>
            <a:tailEnd/>
          </a:ln>
        </p:spPr>
      </p:pic>
      <p:sp>
        <p:nvSpPr>
          <p:cNvPr id="8" name="Subtitle 2"/>
          <p:cNvSpPr txBox="1">
            <a:spLocks/>
          </p:cNvSpPr>
          <p:nvPr/>
        </p:nvSpPr>
        <p:spPr>
          <a:xfrm>
            <a:off x="2438400" y="4953000"/>
            <a:ext cx="4048370" cy="1432585"/>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200" b="1" i="0" u="none" strike="noStrike" kern="1200" cap="none" spc="0" normalizeH="0" baseline="0" noProof="0" dirty="0" smtClean="0">
                <a:ln>
                  <a:noFill/>
                </a:ln>
                <a:solidFill>
                  <a:srgbClr val="FF0000"/>
                </a:solidFill>
                <a:effectLst/>
                <a:uLnTx/>
                <a:uFillTx/>
                <a:latin typeface="+mn-lt"/>
                <a:ea typeface="+mn-ea"/>
                <a:cs typeface="+mn-cs"/>
              </a:rPr>
              <a:t>Where will </a:t>
            </a:r>
            <a:r>
              <a:rPr kumimoji="0" lang="en-US" sz="3200" b="1" i="0" u="none" strike="noStrike" kern="1200" cap="none" spc="0" normalizeH="0" noProof="0" dirty="0" smtClean="0">
                <a:ln>
                  <a:noFill/>
                </a:ln>
                <a:solidFill>
                  <a:srgbClr val="FF0000"/>
                </a:solidFill>
                <a:effectLst/>
                <a:uLnTx/>
                <a:uFillTx/>
                <a:latin typeface="+mn-lt"/>
                <a:ea typeface="+mn-ea"/>
                <a:cs typeface="+mn-cs"/>
              </a:rPr>
              <a:t> </a:t>
            </a:r>
            <a:r>
              <a:rPr kumimoji="0" lang="en-US" sz="3200" b="1" i="0" u="none" strike="noStrike" kern="1200" cap="none" spc="0" normalizeH="0" baseline="0" noProof="0" dirty="0" smtClean="0">
                <a:ln>
                  <a:noFill/>
                </a:ln>
                <a:solidFill>
                  <a:srgbClr val="FF0000"/>
                </a:solidFill>
                <a:effectLst/>
                <a:uLnTx/>
                <a:uFillTx/>
                <a:latin typeface="+mn-lt"/>
                <a:ea typeface="+mn-ea"/>
                <a:cs typeface="+mn-cs"/>
              </a:rPr>
              <a:t>you be on</a:t>
            </a:r>
            <a:r>
              <a:rPr kumimoji="0" lang="en-US" sz="3200" b="1" i="0" u="none" strike="noStrike" kern="1200" cap="none" spc="0" normalizeH="0" noProof="0" dirty="0" smtClean="0">
                <a:ln>
                  <a:noFill/>
                </a:ln>
                <a:solidFill>
                  <a:srgbClr val="FF0000"/>
                </a:solidFill>
                <a:effectLst/>
                <a:uLnTx/>
                <a:uFillTx/>
                <a:latin typeface="+mn-lt"/>
                <a:ea typeface="+mn-ea"/>
                <a:cs typeface="+mn-cs"/>
              </a:rPr>
              <a:t> </a:t>
            </a:r>
            <a:r>
              <a:rPr kumimoji="0" lang="en-US" sz="3200" b="1" i="0" u="none" strike="noStrike" kern="1200" cap="none" spc="0" normalizeH="0" baseline="0" noProof="0" dirty="0" smtClean="0">
                <a:ln>
                  <a:noFill/>
                </a:ln>
                <a:solidFill>
                  <a:srgbClr val="FF0000"/>
                </a:solidFill>
                <a:effectLst/>
                <a:uLnTx/>
                <a:uFillTx/>
                <a:latin typeface="+mn-lt"/>
                <a:ea typeface="+mn-ea"/>
                <a:cs typeface="+mn-cs"/>
              </a:rPr>
              <a:t>August 21, 2017?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a:solidFill>
                  <a:srgbClr val="33A3A3"/>
                </a:solidFill>
                <a:effectLst>
                  <a:outerShdw blurRad="38100" dist="38100" dir="2700000" algn="tl">
                    <a:srgbClr val="C0C0C0"/>
                  </a:outerShdw>
                </a:effectLst>
              </a:rPr>
              <a:t>The Solar Eclipse</a:t>
            </a:r>
          </a:p>
        </p:txBody>
      </p:sp>
      <p:grpSp>
        <p:nvGrpSpPr>
          <p:cNvPr id="11" name="Group 10"/>
          <p:cNvGrpSpPr/>
          <p:nvPr/>
        </p:nvGrpSpPr>
        <p:grpSpPr>
          <a:xfrm>
            <a:off x="5562600" y="914400"/>
            <a:ext cx="2697190" cy="2286000"/>
            <a:chOff x="5257800" y="1676400"/>
            <a:chExt cx="2697190" cy="2286000"/>
          </a:xfrm>
        </p:grpSpPr>
        <p:pic>
          <p:nvPicPr>
            <p:cNvPr id="130052" name="Picture 4" descr="Eclipsed_Sunse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57800" y="2057400"/>
              <a:ext cx="2697190" cy="1905000"/>
            </a:xfrm>
            <a:prstGeom prst="rect">
              <a:avLst/>
            </a:prstGeom>
            <a:noFill/>
            <a:extLst>
              <a:ext uri="{909E8E84-426E-40DD-AFC4-6F175D3DCCD1}">
                <a14:hiddenFill xmlns="" xmlns:a14="http://schemas.microsoft.com/office/drawing/2010/main">
                  <a:solidFill>
                    <a:srgbClr val="FFFFFF"/>
                  </a:solidFill>
                </a14:hiddenFill>
              </a:ext>
            </a:extLst>
          </p:spPr>
        </p:pic>
        <p:sp>
          <p:nvSpPr>
            <p:cNvPr id="130053" name="Text Box 5"/>
            <p:cNvSpPr txBox="1">
              <a:spLocks noChangeArrowheads="1"/>
            </p:cNvSpPr>
            <p:nvPr/>
          </p:nvSpPr>
          <p:spPr bwMode="auto">
            <a:xfrm>
              <a:off x="5638800" y="1676400"/>
              <a:ext cx="2090738" cy="336550"/>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i="1" dirty="0">
                  <a:solidFill>
                    <a:schemeClr val="tx1"/>
                  </a:solidFill>
                </a:rPr>
                <a:t>A partial Solar Eclipse</a:t>
              </a:r>
            </a:p>
          </p:txBody>
        </p:sp>
      </p:grpSp>
      <p:pic>
        <p:nvPicPr>
          <p:cNvPr id="130055" name="Picture 7" descr="Eclipses"/>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600" y="838200"/>
            <a:ext cx="4343400" cy="5753278"/>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4"/>
          <p:cNvPicPr>
            <a:picLocks noChangeAspect="1" noChangeArrowheads="1"/>
          </p:cNvPicPr>
          <p:nvPr/>
        </p:nvPicPr>
        <p:blipFill>
          <a:blip r:embed="rId5"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5" cstate="print"/>
          <a:srcRect/>
          <a:stretch>
            <a:fillRect/>
          </a:stretch>
        </p:blipFill>
        <p:spPr bwMode="auto">
          <a:xfrm>
            <a:off x="0" y="0"/>
            <a:ext cx="868362" cy="609600"/>
          </a:xfrm>
          <a:prstGeom prst="rect">
            <a:avLst/>
          </a:prstGeom>
          <a:noFill/>
          <a:ln w="9525">
            <a:noFill/>
            <a:miter lim="800000"/>
            <a:headEnd/>
            <a:tailEnd/>
          </a:ln>
        </p:spPr>
      </p:pic>
      <p:grpSp>
        <p:nvGrpSpPr>
          <p:cNvPr id="13" name="Group 12"/>
          <p:cNvGrpSpPr/>
          <p:nvPr/>
        </p:nvGrpSpPr>
        <p:grpSpPr>
          <a:xfrm>
            <a:off x="5715000" y="3581400"/>
            <a:ext cx="2388659" cy="2851150"/>
            <a:chOff x="5638800" y="3352800"/>
            <a:chExt cx="2388659" cy="2851150"/>
          </a:xfrm>
        </p:grpSpPr>
        <p:pic>
          <p:nvPicPr>
            <p:cNvPr id="9" name="Picture 5" descr="a2_small"/>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638800" y="3352800"/>
              <a:ext cx="2388659" cy="243840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Box 9"/>
            <p:cNvSpPr txBox="1">
              <a:spLocks noChangeArrowheads="1"/>
            </p:cNvSpPr>
            <p:nvPr/>
          </p:nvSpPr>
          <p:spPr bwMode="auto">
            <a:xfrm>
              <a:off x="5638800" y="5867400"/>
              <a:ext cx="2325688" cy="336550"/>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i="1" dirty="0">
                  <a:solidFill>
                    <a:schemeClr val="tx1"/>
                  </a:solidFill>
                </a:rPr>
                <a:t>An annular Solar Eclipse</a:t>
              </a:r>
            </a:p>
          </p:txBody>
        </p:sp>
      </p:grpSp>
    </p:spTree>
    <p:extLst>
      <p:ext uri="{BB962C8B-B14F-4D97-AF65-F5344CB8AC3E}">
        <p14:creationId xmlns="" xmlns:p14="http://schemas.microsoft.com/office/powerpoint/2010/main" val="397700818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0055"/>
                                        </p:tgtEl>
                                        <p:attrNameLst>
                                          <p:attrName>style.visibility</p:attrName>
                                        </p:attrNameLst>
                                      </p:cBhvr>
                                      <p:to>
                                        <p:strVal val="visible"/>
                                      </p:to>
                                    </p:set>
                                    <p:animEffect transition="in" filter="dissolve">
                                      <p:cBhvr>
                                        <p:cTn id="7" dur="500"/>
                                        <p:tgtEl>
                                          <p:spTgt spid="1300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idx="4294967295"/>
          </p:nvPr>
        </p:nvSpPr>
        <p:spPr>
          <a:xfrm>
            <a:off x="1143000" y="304800"/>
            <a:ext cx="6705600" cy="609600"/>
          </a:xfrm>
        </p:spPr>
        <p:txBody>
          <a:bodyPr/>
          <a:lstStyle/>
          <a:p>
            <a:pPr eaLnBrk="1" hangingPunct="1"/>
            <a:r>
              <a:rPr lang="en-US" sz="3200" b="1" dirty="0" smtClean="0">
                <a:latin typeface="Calibri" pitchFamily="34" charset="0"/>
              </a:rPr>
              <a:t>Bottom Line: Eclipses</a:t>
            </a:r>
          </a:p>
        </p:txBody>
      </p:sp>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pic>
        <p:nvPicPr>
          <p:cNvPr id="6" name="Picture 5" descr="astrokatie.jpg"/>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291353" y="1371600"/>
            <a:ext cx="8471647" cy="48006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Viewing the Partial Eclipse</a:t>
            </a:r>
            <a:endParaRPr lang="en-US" dirty="0">
              <a:solidFill>
                <a:srgbClr val="FFFFFF"/>
              </a:solidFill>
            </a:endParaRPr>
          </a:p>
        </p:txBody>
      </p:sp>
      <p:sp>
        <p:nvSpPr>
          <p:cNvPr id="3" name="Content Placeholder 2"/>
          <p:cNvSpPr>
            <a:spLocks noGrp="1"/>
          </p:cNvSpPr>
          <p:nvPr>
            <p:ph idx="1"/>
          </p:nvPr>
        </p:nvSpPr>
        <p:spPr>
          <a:xfrm>
            <a:off x="649600" y="3771780"/>
            <a:ext cx="5253013" cy="2566067"/>
          </a:xfrm>
        </p:spPr>
        <p:txBody>
          <a:bodyPr>
            <a:normAutofit/>
          </a:bodyPr>
          <a:lstStyle/>
          <a:p>
            <a:r>
              <a:rPr lang="en-US" dirty="0" smtClean="0">
                <a:solidFill>
                  <a:srgbClr val="FFFFFF"/>
                </a:solidFill>
              </a:rPr>
              <a:t>Projection of image</a:t>
            </a:r>
          </a:p>
          <a:p>
            <a:pPr lvl="1"/>
            <a:r>
              <a:rPr lang="en-US" dirty="0" smtClean="0">
                <a:solidFill>
                  <a:srgbClr val="FFFFFF"/>
                </a:solidFill>
              </a:rPr>
              <a:t>Pinhole or using tools</a:t>
            </a:r>
          </a:p>
          <a:p>
            <a:r>
              <a:rPr lang="en-US" dirty="0" smtClean="0">
                <a:solidFill>
                  <a:srgbClr val="FFFFFF"/>
                </a:solidFill>
              </a:rPr>
              <a:t>Directly with filter</a:t>
            </a:r>
          </a:p>
          <a:p>
            <a:r>
              <a:rPr lang="en-US" dirty="0" smtClean="0">
                <a:solidFill>
                  <a:srgbClr val="FFFFFF"/>
                </a:solidFill>
              </a:rPr>
              <a:t>Live streaming the event</a:t>
            </a:r>
          </a:p>
          <a:p>
            <a:endParaRPr lang="en-US" dirty="0"/>
          </a:p>
        </p:txBody>
      </p:sp>
      <p:sp>
        <p:nvSpPr>
          <p:cNvPr id="6" name="Title 1"/>
          <p:cNvSpPr txBox="1">
            <a:spLocks/>
          </p:cNvSpPr>
          <p:nvPr/>
        </p:nvSpPr>
        <p:spPr>
          <a:xfrm>
            <a:off x="304801" y="1127172"/>
            <a:ext cx="8458200" cy="481612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500" b="1" spc="50" dirty="0" smtClean="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rPr>
              <a:t>!! Do </a:t>
            </a:r>
            <a:r>
              <a:rPr lang="en-US" sz="5500" b="1" spc="50" dirty="0" smtClean="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rPr>
              <a:t>Not Look Directly </a:t>
            </a:r>
            <a:endParaRPr lang="en-US" sz="5500" b="1" spc="50" dirty="0" smtClean="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ndParaRPr>
          </a:p>
          <a:p>
            <a:r>
              <a:rPr lang="en-US" sz="5500" b="1" spc="50" dirty="0" smtClean="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rPr>
              <a:t>at </a:t>
            </a:r>
            <a:r>
              <a:rPr lang="en-US" sz="5500" b="1" spc="50" dirty="0" smtClean="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rPr>
              <a:t>the Sun</a:t>
            </a:r>
            <a:r>
              <a:rPr lang="en-US" sz="5500" b="1" spc="50" dirty="0" smtClean="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rPr>
              <a:t>!!</a:t>
            </a:r>
            <a:br>
              <a:rPr lang="en-US" sz="5500" b="1" spc="50" dirty="0" smtClean="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rPr>
            </a:br>
            <a:endParaRPr lang="en-US" sz="5500" b="1" spc="50" dirty="0" smtClean="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ndParaRPr>
          </a:p>
          <a:p>
            <a:r>
              <a:rPr lang="en-US" sz="5500" b="1" spc="50" dirty="0" smtClean="0">
                <a:ln w="12700" cmpd="sng">
                  <a:solidFill>
                    <a:schemeClr val="accent6">
                      <a:satMod val="120000"/>
                      <a:shade val="80000"/>
                    </a:schemeClr>
                  </a:solidFill>
                  <a:prstDash val="solid"/>
                </a:ln>
                <a:solidFill>
                  <a:schemeClr val="tx2"/>
                </a:solidFill>
                <a:effectLst>
                  <a:glow rad="53100">
                    <a:schemeClr val="accent6">
                      <a:satMod val="180000"/>
                      <a:alpha val="30000"/>
                    </a:schemeClr>
                  </a:glow>
                </a:effectLst>
              </a:rPr>
              <a:t>!! REFER TO HANDOUT !!</a:t>
            </a:r>
            <a:endParaRPr lang="en-US" sz="5500" b="1" spc="50" dirty="0">
              <a:ln w="12700" cmpd="sng">
                <a:solidFill>
                  <a:schemeClr val="accent6">
                    <a:satMod val="120000"/>
                    <a:shade val="80000"/>
                  </a:schemeClr>
                </a:solidFill>
                <a:prstDash val="solid"/>
              </a:ln>
              <a:solidFill>
                <a:schemeClr val="tx2"/>
              </a:solidFill>
              <a:effectLst>
                <a:glow rad="53100">
                  <a:schemeClr val="accent6">
                    <a:satMod val="180000"/>
                    <a:alpha val="30000"/>
                  </a:schemeClr>
                </a:glow>
              </a:effectLst>
            </a:endParaRP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
        <p:nvSpPr>
          <p:cNvPr id="9"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 Safe ways to Observe Solar Eclipses</a:t>
            </a:r>
          </a:p>
        </p:txBody>
      </p:sp>
    </p:spTree>
    <p:extLst>
      <p:ext uri="{BB962C8B-B14F-4D97-AF65-F5344CB8AC3E}">
        <p14:creationId xmlns="" xmlns:p14="http://schemas.microsoft.com/office/powerpoint/2010/main" val="4274726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7536" y="3425394"/>
            <a:ext cx="9118864" cy="2977241"/>
          </a:xfrm>
          <a:prstGeom prst="rect">
            <a:avLst/>
          </a:prstGeom>
        </p:spPr>
      </p:pic>
      <p:sp>
        <p:nvSpPr>
          <p:cNvPr id="5" name="TextBox 4"/>
          <p:cNvSpPr txBox="1"/>
          <p:nvPr/>
        </p:nvSpPr>
        <p:spPr>
          <a:xfrm>
            <a:off x="5741002" y="6433349"/>
            <a:ext cx="3402998" cy="369332"/>
          </a:xfrm>
          <a:prstGeom prst="rect">
            <a:avLst/>
          </a:prstGeom>
          <a:noFill/>
        </p:spPr>
        <p:txBody>
          <a:bodyPr wrap="square" rtlCol="0">
            <a:spAutoFit/>
          </a:bodyPr>
          <a:lstStyle/>
          <a:p>
            <a:r>
              <a:rPr lang="en-US" dirty="0" smtClean="0">
                <a:solidFill>
                  <a:srgbClr val="FFFFFF"/>
                </a:solidFill>
              </a:rPr>
              <a:t>Photo Credit: </a:t>
            </a:r>
            <a:r>
              <a:rPr lang="en-US" dirty="0" err="1">
                <a:solidFill>
                  <a:srgbClr val="FFFFFF"/>
                </a:solidFill>
              </a:rPr>
              <a:t>e</a:t>
            </a:r>
            <a:r>
              <a:rPr lang="en-US" dirty="0" err="1" smtClean="0">
                <a:solidFill>
                  <a:srgbClr val="FFFFFF"/>
                </a:solidFill>
              </a:rPr>
              <a:t>xploratorium.edu</a:t>
            </a:r>
            <a:endParaRPr lang="en-US" dirty="0">
              <a:solidFill>
                <a:srgbClr val="FFFFFF"/>
              </a:solidFill>
            </a:endParaRPr>
          </a:p>
        </p:txBody>
      </p:sp>
      <p:pic>
        <p:nvPicPr>
          <p:cNvPr id="6" name="Picture 5"/>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4889343" y="673100"/>
            <a:ext cx="4100734" cy="2463635"/>
          </a:xfrm>
          <a:prstGeom prst="rect">
            <a:avLst/>
          </a:prstGeom>
        </p:spPr>
      </p:pic>
      <p:pic>
        <p:nvPicPr>
          <p:cNvPr id="7" name="Picture 4"/>
          <p:cNvPicPr>
            <a:picLocks noChangeAspect="1" noChangeArrowheads="1"/>
          </p:cNvPicPr>
          <p:nvPr/>
        </p:nvPicPr>
        <p:blipFill>
          <a:blip r:embed="rId5"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5" cstate="print"/>
          <a:srcRect/>
          <a:stretch>
            <a:fillRect/>
          </a:stretch>
        </p:blipFill>
        <p:spPr bwMode="auto">
          <a:xfrm>
            <a:off x="0" y="0"/>
            <a:ext cx="868362" cy="609600"/>
          </a:xfrm>
          <a:prstGeom prst="rect">
            <a:avLst/>
          </a:prstGeom>
          <a:noFill/>
          <a:ln w="9525">
            <a:noFill/>
            <a:miter lim="800000"/>
            <a:headEnd/>
            <a:tailEnd/>
          </a:ln>
        </p:spPr>
      </p:pic>
      <p:sp>
        <p:nvSpPr>
          <p:cNvPr id="9" name="Rectangle 4"/>
          <p:cNvSpPr txBox="1">
            <a:spLocks noChangeArrowheads="1"/>
          </p:cNvSpPr>
          <p:nvPr/>
        </p:nvSpPr>
        <p:spPr>
          <a:xfrm>
            <a:off x="1143000" y="152400"/>
            <a:ext cx="67056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 Safe ways to Observe Solar </a:t>
            </a:r>
            <a:r>
              <a:rPr lang="en-US" sz="3200" b="1" dirty="0" smtClean="0">
                <a:latin typeface="Calibri" pitchFamily="34" charset="0"/>
              </a:rPr>
              <a:t>Eclipses</a:t>
            </a:r>
          </a:p>
          <a:p>
            <a:r>
              <a:rPr lang="en-US" sz="3200" b="1" dirty="0" smtClean="0">
                <a:latin typeface="Calibri" pitchFamily="34" charset="0"/>
              </a:rPr>
              <a:t>Pinhole Cameras</a:t>
            </a:r>
            <a:endParaRPr lang="en-US" sz="3200" b="1" dirty="0" smtClean="0">
              <a:latin typeface="Calibri" pitchFamily="34" charset="0"/>
            </a:endParaRPr>
          </a:p>
        </p:txBody>
      </p:sp>
      <p:sp>
        <p:nvSpPr>
          <p:cNvPr id="11" name="Rectangle 10"/>
          <p:cNvSpPr/>
          <p:nvPr/>
        </p:nvSpPr>
        <p:spPr>
          <a:xfrm>
            <a:off x="152400" y="1676400"/>
            <a:ext cx="4648199" cy="584775"/>
          </a:xfrm>
          <a:prstGeom prst="rect">
            <a:avLst/>
          </a:prstGeom>
        </p:spPr>
        <p:txBody>
          <a:bodyPr wrap="square">
            <a:spAutoFit/>
          </a:bodyPr>
          <a:lstStyle/>
          <a:p>
            <a:r>
              <a:rPr lang="en-US" sz="3200" b="1" dirty="0" smtClean="0">
                <a:solidFill>
                  <a:srgbClr val="FF0000"/>
                </a:solidFill>
              </a:rPr>
              <a:t>!! Potential Art Projects !!</a:t>
            </a:r>
            <a:endParaRPr lang="en-US" sz="3200" b="1" dirty="0">
              <a:solidFill>
                <a:srgbClr val="FF0000"/>
              </a:solidFill>
            </a:endParaRPr>
          </a:p>
        </p:txBody>
      </p:sp>
    </p:spTree>
    <p:extLst>
      <p:ext uri="{BB962C8B-B14F-4D97-AF65-F5344CB8AC3E}">
        <p14:creationId xmlns="" xmlns:p14="http://schemas.microsoft.com/office/powerpoint/2010/main" val="409254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30" y="17438"/>
            <a:ext cx="8992269" cy="1143000"/>
          </a:xfrm>
        </p:spPr>
        <p:txBody>
          <a:bodyPr>
            <a:normAutofit/>
          </a:bodyPr>
          <a:lstStyle/>
          <a:p>
            <a:r>
              <a:rPr lang="en-US" dirty="0" smtClean="0">
                <a:solidFill>
                  <a:srgbClr val="FFFFFF"/>
                </a:solidFill>
              </a:rPr>
              <a:t>Project the Sun with Tools – </a:t>
            </a:r>
            <a:r>
              <a:rPr lang="en-US" i="1" dirty="0" smtClean="0">
                <a:solidFill>
                  <a:srgbClr val="FFFFFF"/>
                </a:solidFill>
              </a:rPr>
              <a:t>and Care</a:t>
            </a:r>
            <a:endParaRPr lang="en-US" i="1" dirty="0">
              <a:solidFill>
                <a:srgbClr val="FFFFFF"/>
              </a:solidFill>
            </a:endParaRPr>
          </a:p>
        </p:txBody>
      </p:sp>
      <p:pic>
        <p:nvPicPr>
          <p:cNvPr id="4" name="Picture 3"/>
          <p:cNvPicPr>
            <a:picLocks noChangeAspect="1"/>
          </p:cNvPicPr>
          <p:nvPr/>
        </p:nvPicPr>
        <p:blipFill>
          <a:blip r:embed="rId3" cstate="print"/>
          <a:stretch>
            <a:fillRect/>
          </a:stretch>
        </p:blipFill>
        <p:spPr>
          <a:xfrm>
            <a:off x="594862" y="1160438"/>
            <a:ext cx="7765366" cy="5173675"/>
          </a:xfrm>
          <a:prstGeom prst="rect">
            <a:avLst/>
          </a:prstGeom>
        </p:spPr>
      </p:pic>
      <p:pic>
        <p:nvPicPr>
          <p:cNvPr id="5"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
        <p:nvSpPr>
          <p:cNvPr id="7"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 Safe ways to Observe Solar Eclipses</a:t>
            </a:r>
          </a:p>
        </p:txBody>
      </p:sp>
    </p:spTree>
    <p:extLst>
      <p:ext uri="{BB962C8B-B14F-4D97-AF65-F5344CB8AC3E}">
        <p14:creationId xmlns="" xmlns:p14="http://schemas.microsoft.com/office/powerpoint/2010/main" val="33937117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Observing Directly with Filters</a:t>
            </a:r>
            <a:endParaRPr lang="en-US" dirty="0">
              <a:solidFill>
                <a:srgbClr val="FFFFFF"/>
              </a:solidFill>
            </a:endParaRPr>
          </a:p>
        </p:txBody>
      </p:sp>
      <p:pic>
        <p:nvPicPr>
          <p:cNvPr id="6" name="Picture 5" descr="weldersglasses.jpg"/>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4495800" y="914400"/>
            <a:ext cx="4177982" cy="2661779"/>
          </a:xfrm>
          <a:prstGeom prst="rect">
            <a:avLst/>
          </a:prstGeom>
        </p:spPr>
      </p:pic>
      <p:pic>
        <p:nvPicPr>
          <p:cNvPr id="7" name="Picture 6" descr="Eclipse_Glasses.png"/>
          <p:cNvPicPr>
            <a:picLocks noChangeAspect="1"/>
          </p:cNvPicPr>
          <p:nvPr/>
        </p:nvPicPr>
        <p:blipFill>
          <a:blip r:embed="rId4" cstate="screen">
            <a:extLst>
              <a:ext uri="{28A0092B-C50C-407E-A947-70E740481C1C}">
                <a14:useLocalDpi xmlns="" xmlns:a14="http://schemas.microsoft.com/office/drawing/2010/main"/>
              </a:ext>
            </a:extLst>
          </a:blip>
          <a:stretch>
            <a:fillRect/>
          </a:stretch>
        </p:blipFill>
        <p:spPr>
          <a:xfrm>
            <a:off x="245587" y="16987"/>
            <a:ext cx="4250213" cy="4250213"/>
          </a:xfrm>
          <a:prstGeom prst="rect">
            <a:avLst/>
          </a:prstGeom>
        </p:spPr>
      </p:pic>
      <p:sp>
        <p:nvSpPr>
          <p:cNvPr id="8" name="Content Placeholder 2"/>
          <p:cNvSpPr txBox="1">
            <a:spLocks/>
          </p:cNvSpPr>
          <p:nvPr/>
        </p:nvSpPr>
        <p:spPr>
          <a:xfrm>
            <a:off x="130147" y="4870298"/>
            <a:ext cx="3756448" cy="8114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srgbClr val="FFFFFF"/>
                </a:solidFill>
              </a:rPr>
              <a:t>#14 Welders Glasses</a:t>
            </a:r>
            <a:endParaRPr lang="en-US" i="1" dirty="0" smtClean="0">
              <a:solidFill>
                <a:srgbClr val="FFFFFF"/>
              </a:solidFill>
            </a:endParaRPr>
          </a:p>
          <a:p>
            <a:endParaRPr lang="en-US" dirty="0"/>
          </a:p>
        </p:txBody>
      </p:sp>
      <p:pic>
        <p:nvPicPr>
          <p:cNvPr id="9" name="Picture 4"/>
          <p:cNvPicPr>
            <a:picLocks noChangeAspect="1" noChangeArrowheads="1"/>
          </p:cNvPicPr>
          <p:nvPr/>
        </p:nvPicPr>
        <p:blipFill>
          <a:blip r:embed="rId5" cstate="print"/>
          <a:srcRect/>
          <a:stretch>
            <a:fillRect/>
          </a:stretch>
        </p:blipFill>
        <p:spPr bwMode="auto">
          <a:xfrm>
            <a:off x="8275638" y="0"/>
            <a:ext cx="868362" cy="609600"/>
          </a:xfrm>
          <a:prstGeom prst="rect">
            <a:avLst/>
          </a:prstGeom>
          <a:noFill/>
          <a:ln w="9525">
            <a:noFill/>
            <a:miter lim="800000"/>
            <a:headEnd/>
            <a:tailEnd/>
          </a:ln>
        </p:spPr>
      </p:pic>
      <p:pic>
        <p:nvPicPr>
          <p:cNvPr id="10" name="Picture 9"/>
          <p:cNvPicPr>
            <a:picLocks noChangeAspect="1" noChangeArrowheads="1"/>
          </p:cNvPicPr>
          <p:nvPr/>
        </p:nvPicPr>
        <p:blipFill>
          <a:blip r:embed="rId5" cstate="print"/>
          <a:srcRect/>
          <a:stretch>
            <a:fillRect/>
          </a:stretch>
        </p:blipFill>
        <p:spPr bwMode="auto">
          <a:xfrm>
            <a:off x="0" y="0"/>
            <a:ext cx="868362" cy="609600"/>
          </a:xfrm>
          <a:prstGeom prst="rect">
            <a:avLst/>
          </a:prstGeom>
          <a:noFill/>
          <a:ln w="9525">
            <a:noFill/>
            <a:miter lim="800000"/>
            <a:headEnd/>
            <a:tailEnd/>
          </a:ln>
        </p:spPr>
      </p:pic>
      <p:sp>
        <p:nvSpPr>
          <p:cNvPr id="3" name="Rectangle 2"/>
          <p:cNvSpPr/>
          <p:nvPr/>
        </p:nvSpPr>
        <p:spPr>
          <a:xfrm>
            <a:off x="130147" y="3798688"/>
            <a:ext cx="8556653" cy="2554545"/>
          </a:xfrm>
          <a:prstGeom prst="rect">
            <a:avLst/>
          </a:prstGeom>
        </p:spPr>
        <p:txBody>
          <a:bodyPr wrap="square">
            <a:spAutoFit/>
          </a:bodyPr>
          <a:lstStyle/>
          <a:p>
            <a:r>
              <a:rPr lang="en-US" sz="3200" dirty="0"/>
              <a:t>There are ways to observe the eclipse directly, but it requires special </a:t>
            </a:r>
            <a:r>
              <a:rPr lang="en-US" sz="3200" dirty="0" smtClean="0"/>
              <a:t>filters. </a:t>
            </a:r>
            <a:endParaRPr lang="en-US" sz="3200" dirty="0"/>
          </a:p>
          <a:p>
            <a:r>
              <a:rPr lang="en-US" sz="3200" dirty="0"/>
              <a:t>Use approved </a:t>
            </a:r>
            <a:r>
              <a:rPr lang="en-US" sz="3200" b="1" dirty="0">
                <a:solidFill>
                  <a:srgbClr val="FF0000"/>
                </a:solidFill>
              </a:rPr>
              <a:t>eclipse glasses </a:t>
            </a:r>
            <a:r>
              <a:rPr lang="en-US" sz="3200" dirty="0"/>
              <a:t>– not sunglasses!</a:t>
            </a:r>
          </a:p>
          <a:p>
            <a:r>
              <a:rPr lang="en-US" sz="3200" dirty="0"/>
              <a:t>Also </a:t>
            </a:r>
            <a:r>
              <a:rPr lang="en-US" sz="3200" b="1" dirty="0">
                <a:solidFill>
                  <a:srgbClr val="FF0000"/>
                </a:solidFill>
                <a:effectLst>
                  <a:outerShdw blurRad="38100" dist="38100" dir="2700000" algn="tl">
                    <a:srgbClr val="000000">
                      <a:alpha val="43137"/>
                    </a:srgbClr>
                  </a:outerShdw>
                </a:effectLst>
              </a:rPr>
              <a:t>welders glass #14 is safe </a:t>
            </a:r>
            <a:r>
              <a:rPr lang="en-US" sz="3200" dirty="0"/>
              <a:t>for viewing. Don’t combine two #7 glasses. That is not safe. </a:t>
            </a:r>
          </a:p>
        </p:txBody>
      </p:sp>
      <p:sp>
        <p:nvSpPr>
          <p:cNvPr id="11"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 Safe ways to Observe Solar Eclipses</a:t>
            </a:r>
          </a:p>
        </p:txBody>
      </p:sp>
    </p:spTree>
    <p:extLst>
      <p:ext uri="{BB962C8B-B14F-4D97-AF65-F5344CB8AC3E}">
        <p14:creationId xmlns="" xmlns:p14="http://schemas.microsoft.com/office/powerpoint/2010/main" val="38241973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9174"/>
            <a:ext cx="9144000" cy="1143000"/>
          </a:xfrm>
        </p:spPr>
        <p:txBody>
          <a:bodyPr>
            <a:normAutofit/>
          </a:bodyPr>
          <a:lstStyle/>
          <a:p>
            <a:r>
              <a:rPr lang="en-US" dirty="0" smtClean="0">
                <a:solidFill>
                  <a:srgbClr val="FFFFFF"/>
                </a:solidFill>
              </a:rPr>
              <a:t>Use Special Care with Filtered Optics</a:t>
            </a:r>
            <a:endParaRPr lang="en-US" dirty="0">
              <a:solidFill>
                <a:srgbClr val="FFFFFF"/>
              </a:solidFill>
            </a:endParaRPr>
          </a:p>
        </p:txBody>
      </p:sp>
      <p:pic>
        <p:nvPicPr>
          <p:cNvPr id="4" name="Picture 3" descr="SolarFilterTelescope.jpg"/>
          <p:cNvPicPr>
            <a:picLocks noChangeAspect="1"/>
          </p:cNvPicPr>
          <p:nvPr/>
        </p:nvPicPr>
        <p:blipFill rotWithShape="1">
          <a:blip r:embed="rId3" cstate="screen">
            <a:extLst>
              <a:ext uri="{28A0092B-C50C-407E-A947-70E740481C1C}">
                <a14:useLocalDpi xmlns="" xmlns:a14="http://schemas.microsoft.com/office/drawing/2010/main"/>
              </a:ext>
            </a:extLst>
          </a:blip>
          <a:srcRect/>
          <a:stretch/>
        </p:blipFill>
        <p:spPr>
          <a:xfrm>
            <a:off x="0" y="1300022"/>
            <a:ext cx="9144000" cy="5170805"/>
          </a:xfrm>
          <a:prstGeom prst="rect">
            <a:avLst/>
          </a:prstGeom>
        </p:spPr>
      </p:pic>
      <p:pic>
        <p:nvPicPr>
          <p:cNvPr id="5" name="Picture 4"/>
          <p:cNvPicPr>
            <a:picLocks noChangeAspect="1" noChangeArrowheads="1"/>
          </p:cNvPicPr>
          <p:nvPr/>
        </p:nvPicPr>
        <p:blipFill>
          <a:blip r:embed="rId4" cstate="print"/>
          <a:srcRect/>
          <a:stretch>
            <a:fillRect/>
          </a:stretch>
        </p:blipFill>
        <p:spPr bwMode="auto">
          <a:xfrm>
            <a:off x="8275638" y="0"/>
            <a:ext cx="868362" cy="60960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0" y="0"/>
            <a:ext cx="868362" cy="609600"/>
          </a:xfrm>
          <a:prstGeom prst="rect">
            <a:avLst/>
          </a:prstGeom>
          <a:noFill/>
          <a:ln w="9525">
            <a:noFill/>
            <a:miter lim="800000"/>
            <a:headEnd/>
            <a:tailEnd/>
          </a:ln>
        </p:spPr>
      </p:pic>
      <p:sp>
        <p:nvSpPr>
          <p:cNvPr id="7"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 Safe ways to Observe Solar Eclipses</a:t>
            </a:r>
          </a:p>
        </p:txBody>
      </p:sp>
    </p:spTree>
    <p:extLst>
      <p:ext uri="{BB962C8B-B14F-4D97-AF65-F5344CB8AC3E}">
        <p14:creationId xmlns="" xmlns:p14="http://schemas.microsoft.com/office/powerpoint/2010/main" val="16610929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Calibri" pitchFamily="34" charset="0"/>
              </a:rPr>
              <a:t>Eclipse 2017 in Kirksville </a:t>
            </a:r>
          </a:p>
        </p:txBody>
      </p:sp>
      <p:pic>
        <p:nvPicPr>
          <p:cNvPr id="7" name="Shape 107"/>
          <p:cNvPicPr preferRelativeResize="0"/>
          <p:nvPr/>
        </p:nvPicPr>
        <p:blipFill rotWithShape="1">
          <a:blip r:embed="rId3" cstate="print">
            <a:alphaModFix/>
          </a:blip>
          <a:srcRect/>
          <a:stretch/>
        </p:blipFill>
        <p:spPr>
          <a:xfrm>
            <a:off x="2590800" y="1219200"/>
            <a:ext cx="2667000" cy="762000"/>
          </a:xfrm>
          <a:prstGeom prst="rect">
            <a:avLst/>
          </a:prstGeom>
          <a:noFill/>
          <a:ln>
            <a:noFill/>
          </a:ln>
        </p:spPr>
      </p:pic>
      <p:pic>
        <p:nvPicPr>
          <p:cNvPr id="8" name="Shape 108"/>
          <p:cNvPicPr preferRelativeResize="0"/>
          <p:nvPr/>
        </p:nvPicPr>
        <p:blipFill rotWithShape="1">
          <a:blip r:embed="rId4" cstate="print">
            <a:alphaModFix/>
          </a:blip>
          <a:srcRect/>
          <a:stretch/>
        </p:blipFill>
        <p:spPr>
          <a:xfrm>
            <a:off x="3695700" y="3200400"/>
            <a:ext cx="1600200" cy="1066800"/>
          </a:xfrm>
          <a:prstGeom prst="rect">
            <a:avLst/>
          </a:prstGeom>
          <a:noFill/>
          <a:ln>
            <a:noFill/>
          </a:ln>
        </p:spPr>
      </p:pic>
      <p:pic>
        <p:nvPicPr>
          <p:cNvPr id="9" name="Picture 2" descr="C:\Users\Jetlee\Dropbox\Truman\Spring'17\Solar Eclipse\Pics\Kirksville_Logo_8-14-12.jpg"/>
          <p:cNvPicPr>
            <a:picLocks noChangeAspect="1" noChangeArrowheads="1"/>
          </p:cNvPicPr>
          <p:nvPr/>
        </p:nvPicPr>
        <p:blipFill>
          <a:blip r:embed="rId5" cstate="print"/>
          <a:srcRect/>
          <a:stretch>
            <a:fillRect/>
          </a:stretch>
        </p:blipFill>
        <p:spPr bwMode="auto">
          <a:xfrm>
            <a:off x="6819900" y="3213461"/>
            <a:ext cx="1447800" cy="1118755"/>
          </a:xfrm>
          <a:prstGeom prst="rect">
            <a:avLst/>
          </a:prstGeom>
          <a:noFill/>
        </p:spPr>
      </p:pic>
      <p:pic>
        <p:nvPicPr>
          <p:cNvPr id="10" name="Picture 2" descr="C:\Users\Jetlee\Dropbox\Truman\Spring'17\Solar Eclipse\Pics\478.jpg"/>
          <p:cNvPicPr>
            <a:picLocks noChangeAspect="1" noChangeArrowheads="1"/>
          </p:cNvPicPr>
          <p:nvPr/>
        </p:nvPicPr>
        <p:blipFill>
          <a:blip r:embed="rId6" cstate="print"/>
          <a:srcRect/>
          <a:stretch>
            <a:fillRect/>
          </a:stretch>
        </p:blipFill>
        <p:spPr bwMode="auto">
          <a:xfrm>
            <a:off x="381000" y="2286000"/>
            <a:ext cx="2650854" cy="685800"/>
          </a:xfrm>
          <a:prstGeom prst="rect">
            <a:avLst/>
          </a:prstGeom>
          <a:noFill/>
        </p:spPr>
      </p:pic>
      <p:pic>
        <p:nvPicPr>
          <p:cNvPr id="1026" name="Picture 2"/>
          <p:cNvPicPr>
            <a:picLocks noChangeAspect="1" noChangeArrowheads="1"/>
          </p:cNvPicPr>
          <p:nvPr/>
        </p:nvPicPr>
        <p:blipFill>
          <a:blip r:embed="rId7" cstate="print"/>
          <a:srcRect/>
          <a:stretch>
            <a:fillRect/>
          </a:stretch>
        </p:blipFill>
        <p:spPr bwMode="auto">
          <a:xfrm>
            <a:off x="3962400" y="2362200"/>
            <a:ext cx="4524375" cy="707217"/>
          </a:xfrm>
          <a:prstGeom prst="rect">
            <a:avLst/>
          </a:prstGeom>
          <a:noFill/>
          <a:ln w="9525">
            <a:noFill/>
            <a:miter lim="800000"/>
            <a:headEnd/>
            <a:tailEnd/>
          </a:ln>
        </p:spPr>
      </p:pic>
      <p:pic>
        <p:nvPicPr>
          <p:cNvPr id="11" name="Picture 2"/>
          <p:cNvPicPr>
            <a:picLocks noChangeAspect="1" noChangeArrowheads="1"/>
          </p:cNvPicPr>
          <p:nvPr/>
        </p:nvPicPr>
        <p:blipFill>
          <a:blip r:embed="rId8" cstate="print"/>
          <a:srcRect/>
          <a:stretch>
            <a:fillRect/>
          </a:stretch>
        </p:blipFill>
        <p:spPr bwMode="auto">
          <a:xfrm>
            <a:off x="5603891" y="4495800"/>
            <a:ext cx="3540109" cy="2362200"/>
          </a:xfrm>
          <a:prstGeom prst="rect">
            <a:avLst/>
          </a:prstGeom>
          <a:noFill/>
          <a:ln w="9525">
            <a:noFill/>
            <a:miter lim="800000"/>
            <a:headEnd/>
            <a:tailEnd/>
          </a:ln>
        </p:spPr>
      </p:pic>
      <p:pic>
        <p:nvPicPr>
          <p:cNvPr id="1028" name="Picture 4" descr="http://stargazers.truman.edu/files/2016/10/cropped-14114996_10154499275334801_1916717728407913527_o-1.jpg"/>
          <p:cNvPicPr>
            <a:picLocks noChangeAspect="1" noChangeArrowheads="1"/>
          </p:cNvPicPr>
          <p:nvPr/>
        </p:nvPicPr>
        <p:blipFill>
          <a:blip r:embed="rId9" cstate="print"/>
          <a:srcRect/>
          <a:stretch>
            <a:fillRect/>
          </a:stretch>
        </p:blipFill>
        <p:spPr bwMode="auto">
          <a:xfrm>
            <a:off x="0" y="4833214"/>
            <a:ext cx="5562600" cy="2024786"/>
          </a:xfrm>
          <a:prstGeom prst="rect">
            <a:avLst/>
          </a:prstGeom>
          <a:noFill/>
        </p:spPr>
      </p:pic>
      <p:pic>
        <p:nvPicPr>
          <p:cNvPr id="2" name="Picture 2" descr="C:\Users\gokhale\Dropbox\Truman\Spring'17\Solar Eclipse\Pics\macc_color_website.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82316" y="3435279"/>
            <a:ext cx="1879909" cy="896937"/>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Calibri" pitchFamily="34" charset="0"/>
              </a:rPr>
              <a:t>Eclipse 2017 in Kirksville </a:t>
            </a:r>
          </a:p>
        </p:txBody>
      </p:sp>
      <p:graphicFrame>
        <p:nvGraphicFramePr>
          <p:cNvPr id="13" name="Table 12"/>
          <p:cNvGraphicFramePr>
            <a:graphicFrameLocks noGrp="1"/>
          </p:cNvGraphicFramePr>
          <p:nvPr/>
        </p:nvGraphicFramePr>
        <p:xfrm>
          <a:off x="228600" y="1219200"/>
          <a:ext cx="8610600" cy="3256383"/>
        </p:xfrm>
        <a:graphic>
          <a:graphicData uri="http://schemas.openxmlformats.org/drawingml/2006/table">
            <a:tbl>
              <a:tblPr/>
              <a:tblGrid>
                <a:gridCol w="3124199"/>
                <a:gridCol w="2133600"/>
                <a:gridCol w="1447800"/>
                <a:gridCol w="1905001"/>
              </a:tblGrid>
              <a:tr h="515517">
                <a:tc>
                  <a:txBody>
                    <a:bodyPr/>
                    <a:lstStyle/>
                    <a:p>
                      <a:pPr algn="ctr" fontAlgn="b"/>
                      <a:r>
                        <a:rPr lang="en-US" sz="2400" b="0" i="0" u="none" strike="noStrike" dirty="0">
                          <a:solidFill>
                            <a:srgbClr val="FFFFFF"/>
                          </a:solidFill>
                          <a:latin typeface="Arial"/>
                        </a:rPr>
                        <a:t>Event</a:t>
                      </a:r>
                    </a:p>
                  </a:txBody>
                  <a:tcPr marL="9427" marR="9427" marT="9427" marB="0" anchor="b">
                    <a:lnL>
                      <a:noFill/>
                    </a:lnL>
                    <a:lnR>
                      <a:noFill/>
                    </a:lnR>
                    <a:lnT>
                      <a:noFill/>
                    </a:lnT>
                    <a:lnB>
                      <a:noFill/>
                    </a:lnB>
                    <a:solidFill>
                      <a:srgbClr val="006699"/>
                    </a:solidFill>
                  </a:tcPr>
                </a:tc>
                <a:tc>
                  <a:txBody>
                    <a:bodyPr/>
                    <a:lstStyle/>
                    <a:p>
                      <a:pPr algn="ctr" fontAlgn="b"/>
                      <a:r>
                        <a:rPr lang="en-US" sz="2400" b="0" i="0" u="none" strike="noStrike" dirty="0">
                          <a:solidFill>
                            <a:srgbClr val="FFFFFF"/>
                          </a:solidFill>
                          <a:latin typeface="Arial"/>
                        </a:rPr>
                        <a:t>Time </a:t>
                      </a:r>
                      <a:r>
                        <a:rPr lang="en-US" sz="2400" b="0" i="0" u="none" strike="noStrike" dirty="0" smtClean="0">
                          <a:solidFill>
                            <a:srgbClr val="FFFFFF"/>
                          </a:solidFill>
                          <a:latin typeface="Arial"/>
                        </a:rPr>
                        <a:t>(EST</a:t>
                      </a:r>
                      <a:r>
                        <a:rPr lang="en-US" sz="2400" b="0" i="0" u="none" strike="noStrike" dirty="0">
                          <a:solidFill>
                            <a:srgbClr val="FFFFFF"/>
                          </a:solidFill>
                          <a:latin typeface="Arial"/>
                        </a:rPr>
                        <a:t>)</a:t>
                      </a:r>
                    </a:p>
                  </a:txBody>
                  <a:tcPr marL="9427" marR="9427" marT="9427" marB="0" anchor="b">
                    <a:lnL>
                      <a:noFill/>
                    </a:lnL>
                    <a:lnR>
                      <a:noFill/>
                    </a:lnR>
                    <a:lnT>
                      <a:noFill/>
                    </a:lnT>
                    <a:lnB>
                      <a:noFill/>
                    </a:lnB>
                    <a:solidFill>
                      <a:srgbClr val="006699"/>
                    </a:solidFill>
                  </a:tcPr>
                </a:tc>
                <a:tc>
                  <a:txBody>
                    <a:bodyPr/>
                    <a:lstStyle/>
                    <a:p>
                      <a:pPr algn="ctr" fontAlgn="b"/>
                      <a:r>
                        <a:rPr lang="en-US" sz="2400" b="0" i="0" u="none" strike="noStrike">
                          <a:solidFill>
                            <a:srgbClr val="FFFFFF"/>
                          </a:solidFill>
                          <a:latin typeface="Arial"/>
                        </a:rPr>
                        <a:t>Alt</a:t>
                      </a:r>
                    </a:p>
                  </a:txBody>
                  <a:tcPr marL="9427" marR="9427" marT="9427" marB="0" anchor="b">
                    <a:lnL>
                      <a:noFill/>
                    </a:lnL>
                    <a:lnR>
                      <a:noFill/>
                    </a:lnR>
                    <a:lnT>
                      <a:noFill/>
                    </a:lnT>
                    <a:lnB>
                      <a:noFill/>
                    </a:lnB>
                    <a:solidFill>
                      <a:srgbClr val="006699"/>
                    </a:solidFill>
                  </a:tcPr>
                </a:tc>
                <a:tc>
                  <a:txBody>
                    <a:bodyPr/>
                    <a:lstStyle/>
                    <a:p>
                      <a:pPr algn="ctr" fontAlgn="b"/>
                      <a:r>
                        <a:rPr lang="en-US" sz="2400" b="0" i="0" u="none" strike="noStrike" dirty="0" err="1">
                          <a:solidFill>
                            <a:srgbClr val="FFFFFF"/>
                          </a:solidFill>
                          <a:latin typeface="Arial"/>
                        </a:rPr>
                        <a:t>Azi</a:t>
                      </a:r>
                      <a:endParaRPr lang="en-US" sz="2400" b="0" i="0" u="none" strike="noStrike" dirty="0">
                        <a:solidFill>
                          <a:srgbClr val="FFFFFF"/>
                        </a:solidFill>
                        <a:latin typeface="Arial"/>
                      </a:endParaRPr>
                    </a:p>
                  </a:txBody>
                  <a:tcPr marL="9427" marR="9427" marT="9427" marB="0" anchor="b">
                    <a:lnL>
                      <a:noFill/>
                    </a:lnL>
                    <a:lnR>
                      <a:noFill/>
                    </a:lnR>
                    <a:lnT>
                      <a:noFill/>
                    </a:lnT>
                    <a:lnB>
                      <a:noFill/>
                    </a:lnB>
                    <a:solidFill>
                      <a:srgbClr val="006699"/>
                    </a:solidFill>
                  </a:tcPr>
                </a:tc>
              </a:tr>
              <a:tr h="970383">
                <a:tc>
                  <a:txBody>
                    <a:bodyPr/>
                    <a:lstStyle/>
                    <a:p>
                      <a:pPr algn="l" fontAlgn="b"/>
                      <a:r>
                        <a:rPr lang="en-US" sz="2400" b="0" i="0" u="none" strike="noStrike" dirty="0">
                          <a:latin typeface="Arial"/>
                        </a:rPr>
                        <a:t>Start of partial eclipse  </a:t>
                      </a:r>
                    </a:p>
                  </a:txBody>
                  <a:tcPr marL="9427" marR="9427" marT="9427" marB="0" anchor="b">
                    <a:lnL>
                      <a:noFill/>
                    </a:lnL>
                    <a:lnR>
                      <a:noFill/>
                    </a:lnR>
                    <a:lnT>
                      <a:noFill/>
                    </a:lnT>
                    <a:lnB>
                      <a:noFill/>
                    </a:lnB>
                  </a:tcPr>
                </a:tc>
                <a:tc>
                  <a:txBody>
                    <a:bodyPr/>
                    <a:lstStyle/>
                    <a:p>
                      <a:pPr algn="ctr" fontAlgn="b"/>
                      <a:r>
                        <a:rPr lang="en-US" sz="2400" b="0" i="0" kern="1200" dirty="0" smtClean="0">
                          <a:solidFill>
                            <a:schemeClr val="tx1"/>
                          </a:solidFill>
                          <a:latin typeface="+mn-lt"/>
                          <a:ea typeface="+mn-ea"/>
                          <a:cs typeface="+mn-cs"/>
                        </a:rPr>
                        <a:t>11:44:53 AM</a:t>
                      </a:r>
                      <a:endParaRPr lang="en-US" sz="2400" b="0" i="0" u="none" strike="noStrike" dirty="0">
                        <a:latin typeface="Arial"/>
                      </a:endParaRPr>
                    </a:p>
                  </a:txBody>
                  <a:tcPr marL="9427" marR="9427" marT="9427" marB="0" anchor="b">
                    <a:lnL>
                      <a:noFill/>
                    </a:lnL>
                    <a:lnR>
                      <a:noFill/>
                    </a:lnR>
                    <a:lnT>
                      <a:noFill/>
                    </a:lnT>
                    <a:lnB>
                      <a:noFill/>
                    </a:lnB>
                  </a:tcPr>
                </a:tc>
                <a:tc>
                  <a:txBody>
                    <a:bodyPr/>
                    <a:lstStyle/>
                    <a:p>
                      <a:pPr algn="ctr" fontAlgn="b"/>
                      <a:r>
                        <a:rPr lang="en-US" sz="2400" b="0" i="0" u="none" strike="noStrike">
                          <a:latin typeface="Arial"/>
                        </a:rPr>
                        <a:t>55.6°</a:t>
                      </a:r>
                    </a:p>
                  </a:txBody>
                  <a:tcPr marL="9427" marR="9427" marT="9427" marB="0" anchor="b">
                    <a:lnL>
                      <a:noFill/>
                    </a:lnL>
                    <a:lnR>
                      <a:noFill/>
                    </a:lnR>
                    <a:lnT>
                      <a:noFill/>
                    </a:lnT>
                    <a:lnB>
                      <a:noFill/>
                    </a:lnB>
                  </a:tcPr>
                </a:tc>
                <a:tc>
                  <a:txBody>
                    <a:bodyPr/>
                    <a:lstStyle/>
                    <a:p>
                      <a:pPr algn="l" fontAlgn="b"/>
                      <a:r>
                        <a:rPr lang="en-US" sz="2400" b="0" i="0" u="none" strike="noStrike" dirty="0" smtClean="0">
                          <a:latin typeface="Arial"/>
                        </a:rPr>
                        <a:t>      139.2</a:t>
                      </a:r>
                      <a:r>
                        <a:rPr lang="en-US" sz="2400" b="0" i="0" u="none" strike="noStrike" dirty="0">
                          <a:latin typeface="Arial"/>
                        </a:rPr>
                        <a:t>°</a:t>
                      </a:r>
                    </a:p>
                  </a:txBody>
                  <a:tcPr marL="9427" marR="9427" marT="9427" marB="0" anchor="b">
                    <a:lnL>
                      <a:noFill/>
                    </a:lnL>
                    <a:lnR>
                      <a:noFill/>
                    </a:lnR>
                    <a:lnT>
                      <a:noFill/>
                    </a:lnT>
                    <a:lnB>
                      <a:noFill/>
                    </a:lnB>
                  </a:tcPr>
                </a:tc>
              </a:tr>
              <a:tr h="800100">
                <a:tc>
                  <a:txBody>
                    <a:bodyPr/>
                    <a:lstStyle/>
                    <a:p>
                      <a:pPr algn="l" fontAlgn="b"/>
                      <a:r>
                        <a:rPr lang="en-US" sz="2400" b="0" i="0" u="none" strike="noStrike" dirty="0">
                          <a:latin typeface="Arial"/>
                        </a:rPr>
                        <a:t>Maximum eclipse  </a:t>
                      </a:r>
                    </a:p>
                  </a:txBody>
                  <a:tcPr marL="9427" marR="9427" marT="9427" marB="0" anchor="b">
                    <a:lnL>
                      <a:noFill/>
                    </a:lnL>
                    <a:lnR>
                      <a:noFill/>
                    </a:lnR>
                    <a:lnT>
                      <a:noFill/>
                    </a:lnT>
                    <a:lnB>
                      <a:noFill/>
                    </a:lnB>
                  </a:tcPr>
                </a:tc>
                <a:tc>
                  <a:txBody>
                    <a:bodyPr/>
                    <a:lstStyle/>
                    <a:p>
                      <a:pPr algn="ctr" fontAlgn="b"/>
                      <a:r>
                        <a:rPr lang="en-US" sz="2400" b="0" i="0" kern="1200" dirty="0" smtClean="0">
                          <a:solidFill>
                            <a:schemeClr val="tx1"/>
                          </a:solidFill>
                          <a:latin typeface="+mn-lt"/>
                          <a:ea typeface="+mn-ea"/>
                          <a:cs typeface="+mn-cs"/>
                        </a:rPr>
                        <a:t>1:11:57 PM</a:t>
                      </a:r>
                      <a:endParaRPr lang="en-US" sz="2400" b="0" i="0" u="none" strike="noStrike" dirty="0">
                        <a:latin typeface="Arial"/>
                      </a:endParaRPr>
                    </a:p>
                  </a:txBody>
                  <a:tcPr marL="9427" marR="9427" marT="9427" marB="0" anchor="b">
                    <a:lnL>
                      <a:noFill/>
                    </a:lnL>
                    <a:lnR>
                      <a:noFill/>
                    </a:lnR>
                    <a:lnT>
                      <a:noFill/>
                    </a:lnT>
                    <a:lnB>
                      <a:noFill/>
                    </a:lnB>
                  </a:tcPr>
                </a:tc>
                <a:tc>
                  <a:txBody>
                    <a:bodyPr/>
                    <a:lstStyle/>
                    <a:p>
                      <a:pPr algn="ctr" fontAlgn="b"/>
                      <a:r>
                        <a:rPr lang="en-US" sz="2400" b="0" i="0" u="none" strike="noStrike" dirty="0">
                          <a:latin typeface="Arial"/>
                        </a:rPr>
                        <a:t>61.7°</a:t>
                      </a:r>
                    </a:p>
                  </a:txBody>
                  <a:tcPr marL="9427" marR="9427" marT="9427" marB="0" anchor="b">
                    <a:lnL>
                      <a:noFill/>
                    </a:lnL>
                    <a:lnR>
                      <a:noFill/>
                    </a:lnR>
                    <a:lnT>
                      <a:noFill/>
                    </a:lnT>
                    <a:lnB>
                      <a:noFill/>
                    </a:lnB>
                  </a:tcPr>
                </a:tc>
                <a:tc>
                  <a:txBody>
                    <a:bodyPr/>
                    <a:lstStyle/>
                    <a:p>
                      <a:pPr algn="l" fontAlgn="b"/>
                      <a:r>
                        <a:rPr lang="en-US" sz="2400" b="0" i="0" u="none" strike="noStrike" dirty="0" smtClean="0">
                          <a:latin typeface="Arial"/>
                        </a:rPr>
                        <a:t>      179.2</a:t>
                      </a:r>
                      <a:r>
                        <a:rPr lang="en-US" sz="2400" b="0" i="0" u="none" strike="noStrike" dirty="0">
                          <a:latin typeface="Arial"/>
                        </a:rPr>
                        <a:t>°</a:t>
                      </a:r>
                    </a:p>
                  </a:txBody>
                  <a:tcPr marL="9427" marR="9427" marT="9427" marB="0" anchor="b">
                    <a:lnL>
                      <a:noFill/>
                    </a:lnL>
                    <a:lnR>
                      <a:noFill/>
                    </a:lnR>
                    <a:lnT>
                      <a:noFill/>
                    </a:lnT>
                    <a:lnB>
                      <a:noFill/>
                    </a:lnB>
                  </a:tcPr>
                </a:tc>
              </a:tr>
              <a:tr h="970383">
                <a:tc>
                  <a:txBody>
                    <a:bodyPr/>
                    <a:lstStyle/>
                    <a:p>
                      <a:pPr algn="l" fontAlgn="b"/>
                      <a:r>
                        <a:rPr lang="en-US" sz="2400" b="0" i="0" u="none" strike="noStrike" dirty="0">
                          <a:latin typeface="Arial"/>
                        </a:rPr>
                        <a:t>End of partial </a:t>
                      </a:r>
                      <a:r>
                        <a:rPr lang="en-US" sz="2400" b="0" i="0" u="none" strike="noStrike" dirty="0" smtClean="0">
                          <a:latin typeface="Arial"/>
                        </a:rPr>
                        <a:t>eclipse</a:t>
                      </a:r>
                      <a:endParaRPr lang="en-US" sz="2400" b="0" i="0" u="none" strike="noStrike" dirty="0">
                        <a:latin typeface="Arial"/>
                      </a:endParaRPr>
                    </a:p>
                  </a:txBody>
                  <a:tcPr marL="9427" marR="9427" marT="9427" marB="0" anchor="b">
                    <a:lnL>
                      <a:noFill/>
                    </a:lnL>
                    <a:lnR>
                      <a:noFill/>
                    </a:lnR>
                    <a:lnT>
                      <a:noFill/>
                    </a:lnT>
                    <a:lnB>
                      <a:noFill/>
                    </a:lnB>
                  </a:tcPr>
                </a:tc>
                <a:tc>
                  <a:txBody>
                    <a:bodyPr/>
                    <a:lstStyle/>
                    <a:p>
                      <a:pPr algn="ctr" fontAlgn="b"/>
                      <a:r>
                        <a:rPr lang="en-US" sz="2400" b="0" i="0" kern="1200" dirty="0" smtClean="0">
                          <a:solidFill>
                            <a:schemeClr val="tx1"/>
                          </a:solidFill>
                          <a:latin typeface="+mn-lt"/>
                          <a:ea typeface="+mn-ea"/>
                          <a:cs typeface="+mn-cs"/>
                        </a:rPr>
                        <a:t>2:37:52 PM</a:t>
                      </a:r>
                      <a:endParaRPr lang="en-US" sz="2400" b="0" i="0" u="none" strike="noStrike" dirty="0">
                        <a:latin typeface="Arial"/>
                      </a:endParaRPr>
                    </a:p>
                  </a:txBody>
                  <a:tcPr marL="9427" marR="9427" marT="9427" marB="0" anchor="b">
                    <a:lnL>
                      <a:noFill/>
                    </a:lnL>
                    <a:lnR>
                      <a:noFill/>
                    </a:lnR>
                    <a:lnT>
                      <a:noFill/>
                    </a:lnT>
                    <a:lnB>
                      <a:noFill/>
                    </a:lnB>
                  </a:tcPr>
                </a:tc>
                <a:tc>
                  <a:txBody>
                    <a:bodyPr/>
                    <a:lstStyle/>
                    <a:p>
                      <a:pPr algn="ctr" fontAlgn="b"/>
                      <a:r>
                        <a:rPr lang="en-US" sz="2400" b="0" i="0" u="none" strike="noStrike" dirty="0">
                          <a:latin typeface="Arial"/>
                        </a:rPr>
                        <a:t>56.1°</a:t>
                      </a:r>
                    </a:p>
                  </a:txBody>
                  <a:tcPr marL="9427" marR="9427" marT="9427" marB="0" anchor="b">
                    <a:lnL>
                      <a:noFill/>
                    </a:lnL>
                    <a:lnR>
                      <a:noFill/>
                    </a:lnR>
                    <a:lnT>
                      <a:noFill/>
                    </a:lnT>
                    <a:lnB>
                      <a:noFill/>
                    </a:lnB>
                  </a:tcPr>
                </a:tc>
                <a:tc>
                  <a:txBody>
                    <a:bodyPr/>
                    <a:lstStyle/>
                    <a:p>
                      <a:pPr algn="l" fontAlgn="b"/>
                      <a:r>
                        <a:rPr lang="en-US" sz="2400" b="0" i="0" u="none" strike="noStrike" dirty="0" smtClean="0">
                          <a:latin typeface="Arial"/>
                        </a:rPr>
                        <a:t>       219.2</a:t>
                      </a:r>
                      <a:r>
                        <a:rPr lang="en-US" sz="2400" b="0" i="0" u="none" strike="noStrike" dirty="0">
                          <a:latin typeface="Arial"/>
                        </a:rPr>
                        <a:t>°</a:t>
                      </a:r>
                    </a:p>
                  </a:txBody>
                  <a:tcPr marL="9427" marR="9427" marT="9427" marB="0" anchor="b">
                    <a:lnL>
                      <a:noFill/>
                    </a:lnL>
                    <a:lnR>
                      <a:noFill/>
                    </a:lnR>
                    <a:lnT>
                      <a:noFill/>
                    </a:lnT>
                    <a:lnB>
                      <a:noFill/>
                    </a:lnB>
                  </a:tcPr>
                </a:tc>
              </a:tr>
            </a:tbl>
          </a:graphicData>
        </a:graphic>
      </p:graphicFrame>
      <p:sp>
        <p:nvSpPr>
          <p:cNvPr id="14" name="Rectangle 13"/>
          <p:cNvSpPr/>
          <p:nvPr/>
        </p:nvSpPr>
        <p:spPr>
          <a:xfrm>
            <a:off x="1066800" y="5410200"/>
            <a:ext cx="6782241" cy="523220"/>
          </a:xfrm>
          <a:prstGeom prst="rect">
            <a:avLst/>
          </a:prstGeom>
        </p:spPr>
        <p:txBody>
          <a:bodyPr wrap="none">
            <a:spAutoFit/>
          </a:bodyPr>
          <a:lstStyle/>
          <a:p>
            <a:r>
              <a:rPr lang="en-US" sz="2800" dirty="0" smtClean="0">
                <a:hlinkClick r:id="rId3"/>
              </a:rPr>
              <a:t>http://observatory.truman.edu/eclipse2017</a:t>
            </a:r>
            <a:r>
              <a:rPr lang="en-US" sz="2800" dirty="0" smtClean="0">
                <a:hlinkClick r:id="rId3"/>
              </a:rPr>
              <a:t>/</a:t>
            </a:r>
            <a:r>
              <a:rPr lang="en-US" sz="2800" dirty="0" smtClean="0"/>
              <a:t> </a:t>
            </a:r>
            <a:endParaRPr lang="en-US" sz="28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828800" y="250825"/>
            <a:ext cx="6356350" cy="520700"/>
          </a:xfrm>
          <a:ln/>
        </p:spPr>
        <p:txBody>
          <a:bodyPr>
            <a:noAutofit/>
          </a:bodyPr>
          <a:lstStyle/>
          <a:p>
            <a:pPr algn="l">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dirty="0" smtClean="0">
                <a:solidFill>
                  <a:srgbClr val="FF0000"/>
                </a:solidFill>
                <a:effectLst>
                  <a:outerShdw blurRad="38100" dist="38100" dir="2700000" algn="tl">
                    <a:srgbClr val="C0C0C0"/>
                  </a:outerShdw>
                </a:effectLst>
              </a:rPr>
              <a:t>Eclipse 2017</a:t>
            </a:r>
            <a:endParaRPr lang="en-US" altLang="en-US" sz="3200" dirty="0">
              <a:solidFill>
                <a:srgbClr val="FF0000"/>
              </a:solidFill>
              <a:effectLst>
                <a:outerShdw blurRad="38100" dist="38100" dir="2700000" algn="tl">
                  <a:srgbClr val="C0C0C0"/>
                </a:outerShdw>
              </a:effectLst>
            </a:endParaRPr>
          </a:p>
        </p:txBody>
      </p:sp>
      <p:pic>
        <p:nvPicPr>
          <p:cNvPr id="136196" name="Picture 4" descr="eclipse_ns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066800"/>
            <a:ext cx="4114800" cy="4000500"/>
          </a:xfrm>
          <a:prstGeom prst="rect">
            <a:avLst/>
          </a:prstGeom>
          <a:noFill/>
          <a:extLst>
            <a:ext uri="{909E8E84-426E-40DD-AFC4-6F175D3DCCD1}">
              <a14:hiddenFill xmlns="" xmlns:a14="http://schemas.microsoft.com/office/drawing/2010/main">
                <a:solidFill>
                  <a:srgbClr val="FFFFFF"/>
                </a:solidFill>
              </a14:hiddenFill>
            </a:ext>
          </a:extLst>
        </p:spPr>
      </p:pic>
      <p:pic>
        <p:nvPicPr>
          <p:cNvPr id="136198" name="Picture 6" descr="Diamond_ring_1998_Horne_m"/>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410200" y="990600"/>
            <a:ext cx="2819400" cy="2665413"/>
          </a:xfrm>
          <a:prstGeom prst="rect">
            <a:avLst/>
          </a:prstGeom>
          <a:noFill/>
          <a:extLst>
            <a:ext uri="{909E8E84-426E-40DD-AFC4-6F175D3DCCD1}">
              <a14:hiddenFill xmlns="" xmlns:a14="http://schemas.microsoft.com/office/drawing/2010/main">
                <a:solidFill>
                  <a:srgbClr val="FFFFFF"/>
                </a:solidFill>
              </a14:hiddenFill>
            </a:ext>
          </a:extLst>
        </p:spPr>
      </p:pic>
      <p:pic>
        <p:nvPicPr>
          <p:cNvPr id="136200" name="Picture 8" descr="Total Solar Eclipse Sequence as seen in Greece"/>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191000" y="3886200"/>
            <a:ext cx="4762500" cy="2847975"/>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36205" name="Group 13"/>
          <p:cNvGrpSpPr>
            <a:grpSpLocks/>
          </p:cNvGrpSpPr>
          <p:nvPr/>
        </p:nvGrpSpPr>
        <p:grpSpPr bwMode="auto">
          <a:xfrm>
            <a:off x="441325" y="4038601"/>
            <a:ext cx="2259013" cy="2352676"/>
            <a:chOff x="278" y="2544"/>
            <a:chExt cx="1423" cy="1482"/>
          </a:xfrm>
        </p:grpSpPr>
        <p:sp>
          <p:nvSpPr>
            <p:cNvPr id="136201" name="Line 9"/>
            <p:cNvSpPr>
              <a:spLocks noChangeShapeType="1"/>
            </p:cNvSpPr>
            <p:nvPr/>
          </p:nvSpPr>
          <p:spPr bwMode="auto">
            <a:xfrm flipH="1">
              <a:off x="768" y="2544"/>
              <a:ext cx="480" cy="1200"/>
            </a:xfrm>
            <a:prstGeom prst="line">
              <a:avLst/>
            </a:prstGeom>
            <a:noFill/>
            <a:ln w="158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02" name="Text Box 10"/>
            <p:cNvSpPr txBox="1">
              <a:spLocks noChangeArrowheads="1"/>
            </p:cNvSpPr>
            <p:nvPr/>
          </p:nvSpPr>
          <p:spPr bwMode="auto">
            <a:xfrm>
              <a:off x="278" y="3735"/>
              <a:ext cx="1423" cy="291"/>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i="1" dirty="0">
                  <a:solidFill>
                    <a:schemeClr val="tx1"/>
                  </a:solidFill>
                </a:rPr>
                <a:t>The solar corona</a:t>
              </a:r>
            </a:p>
          </p:txBody>
        </p:sp>
      </p:grpSp>
      <p:sp>
        <p:nvSpPr>
          <p:cNvPr id="136203" name="Text Box 11"/>
          <p:cNvSpPr txBox="1">
            <a:spLocks noChangeArrowheads="1"/>
          </p:cNvSpPr>
          <p:nvPr/>
        </p:nvSpPr>
        <p:spPr bwMode="auto">
          <a:xfrm>
            <a:off x="5943600" y="533400"/>
            <a:ext cx="1641475" cy="336550"/>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i="1">
                <a:solidFill>
                  <a:schemeClr val="tx1"/>
                </a:solidFill>
              </a:rPr>
              <a:t>The diamond ring</a:t>
            </a:r>
          </a:p>
        </p:txBody>
      </p:sp>
      <p:sp>
        <p:nvSpPr>
          <p:cNvPr id="136204" name="Text Box 12"/>
          <p:cNvSpPr txBox="1">
            <a:spLocks noChangeArrowheads="1"/>
          </p:cNvSpPr>
          <p:nvPr/>
        </p:nvSpPr>
        <p:spPr bwMode="auto">
          <a:xfrm>
            <a:off x="1828800" y="5157788"/>
            <a:ext cx="1639360" cy="523220"/>
          </a:xfrm>
          <a:prstGeom prst="rect">
            <a:avLst/>
          </a:prstGeom>
          <a:noFill/>
          <a:ln>
            <a:noFill/>
          </a:ln>
          <a:effectLst/>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i="1" dirty="0">
                <a:solidFill>
                  <a:schemeClr val="tx1"/>
                </a:solidFill>
              </a:rPr>
              <a:t>“Totality”</a:t>
            </a:r>
          </a:p>
        </p:txBody>
      </p:sp>
      <p:pic>
        <p:nvPicPr>
          <p:cNvPr id="12" name="Picture 4"/>
          <p:cNvPicPr>
            <a:picLocks noChangeAspect="1" noChangeArrowheads="1"/>
          </p:cNvPicPr>
          <p:nvPr/>
        </p:nvPicPr>
        <p:blipFill>
          <a:blip r:embed="rId6" cstate="print"/>
          <a:srcRect/>
          <a:stretch>
            <a:fillRect/>
          </a:stretch>
        </p:blipFill>
        <p:spPr bwMode="auto">
          <a:xfrm>
            <a:off x="8275638" y="0"/>
            <a:ext cx="868362" cy="609600"/>
          </a:xfrm>
          <a:prstGeom prst="rect">
            <a:avLst/>
          </a:prstGeom>
          <a:noFill/>
          <a:ln w="9525">
            <a:noFill/>
            <a:miter lim="800000"/>
            <a:headEnd/>
            <a:tailEnd/>
          </a:ln>
        </p:spPr>
      </p:pic>
      <p:pic>
        <p:nvPicPr>
          <p:cNvPr id="13" name="Picture 12"/>
          <p:cNvPicPr>
            <a:picLocks noChangeAspect="1" noChangeArrowheads="1"/>
          </p:cNvPicPr>
          <p:nvPr/>
        </p:nvPicPr>
        <p:blipFill>
          <a:blip r:embed="rId6" cstate="print"/>
          <a:srcRect/>
          <a:stretch>
            <a:fillRect/>
          </a:stretch>
        </p:blipFill>
        <p:spPr bwMode="auto">
          <a:xfrm>
            <a:off x="0" y="0"/>
            <a:ext cx="868362" cy="609600"/>
          </a:xfrm>
          <a:prstGeom prst="rect">
            <a:avLst/>
          </a:prstGeom>
          <a:noFill/>
          <a:ln w="9525">
            <a:noFill/>
            <a:miter lim="800000"/>
            <a:headEnd/>
            <a:tailEnd/>
          </a:ln>
        </p:spPr>
      </p:pic>
      <p:grpSp>
        <p:nvGrpSpPr>
          <p:cNvPr id="6" name="Group 5"/>
          <p:cNvGrpSpPr/>
          <p:nvPr/>
        </p:nvGrpSpPr>
        <p:grpSpPr>
          <a:xfrm>
            <a:off x="-12700" y="1066800"/>
            <a:ext cx="4127500" cy="4000500"/>
            <a:chOff x="-12700" y="1066800"/>
            <a:chExt cx="4127500" cy="4000500"/>
          </a:xfrm>
        </p:grpSpPr>
        <p:cxnSp>
          <p:nvCxnSpPr>
            <p:cNvPr id="3" name="Straight Connector 2"/>
            <p:cNvCxnSpPr/>
            <p:nvPr/>
          </p:nvCxnSpPr>
          <p:spPr>
            <a:xfrm>
              <a:off x="0" y="1066800"/>
              <a:ext cx="4114800" cy="40005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2700" y="1066800"/>
              <a:ext cx="4127500" cy="40005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5410200" y="990600"/>
            <a:ext cx="2819400" cy="2665413"/>
            <a:chOff x="5410200" y="990600"/>
            <a:chExt cx="2819400" cy="2665413"/>
          </a:xfrm>
        </p:grpSpPr>
        <p:cxnSp>
          <p:nvCxnSpPr>
            <p:cNvPr id="8" name="Straight Connector 7"/>
            <p:cNvCxnSpPr/>
            <p:nvPr/>
          </p:nvCxnSpPr>
          <p:spPr>
            <a:xfrm>
              <a:off x="5410200" y="990600"/>
              <a:ext cx="2819400" cy="26654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410200" y="990601"/>
              <a:ext cx="2819400" cy="266541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6248400" y="4953000"/>
            <a:ext cx="647700" cy="647700"/>
            <a:chOff x="6210300" y="4876800"/>
            <a:chExt cx="647700" cy="647700"/>
          </a:xfrm>
        </p:grpSpPr>
        <p:cxnSp>
          <p:nvCxnSpPr>
            <p:cNvPr id="17" name="Straight Connector 16"/>
            <p:cNvCxnSpPr/>
            <p:nvPr/>
          </p:nvCxnSpPr>
          <p:spPr>
            <a:xfrm>
              <a:off x="6248400" y="4876800"/>
              <a:ext cx="609600" cy="6477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210300" y="4876800"/>
              <a:ext cx="609600" cy="63817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33748645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6196"/>
                                        </p:tgtEl>
                                        <p:attrNameLst>
                                          <p:attrName>style.visibility</p:attrName>
                                        </p:attrNameLst>
                                      </p:cBhvr>
                                      <p:to>
                                        <p:strVal val="visible"/>
                                      </p:to>
                                    </p:set>
                                    <p:animEffect transition="in" filter="box(in)">
                                      <p:cBhvr>
                                        <p:cTn id="7" dur="500"/>
                                        <p:tgtEl>
                                          <p:spTgt spid="13619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620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136205"/>
                                        </p:tgtEl>
                                        <p:attrNameLst>
                                          <p:attrName>style.visibility</p:attrName>
                                        </p:attrNameLst>
                                      </p:cBhvr>
                                      <p:to>
                                        <p:strVal val="visible"/>
                                      </p:to>
                                    </p:set>
                                    <p:animEffect transition="in" filter="dissolve">
                                      <p:cBhvr>
                                        <p:cTn id="14" dur="500"/>
                                        <p:tgtEl>
                                          <p:spTgt spid="13620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32" fill="hold" nodeType="clickEffect">
                                  <p:stCondLst>
                                    <p:cond delay="0"/>
                                  </p:stCondLst>
                                  <p:childTnLst>
                                    <p:set>
                                      <p:cBhvr>
                                        <p:cTn id="18" dur="1" fill="hold">
                                          <p:stCondLst>
                                            <p:cond delay="0"/>
                                          </p:stCondLst>
                                        </p:cTn>
                                        <p:tgtEl>
                                          <p:spTgt spid="136198"/>
                                        </p:tgtEl>
                                        <p:attrNameLst>
                                          <p:attrName>style.visibility</p:attrName>
                                        </p:attrNameLst>
                                      </p:cBhvr>
                                      <p:to>
                                        <p:strVal val="visible"/>
                                      </p:to>
                                    </p:set>
                                    <p:animEffect transition="in" filter="box(out)">
                                      <p:cBhvr>
                                        <p:cTn id="19" dur="500"/>
                                        <p:tgtEl>
                                          <p:spTgt spid="136198"/>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3620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136200"/>
                                        </p:tgtEl>
                                        <p:attrNameLst>
                                          <p:attrName>style.visibility</p:attrName>
                                        </p:attrNameLst>
                                      </p:cBhvr>
                                      <p:to>
                                        <p:strVal val="visible"/>
                                      </p:to>
                                    </p:set>
                                    <p:animEffect transition="in" filter="dissolve">
                                      <p:cBhvr>
                                        <p:cTn id="26" dur="500"/>
                                        <p:tgtEl>
                                          <p:spTgt spid="13620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1000"/>
                            </p:stCondLst>
                            <p:childTnLst>
                              <p:par>
                                <p:cTn id="32" presetID="1"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03" grpId="0"/>
      <p:bldP spid="13620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clipse_postcard.ai"/>
          <p:cNvPicPr>
            <a:picLocks noChangeAspect="1"/>
          </p:cNvPicPr>
          <p:nvPr/>
        </p:nvPicPr>
        <p:blipFill>
          <a:blip r:embed="rId2" cstate="print">
            <a:extLst>
              <a:ext uri="{28A0092B-C50C-407E-A947-70E740481C1C}">
                <a14:useLocalDpi xmlns="" xmlns:a14="http://schemas.microsoft.com/office/drawing/2010/main"/>
              </a:ext>
            </a:extLst>
          </a:blip>
          <a:stretch>
            <a:fillRect/>
          </a:stretch>
        </p:blipFill>
        <p:spPr>
          <a:xfrm>
            <a:off x="-19050" y="152400"/>
            <a:ext cx="9144000" cy="6275294"/>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457200" y="990600"/>
            <a:ext cx="8458200" cy="52578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3200" dirty="0" smtClean="0">
                <a:solidFill>
                  <a:srgbClr val="FF0000"/>
                </a:solidFill>
              </a:rPr>
              <a:t>$2800 </a:t>
            </a:r>
            <a:r>
              <a:rPr lang="en-US" sz="3200" dirty="0" smtClean="0"/>
              <a:t>from the Missouri Space Grant </a:t>
            </a:r>
            <a:r>
              <a:rPr lang="en-US" sz="3200" dirty="0" smtClean="0"/>
              <a:t>Consortium</a:t>
            </a:r>
            <a:br>
              <a:rPr lang="en-US" sz="3200" dirty="0" smtClean="0"/>
            </a:br>
            <a:r>
              <a:rPr lang="en-US" sz="3200" dirty="0" smtClean="0"/>
              <a:t>(MACC </a:t>
            </a:r>
            <a:r>
              <a:rPr lang="en-US" sz="3200" dirty="0" smtClean="0"/>
              <a:t>+ Truman)</a:t>
            </a:r>
            <a:r>
              <a:rPr lang="en-US" sz="3200" b="1" dirty="0" smtClean="0">
                <a:solidFill>
                  <a:srgbClr val="FF0000"/>
                </a:solidFill>
              </a:rPr>
              <a:t/>
            </a:r>
            <a:br>
              <a:rPr lang="en-US" sz="3200" b="1" dirty="0" smtClean="0">
                <a:solidFill>
                  <a:srgbClr val="FF0000"/>
                </a:solidFill>
              </a:rPr>
            </a:br>
            <a:endParaRPr lang="en-US" sz="3200" b="1" dirty="0" smtClean="0">
              <a:solidFill>
                <a:srgbClr val="FF0000"/>
              </a:solidFill>
            </a:endParaRPr>
          </a:p>
          <a:p>
            <a:pPr marL="342900" indent="-342900">
              <a:buFont typeface="Arial" panose="020B0604020202020204" pitchFamily="34" charset="0"/>
              <a:buChar char="•"/>
            </a:pPr>
            <a:r>
              <a:rPr lang="en-US" sz="3200" dirty="0" smtClean="0">
                <a:solidFill>
                  <a:srgbClr val="FF0000"/>
                </a:solidFill>
              </a:rPr>
              <a:t>$2800 </a:t>
            </a:r>
            <a:r>
              <a:rPr lang="en-US" sz="3200" dirty="0" smtClean="0"/>
              <a:t>from the ‘AAS Small Eclipse Grant’ (Truman)</a:t>
            </a:r>
            <a:br>
              <a:rPr lang="en-US" sz="3200" dirty="0" smtClean="0"/>
            </a:br>
            <a:endParaRPr lang="en-US" sz="3200" dirty="0" smtClean="0"/>
          </a:p>
          <a:p>
            <a:pPr marL="342900" indent="-342900">
              <a:buFont typeface="Arial" panose="020B0604020202020204" pitchFamily="34" charset="0"/>
              <a:buChar char="•"/>
            </a:pPr>
            <a:r>
              <a:rPr lang="en-US" sz="3200" dirty="0" smtClean="0">
                <a:solidFill>
                  <a:srgbClr val="FF0000"/>
                </a:solidFill>
              </a:rPr>
              <a:t>$1000 </a:t>
            </a:r>
            <a:r>
              <a:rPr lang="en-US" sz="3200" dirty="0" smtClean="0"/>
              <a:t>from SAM &amp; Physics  (Truman)</a:t>
            </a:r>
            <a:br>
              <a:rPr lang="en-US" sz="3200" dirty="0" smtClean="0"/>
            </a:br>
            <a:endParaRPr lang="en-US" sz="3200" dirty="0" smtClean="0"/>
          </a:p>
          <a:p>
            <a:pPr marL="342900" indent="-342900">
              <a:buFont typeface="Arial" panose="020B0604020202020204" pitchFamily="34" charset="0"/>
              <a:buChar char="•"/>
            </a:pPr>
            <a:r>
              <a:rPr lang="en-US" sz="3200" dirty="0" smtClean="0">
                <a:solidFill>
                  <a:srgbClr val="FF0000"/>
                </a:solidFill>
              </a:rPr>
              <a:t>$600 </a:t>
            </a:r>
            <a:r>
              <a:rPr lang="en-US" sz="3200" dirty="0" smtClean="0"/>
              <a:t>from Kirksville Tourism</a:t>
            </a:r>
            <a:endParaRPr lang="en-US" sz="32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Calibri" pitchFamily="34" charset="0"/>
              </a:rPr>
              <a:t>Eclipse 2017 in Kirksville: Funding </a:t>
            </a:r>
          </a:p>
        </p:txBody>
      </p:sp>
    </p:spTree>
    <p:extLst>
      <p:ext uri="{BB962C8B-B14F-4D97-AF65-F5344CB8AC3E}">
        <p14:creationId xmlns="" xmlns:p14="http://schemas.microsoft.com/office/powerpoint/2010/main" val="291297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right)">
                                      <p:cBhvr>
                                        <p:cTn id="11" dur="500"/>
                                        <p:tgtEl>
                                          <p:spTgt spid="2">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left)">
                                      <p:cBhvr>
                                        <p:cTn id="15" dur="500"/>
                                        <p:tgtEl>
                                          <p:spTgt spid="2">
                                            <p:txEl>
                                              <p:pRg st="2" end="2"/>
                                            </p:txEl>
                                          </p:spTgt>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right)">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457200" y="990600"/>
            <a:ext cx="8458200" cy="57150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2800" b="1" dirty="0" smtClean="0">
                <a:solidFill>
                  <a:srgbClr val="FF0000"/>
                </a:solidFill>
              </a:rPr>
              <a:t>12 solar telescopes </a:t>
            </a:r>
            <a:r>
              <a:rPr lang="en-US" sz="2800" dirty="0" smtClean="0"/>
              <a:t>(optical telescopes fitted with appropriate solar filters)</a:t>
            </a:r>
          </a:p>
          <a:p>
            <a:pPr marL="342900" indent="-342900">
              <a:buFont typeface="Arial" panose="020B0604020202020204" pitchFamily="34" charset="0"/>
              <a:buChar char="•"/>
            </a:pPr>
            <a:r>
              <a:rPr lang="en-US" sz="2800" b="1" dirty="0" smtClean="0">
                <a:solidFill>
                  <a:srgbClr val="FF0000"/>
                </a:solidFill>
              </a:rPr>
              <a:t>10 Solar </a:t>
            </a:r>
            <a:r>
              <a:rPr lang="en-US" sz="2800" b="1" dirty="0" smtClean="0">
                <a:solidFill>
                  <a:srgbClr val="FF0000"/>
                </a:solidFill>
              </a:rPr>
              <a:t>binoculars</a:t>
            </a:r>
            <a:endParaRPr lang="en-US" sz="2800" b="1" dirty="0" smtClean="0">
              <a:solidFill>
                <a:srgbClr val="FF0000"/>
              </a:solidFill>
            </a:endParaRPr>
          </a:p>
          <a:p>
            <a:pPr marL="342900" indent="-342900">
              <a:buFont typeface="Arial" panose="020B0604020202020204" pitchFamily="34" charset="0"/>
              <a:buChar char="•"/>
            </a:pPr>
            <a:r>
              <a:rPr lang="en-US" sz="2800" b="1" dirty="0" smtClean="0">
                <a:solidFill>
                  <a:srgbClr val="FF0000"/>
                </a:solidFill>
              </a:rPr>
              <a:t>7500 solar glasses</a:t>
            </a:r>
          </a:p>
          <a:p>
            <a:pPr marL="800100" lvl="1" indent="-342900">
              <a:buFont typeface="Arial" panose="020B0604020202020204" pitchFamily="34" charset="0"/>
              <a:buChar char="•"/>
            </a:pPr>
            <a:r>
              <a:rPr lang="en-US" sz="2800" dirty="0" smtClean="0"/>
              <a:t>3000 R-III schools</a:t>
            </a:r>
          </a:p>
          <a:p>
            <a:pPr marL="800100" lvl="1" indent="-342900">
              <a:buFont typeface="Arial" panose="020B0604020202020204" pitchFamily="34" charset="0"/>
              <a:buChar char="•"/>
            </a:pPr>
            <a:r>
              <a:rPr lang="en-US" sz="2800" dirty="0" smtClean="0"/>
              <a:t>2500 Truman State</a:t>
            </a:r>
          </a:p>
          <a:p>
            <a:pPr marL="800100" lvl="1" indent="-342900">
              <a:buFont typeface="Arial" panose="020B0604020202020204" pitchFamily="34" charset="0"/>
              <a:buChar char="•"/>
            </a:pPr>
            <a:r>
              <a:rPr lang="en-US" sz="2800" dirty="0" smtClean="0"/>
              <a:t>1000 Del and Norma Robison Planetarium</a:t>
            </a:r>
          </a:p>
          <a:p>
            <a:pPr marL="800100" lvl="1" indent="-342900">
              <a:buFont typeface="Arial" panose="020B0604020202020204" pitchFamily="34" charset="0"/>
              <a:buChar char="•"/>
            </a:pPr>
            <a:r>
              <a:rPr lang="en-US" sz="2800" dirty="0" smtClean="0"/>
              <a:t>1000 Kirksville Tourism</a:t>
            </a:r>
          </a:p>
          <a:p>
            <a:pPr marL="342900" indent="-342900">
              <a:buFont typeface="Arial" panose="020B0604020202020204" pitchFamily="34" charset="0"/>
              <a:buChar char="•"/>
            </a:pPr>
            <a:r>
              <a:rPr lang="en-US" sz="2800" dirty="0" smtClean="0"/>
              <a:t>In addition, 300 solar glasses have been ordered by the Adair County Public Library</a:t>
            </a:r>
            <a:r>
              <a:rPr lang="en-US" sz="2800" dirty="0" smtClean="0"/>
              <a:t>.</a:t>
            </a:r>
            <a:endParaRPr lang="en-US" sz="2800" dirty="0" smtClean="0"/>
          </a:p>
          <a:p>
            <a:pPr marL="342900" indent="-342900">
              <a:buFont typeface="Arial" panose="020B0604020202020204" pitchFamily="34" charset="0"/>
              <a:buChar char="•"/>
            </a:pPr>
            <a:r>
              <a:rPr lang="en-US" sz="2800" b="1" dirty="0" smtClean="0">
                <a:solidFill>
                  <a:srgbClr val="FF0000"/>
                </a:solidFill>
              </a:rPr>
              <a:t>2 </a:t>
            </a:r>
            <a:r>
              <a:rPr lang="en-US" sz="2800" b="1" dirty="0" err="1" smtClean="0">
                <a:solidFill>
                  <a:srgbClr val="FF0000"/>
                </a:solidFill>
              </a:rPr>
              <a:t>Sunspotters</a:t>
            </a:r>
            <a:endParaRPr lang="en-US" sz="2800" dirty="0" smtClean="0"/>
          </a:p>
          <a:p>
            <a:pPr marL="342900" indent="-342900">
              <a:buFont typeface="Arial" panose="020B0604020202020204" pitchFamily="34" charset="0"/>
              <a:buChar char="•"/>
            </a:pPr>
            <a:r>
              <a:rPr lang="en-US" sz="2800" dirty="0" smtClean="0"/>
              <a:t>Several </a:t>
            </a:r>
            <a:r>
              <a:rPr lang="en-US" sz="2800" b="1" dirty="0" smtClean="0">
                <a:solidFill>
                  <a:srgbClr val="FF0000"/>
                </a:solidFill>
              </a:rPr>
              <a:t>pinhole camera’s </a:t>
            </a:r>
            <a:r>
              <a:rPr lang="en-US" sz="2800" dirty="0" smtClean="0"/>
              <a:t>of different kinds (as mentioned earlier)</a:t>
            </a:r>
            <a:endParaRPr lang="en-US" sz="28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Eclipse 2017 in Kirksville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152400" y="1066800"/>
            <a:ext cx="5181600" cy="52578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2600" dirty="0" smtClean="0"/>
              <a:t>Staff/Faculty Committee</a:t>
            </a:r>
          </a:p>
          <a:p>
            <a:pPr marL="800100" lvl="1" indent="-342900">
              <a:buFont typeface="Arial" panose="020B0604020202020204" pitchFamily="34" charset="0"/>
              <a:buChar char="•"/>
            </a:pPr>
            <a:r>
              <a:rPr lang="en-US" sz="2600" dirty="0" smtClean="0"/>
              <a:t>Janet Gooch (SAM Dean)</a:t>
            </a:r>
          </a:p>
          <a:p>
            <a:pPr marL="800100" lvl="1" indent="-342900">
              <a:buFont typeface="Arial" panose="020B0604020202020204" pitchFamily="34" charset="0"/>
              <a:buChar char="•"/>
            </a:pPr>
            <a:r>
              <a:rPr lang="en-US" sz="2600" dirty="0" smtClean="0"/>
              <a:t>Tom </a:t>
            </a:r>
            <a:r>
              <a:rPr lang="en-US" sz="2600" dirty="0" err="1" smtClean="0"/>
              <a:t>Nothdurft</a:t>
            </a:r>
            <a:r>
              <a:rPr lang="en-US" sz="2600" dirty="0" smtClean="0"/>
              <a:t> (R-III Schools)</a:t>
            </a:r>
          </a:p>
          <a:p>
            <a:pPr marL="800100" lvl="1" indent="-342900">
              <a:buFont typeface="Arial" panose="020B0604020202020204" pitchFamily="34" charset="0"/>
              <a:buChar char="•"/>
            </a:pPr>
            <a:r>
              <a:rPr lang="en-US" sz="2600" dirty="0" err="1" smtClean="0"/>
              <a:t>Zac</a:t>
            </a:r>
            <a:r>
              <a:rPr lang="en-US" sz="2600" dirty="0" smtClean="0"/>
              <a:t> Burden (Mo-hall Director)</a:t>
            </a:r>
          </a:p>
          <a:p>
            <a:pPr marL="800100" lvl="1" indent="-342900">
              <a:buFont typeface="Arial" panose="020B0604020202020204" pitchFamily="34" charset="0"/>
              <a:buChar char="•"/>
            </a:pPr>
            <a:r>
              <a:rPr lang="en-US" sz="2600" dirty="0" smtClean="0"/>
              <a:t>Carolina-</a:t>
            </a:r>
            <a:r>
              <a:rPr lang="en-US" sz="2600" dirty="0" err="1" smtClean="0"/>
              <a:t>Sempertegui</a:t>
            </a:r>
            <a:r>
              <a:rPr lang="en-US" sz="2600" dirty="0" smtClean="0"/>
              <a:t>-Sosa (Biology)</a:t>
            </a:r>
          </a:p>
          <a:p>
            <a:pPr marL="800100" lvl="1" indent="-342900">
              <a:buFont typeface="Arial" panose="020B0604020202020204" pitchFamily="34" charset="0"/>
              <a:buChar char="•"/>
            </a:pPr>
            <a:r>
              <a:rPr lang="en-US" sz="2600" dirty="0" smtClean="0"/>
              <a:t>Bill Miller (Chemistry)</a:t>
            </a:r>
          </a:p>
          <a:p>
            <a:pPr marL="800100" lvl="1" indent="-342900">
              <a:buFont typeface="Arial" panose="020B0604020202020204" pitchFamily="34" charset="0"/>
              <a:buChar char="•"/>
            </a:pPr>
            <a:r>
              <a:rPr lang="en-US" sz="2600" dirty="0" smtClean="0"/>
              <a:t>David </a:t>
            </a:r>
            <a:r>
              <a:rPr lang="en-US" sz="2600" dirty="0" err="1" smtClean="0"/>
              <a:t>Caples</a:t>
            </a:r>
            <a:r>
              <a:rPr lang="en-US" sz="2600" dirty="0" smtClean="0"/>
              <a:t> (MACC)</a:t>
            </a:r>
          </a:p>
          <a:p>
            <a:pPr marL="800100" lvl="1" indent="-342900">
              <a:buFont typeface="Arial" panose="020B0604020202020204" pitchFamily="34" charset="0"/>
              <a:buChar char="•"/>
            </a:pPr>
            <a:r>
              <a:rPr lang="en-US" sz="2600" dirty="0" err="1" smtClean="0"/>
              <a:t>Vayujeet</a:t>
            </a:r>
            <a:r>
              <a:rPr lang="en-US" sz="2600" dirty="0" smtClean="0"/>
              <a:t> </a:t>
            </a:r>
            <a:r>
              <a:rPr lang="en-US" sz="2600" dirty="0" err="1" smtClean="0"/>
              <a:t>Gokhale</a:t>
            </a:r>
            <a:r>
              <a:rPr lang="en-US" sz="2600" dirty="0" smtClean="0"/>
              <a:t> (Physics)</a:t>
            </a:r>
            <a:br>
              <a:rPr lang="en-US" sz="2600" dirty="0" smtClean="0"/>
            </a:br>
            <a:endParaRPr lang="en-US" sz="2600" dirty="0" smtClean="0"/>
          </a:p>
          <a:p>
            <a:pPr marL="800100" lvl="1" indent="-342900"/>
            <a:endParaRPr lang="en-US" sz="2600" dirty="0" smtClean="0"/>
          </a:p>
          <a:p>
            <a:pPr marL="800100" lvl="1" indent="-342900"/>
            <a:endParaRPr lang="en-US" sz="26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Eclipse 2017 in Kirksville </a:t>
            </a:r>
          </a:p>
        </p:txBody>
      </p:sp>
      <p:sp>
        <p:nvSpPr>
          <p:cNvPr id="7" name="Rectangle 6"/>
          <p:cNvSpPr>
            <a:spLocks noChangeArrowheads="1"/>
          </p:cNvSpPr>
          <p:nvPr/>
        </p:nvSpPr>
        <p:spPr bwMode="auto">
          <a:xfrm>
            <a:off x="5181600" y="1066800"/>
            <a:ext cx="3810000" cy="52578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2600" dirty="0" smtClean="0"/>
              <a:t>Student Volunteers</a:t>
            </a:r>
          </a:p>
          <a:p>
            <a:pPr marL="800100" lvl="1" indent="-342900">
              <a:buFont typeface="Arial" panose="020B0604020202020204" pitchFamily="34" charset="0"/>
              <a:buChar char="•"/>
            </a:pPr>
            <a:r>
              <a:rPr lang="en-US" sz="2600" dirty="0" smtClean="0"/>
              <a:t>Samantha Carroll </a:t>
            </a:r>
          </a:p>
          <a:p>
            <a:pPr marL="800100" lvl="1" indent="-342900">
              <a:buFont typeface="Arial" panose="020B0604020202020204" pitchFamily="34" charset="0"/>
              <a:buChar char="•"/>
            </a:pPr>
            <a:r>
              <a:rPr lang="en-US" sz="2600" dirty="0" err="1" smtClean="0"/>
              <a:t>Pujita</a:t>
            </a:r>
            <a:r>
              <a:rPr lang="en-US" sz="2600" dirty="0" smtClean="0"/>
              <a:t> </a:t>
            </a:r>
            <a:r>
              <a:rPr lang="en-US" sz="2600" dirty="0" err="1" smtClean="0"/>
              <a:t>Ravichandar</a:t>
            </a:r>
            <a:r>
              <a:rPr lang="en-US" sz="2600" dirty="0" smtClean="0"/>
              <a:t> </a:t>
            </a:r>
          </a:p>
          <a:p>
            <a:pPr marL="800100" lvl="1" indent="-342900">
              <a:buFont typeface="Arial" panose="020B0604020202020204" pitchFamily="34" charset="0"/>
              <a:buChar char="•"/>
            </a:pPr>
            <a:r>
              <a:rPr lang="en-US" sz="2600" dirty="0" smtClean="0"/>
              <a:t>Haley Parker </a:t>
            </a:r>
          </a:p>
          <a:p>
            <a:pPr marL="800100" lvl="1" indent="-342900">
              <a:buFont typeface="Arial" panose="020B0604020202020204" pitchFamily="34" charset="0"/>
              <a:buChar char="•"/>
            </a:pPr>
            <a:r>
              <a:rPr lang="en-US" sz="2600" dirty="0" smtClean="0"/>
              <a:t>Rebecca </a:t>
            </a:r>
            <a:r>
              <a:rPr lang="en-US" sz="2600" dirty="0" err="1" smtClean="0"/>
              <a:t>Niemeier</a:t>
            </a:r>
            <a:r>
              <a:rPr lang="en-US" sz="2600" dirty="0" smtClean="0"/>
              <a:t> </a:t>
            </a:r>
          </a:p>
          <a:p>
            <a:pPr marL="800100" lvl="1" indent="-342900">
              <a:buFont typeface="Arial" panose="020B0604020202020204" pitchFamily="34" charset="0"/>
              <a:buChar char="•"/>
            </a:pPr>
            <a:r>
              <a:rPr lang="en-US" sz="2600" dirty="0" smtClean="0"/>
              <a:t>Patrick Morgan </a:t>
            </a:r>
          </a:p>
          <a:p>
            <a:pPr marL="800100" lvl="1" indent="-342900">
              <a:buFont typeface="Arial" panose="020B0604020202020204" pitchFamily="34" charset="0"/>
              <a:buChar char="•"/>
            </a:pPr>
            <a:r>
              <a:rPr lang="en-US" sz="2600" dirty="0" smtClean="0"/>
              <a:t>Jonathan </a:t>
            </a:r>
            <a:r>
              <a:rPr lang="en-US" sz="2600" dirty="0" err="1" smtClean="0"/>
              <a:t>Marple</a:t>
            </a:r>
            <a:r>
              <a:rPr lang="en-US" sz="2600" dirty="0" smtClean="0"/>
              <a:t> </a:t>
            </a:r>
          </a:p>
          <a:p>
            <a:pPr marL="800100" lvl="1" indent="-342900">
              <a:buFont typeface="Arial" panose="020B0604020202020204" pitchFamily="34" charset="0"/>
              <a:buChar char="•"/>
            </a:pPr>
            <a:r>
              <a:rPr lang="en-US" sz="2600" dirty="0" smtClean="0"/>
              <a:t>Garrett Money </a:t>
            </a:r>
          </a:p>
          <a:p>
            <a:pPr marL="800100" lvl="1" indent="-342900">
              <a:buFont typeface="Arial" panose="020B0604020202020204" pitchFamily="34" charset="0"/>
              <a:buChar char="•"/>
            </a:pPr>
            <a:r>
              <a:rPr lang="en-US" sz="2600" dirty="0" err="1" smtClean="0"/>
              <a:t>Mridul</a:t>
            </a:r>
            <a:r>
              <a:rPr lang="en-US" sz="2600" dirty="0" smtClean="0"/>
              <a:t> </a:t>
            </a:r>
            <a:r>
              <a:rPr lang="en-US" sz="2600" dirty="0" err="1" smtClean="0"/>
              <a:t>Bhattarai</a:t>
            </a:r>
            <a:r>
              <a:rPr lang="en-US" sz="2600" dirty="0" smtClean="0"/>
              <a:t> </a:t>
            </a:r>
          </a:p>
          <a:p>
            <a:pPr marL="800100" lvl="1" indent="-342900">
              <a:buFont typeface="Arial" panose="020B0604020202020204" pitchFamily="34" charset="0"/>
              <a:buChar char="•"/>
            </a:pPr>
            <a:r>
              <a:rPr lang="en-US" sz="2600" dirty="0" err="1" smtClean="0"/>
              <a:t>Charlyn</a:t>
            </a:r>
            <a:r>
              <a:rPr lang="en-US" sz="2600" dirty="0" smtClean="0"/>
              <a:t> </a:t>
            </a:r>
            <a:r>
              <a:rPr lang="en-US" sz="2600" dirty="0" err="1" smtClean="0"/>
              <a:t>Ortmann</a:t>
            </a:r>
            <a:r>
              <a:rPr lang="en-US" sz="2600" dirty="0" smtClean="0"/>
              <a:t/>
            </a:r>
            <a:br>
              <a:rPr lang="en-US" sz="2600" dirty="0" smtClean="0"/>
            </a:br>
            <a:endParaRPr lang="en-US" sz="2600" dirty="0" smtClean="0"/>
          </a:p>
          <a:p>
            <a:pPr marL="800100" lvl="1" indent="-342900">
              <a:buFont typeface="Arial" panose="020B0604020202020204" pitchFamily="34" charset="0"/>
              <a:buChar char="•"/>
            </a:pPr>
            <a:r>
              <a:rPr lang="en-US" sz="2600" dirty="0" smtClean="0"/>
              <a:t>Faith Parrish (MACC)</a:t>
            </a:r>
          </a:p>
          <a:p>
            <a:pPr marL="800100" lvl="1" indent="-342900"/>
            <a:endParaRPr lang="en-US" sz="2600" dirty="0" smtClean="0"/>
          </a:p>
          <a:p>
            <a:pPr marL="800100" lvl="1" indent="-342900"/>
            <a:endParaRPr lang="en-US" sz="26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304800" y="1143000"/>
            <a:ext cx="8458200" cy="1219200"/>
          </a:xfrm>
          <a:prstGeom prst="rect">
            <a:avLst/>
          </a:prstGeom>
          <a:noFill/>
          <a:ln w="9525">
            <a:noFill/>
            <a:miter lim="800000"/>
            <a:headEnd/>
            <a:tailEnd/>
          </a:ln>
        </p:spPr>
        <p:txBody>
          <a:bodyPr/>
          <a:lstStyle/>
          <a:p>
            <a:pPr algn="ctr"/>
            <a:r>
              <a:rPr lang="en-US" sz="3600" b="1" dirty="0" smtClean="0">
                <a:solidFill>
                  <a:srgbClr val="FF0000"/>
                </a:solidFill>
              </a:rPr>
              <a:t>WE ARE LOOKING FOR </a:t>
            </a:r>
            <a:br>
              <a:rPr lang="en-US" sz="3600" b="1" dirty="0" smtClean="0">
                <a:solidFill>
                  <a:srgbClr val="FF0000"/>
                </a:solidFill>
              </a:rPr>
            </a:br>
            <a:r>
              <a:rPr lang="en-US" sz="3600" b="1" dirty="0" smtClean="0">
                <a:solidFill>
                  <a:srgbClr val="FF0000"/>
                </a:solidFill>
              </a:rPr>
              <a:t>INTERESTED AND MOTIVATED VOLUNTEERS</a:t>
            </a:r>
            <a:endParaRPr lang="en-US" sz="3600" b="1" dirty="0">
              <a:solidFill>
                <a:srgbClr val="FF0000"/>
              </a:solidFill>
            </a:endParaRPr>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7"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Eclipse 2017 in Kirksville </a:t>
            </a:r>
          </a:p>
        </p:txBody>
      </p:sp>
      <p:sp>
        <p:nvSpPr>
          <p:cNvPr id="8" name="Rectangle 6"/>
          <p:cNvSpPr>
            <a:spLocks noChangeArrowheads="1"/>
          </p:cNvSpPr>
          <p:nvPr/>
        </p:nvSpPr>
        <p:spPr bwMode="auto">
          <a:xfrm>
            <a:off x="457200" y="2895600"/>
            <a:ext cx="8458200" cy="26670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3200" b="1" dirty="0" smtClean="0">
                <a:solidFill>
                  <a:srgbClr val="FF0000"/>
                </a:solidFill>
              </a:rPr>
              <a:t>Sun-Earth-Moon Workshop</a:t>
            </a:r>
            <a:r>
              <a:rPr lang="en-US" sz="3200" b="1" dirty="0" smtClean="0">
                <a:solidFill>
                  <a:schemeClr val="tx2"/>
                </a:solidFill>
              </a:rPr>
              <a:t> in Late March at Truman State University</a:t>
            </a:r>
          </a:p>
          <a:p>
            <a:pPr marL="800100" lvl="1" indent="-342900">
              <a:buFont typeface="Arial" panose="020B0604020202020204" pitchFamily="34" charset="0"/>
              <a:buChar char="•"/>
            </a:pPr>
            <a:r>
              <a:rPr lang="en-US" sz="3200" b="1" dirty="0" smtClean="0">
                <a:solidFill>
                  <a:schemeClr val="tx2"/>
                </a:solidFill>
              </a:rPr>
              <a:t>Exact date, time and room numbers TBD</a:t>
            </a:r>
          </a:p>
          <a:p>
            <a:pPr marL="800100" lvl="1" indent="-342900">
              <a:buFont typeface="Arial" panose="020B0604020202020204" pitchFamily="34" charset="0"/>
              <a:buChar char="•"/>
            </a:pPr>
            <a:r>
              <a:rPr lang="en-US" sz="3200" b="1" dirty="0" smtClean="0">
                <a:solidFill>
                  <a:schemeClr val="tx2"/>
                </a:solidFill>
              </a:rPr>
              <a:t>Email </a:t>
            </a:r>
            <a:r>
              <a:rPr lang="en-US" sz="3200" b="1" dirty="0" smtClean="0">
                <a:solidFill>
                  <a:schemeClr val="tx2"/>
                </a:solidFill>
                <a:hlinkClick r:id="rId3"/>
              </a:rPr>
              <a:t>gokhale@truman.edu</a:t>
            </a:r>
            <a:r>
              <a:rPr lang="en-US" sz="3200" b="1" dirty="0" smtClean="0">
                <a:solidFill>
                  <a:schemeClr val="tx2"/>
                </a:solidFill>
              </a:rPr>
              <a:t> </a:t>
            </a:r>
            <a:r>
              <a:rPr lang="en-US" sz="3200" b="1" dirty="0" smtClean="0">
                <a:solidFill>
                  <a:schemeClr val="tx2"/>
                </a:solidFill>
              </a:rPr>
              <a:t>for information and updates</a:t>
            </a:r>
            <a:endParaRPr lang="en-US" sz="3200" b="1" dirty="0" smtClean="0">
              <a:solidFill>
                <a:schemeClr val="tx2"/>
              </a:solidFill>
            </a:endParaRPr>
          </a:p>
        </p:txBody>
      </p:sp>
    </p:spTree>
    <p:extLst>
      <p:ext uri="{BB962C8B-B14F-4D97-AF65-F5344CB8AC3E}">
        <p14:creationId xmlns="" xmlns:p14="http://schemas.microsoft.com/office/powerpoint/2010/main" val="10848955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457200" y="990600"/>
            <a:ext cx="8458200" cy="5257800"/>
          </a:xfrm>
          <a:prstGeom prst="rect">
            <a:avLst/>
          </a:prstGeom>
          <a:noFill/>
          <a:ln w="9525">
            <a:noFill/>
            <a:miter lim="800000"/>
            <a:headEnd/>
            <a:tailEnd/>
          </a:ln>
        </p:spPr>
        <p:txBody>
          <a:bodyPr/>
          <a:lstStyle/>
          <a:p>
            <a:pPr marL="342900" indent="-342900">
              <a:buFont typeface="Arial" panose="020B0604020202020204" pitchFamily="34" charset="0"/>
              <a:buChar char="•"/>
            </a:pPr>
            <a:endParaRPr lang="en-US" sz="22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Events leading up to Eclipse 2017 in Kirksville </a:t>
            </a:r>
          </a:p>
        </p:txBody>
      </p:sp>
      <p:sp>
        <p:nvSpPr>
          <p:cNvPr id="7" name="Rectangle 6"/>
          <p:cNvSpPr>
            <a:spLocks noChangeArrowheads="1"/>
          </p:cNvSpPr>
          <p:nvPr/>
        </p:nvSpPr>
        <p:spPr bwMode="auto">
          <a:xfrm>
            <a:off x="228600" y="914400"/>
            <a:ext cx="8839200" cy="5486400"/>
          </a:xfrm>
          <a:prstGeom prst="rect">
            <a:avLst/>
          </a:prstGeom>
          <a:noFill/>
          <a:ln w="9525">
            <a:noFill/>
            <a:miter lim="800000"/>
            <a:headEnd/>
            <a:tailEnd/>
          </a:ln>
        </p:spPr>
        <p:txBody>
          <a:bodyPr/>
          <a:lstStyle/>
          <a:p>
            <a:pPr marL="457200" indent="-457200" fontAlgn="t">
              <a:buFont typeface="+mj-lt"/>
              <a:buAutoNum type="arabicPeriod"/>
            </a:pPr>
            <a:r>
              <a:rPr lang="en-US" sz="3000" b="1" dirty="0" smtClean="0"/>
              <a:t>Solar scopes will be set up </a:t>
            </a:r>
            <a:r>
              <a:rPr lang="en-US" sz="3000" dirty="0" smtClean="0"/>
              <a:t>across Kirksville (the county library, grocery stores, TSU campus, farmers market, etc.) </a:t>
            </a:r>
            <a:r>
              <a:rPr lang="en-US" sz="3000" b="1" dirty="0" smtClean="0">
                <a:solidFill>
                  <a:srgbClr val="FF0000"/>
                </a:solidFill>
              </a:rPr>
              <a:t>twice a month </a:t>
            </a:r>
            <a:endParaRPr lang="en-US" sz="3000" b="1" dirty="0" smtClean="0">
              <a:solidFill>
                <a:srgbClr val="FF0000"/>
              </a:solidFill>
            </a:endParaRPr>
          </a:p>
          <a:p>
            <a:pPr marL="457200" indent="-457200" fontAlgn="t">
              <a:buFont typeface="+mj-lt"/>
              <a:buAutoNum type="arabicPeriod"/>
            </a:pPr>
            <a:r>
              <a:rPr lang="en-US" sz="3000" b="1" dirty="0" smtClean="0"/>
              <a:t>Trained volunteers </a:t>
            </a:r>
            <a:r>
              <a:rPr lang="en-US" sz="3000" dirty="0" smtClean="0"/>
              <a:t>will</a:t>
            </a:r>
            <a:r>
              <a:rPr lang="en-US" sz="3000" dirty="0" smtClean="0"/>
              <a:t> educate students and members of the community about solar activity such as sunspots, solar flares, </a:t>
            </a:r>
            <a:r>
              <a:rPr lang="en-US" sz="3000" dirty="0" err="1" smtClean="0"/>
              <a:t>plages</a:t>
            </a:r>
            <a:r>
              <a:rPr lang="en-US" sz="3000" dirty="0" smtClean="0"/>
              <a:t>, prominences, and </a:t>
            </a:r>
            <a:r>
              <a:rPr lang="en-US" sz="3000" dirty="0" smtClean="0"/>
              <a:t>filaments.</a:t>
            </a:r>
          </a:p>
          <a:p>
            <a:pPr marL="457200" indent="-457200" fontAlgn="t">
              <a:buFont typeface="+mj-lt"/>
              <a:buAutoNum type="arabicPeriod"/>
            </a:pPr>
            <a:r>
              <a:rPr lang="en-US" sz="3000" dirty="0" smtClean="0"/>
              <a:t>Students </a:t>
            </a:r>
            <a:r>
              <a:rPr lang="en-US" sz="3000" dirty="0" smtClean="0"/>
              <a:t>will explain the </a:t>
            </a:r>
            <a:r>
              <a:rPr lang="en-US" sz="3000" b="1" dirty="0" smtClean="0"/>
              <a:t>science and geometry of eclipses</a:t>
            </a:r>
            <a:r>
              <a:rPr lang="en-US" sz="3000" dirty="0" smtClean="0"/>
              <a:t> to members of the general </a:t>
            </a:r>
            <a:r>
              <a:rPr lang="en-US" sz="3000" dirty="0" smtClean="0"/>
              <a:t>public.</a:t>
            </a:r>
          </a:p>
        </p:txBody>
      </p:sp>
    </p:spTree>
    <p:extLst>
      <p:ext uri="{BB962C8B-B14F-4D97-AF65-F5344CB8AC3E}">
        <p14:creationId xmlns="" xmlns:p14="http://schemas.microsoft.com/office/powerpoint/2010/main" val="160882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additive="base">
                                        <p:cTn id="18"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457200" y="990600"/>
            <a:ext cx="8458200" cy="5257800"/>
          </a:xfrm>
          <a:prstGeom prst="rect">
            <a:avLst/>
          </a:prstGeom>
          <a:noFill/>
          <a:ln w="9525">
            <a:noFill/>
            <a:miter lim="800000"/>
            <a:headEnd/>
            <a:tailEnd/>
          </a:ln>
        </p:spPr>
        <p:txBody>
          <a:bodyPr/>
          <a:lstStyle/>
          <a:p>
            <a:pPr marL="342900" indent="-342900">
              <a:buFont typeface="Arial" panose="020B0604020202020204" pitchFamily="34" charset="0"/>
              <a:buChar char="•"/>
            </a:pPr>
            <a:endParaRPr lang="en-US" sz="22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Events leading up to Eclipse 2017 in Kirksville </a:t>
            </a:r>
          </a:p>
        </p:txBody>
      </p:sp>
      <p:sp>
        <p:nvSpPr>
          <p:cNvPr id="7" name="Rectangle 6"/>
          <p:cNvSpPr>
            <a:spLocks noChangeArrowheads="1"/>
          </p:cNvSpPr>
          <p:nvPr/>
        </p:nvSpPr>
        <p:spPr bwMode="auto">
          <a:xfrm>
            <a:off x="228600" y="914400"/>
            <a:ext cx="8839200" cy="5486400"/>
          </a:xfrm>
          <a:prstGeom prst="rect">
            <a:avLst/>
          </a:prstGeom>
          <a:noFill/>
          <a:ln w="9525">
            <a:noFill/>
            <a:miter lim="800000"/>
            <a:headEnd/>
            <a:tailEnd/>
          </a:ln>
        </p:spPr>
        <p:txBody>
          <a:bodyPr/>
          <a:lstStyle/>
          <a:p>
            <a:pPr marL="514350" indent="-514350" fontAlgn="t">
              <a:buFontTx/>
              <a:buAutoNum type="arabicPeriod" startAt="4"/>
            </a:pPr>
            <a:r>
              <a:rPr lang="en-US" sz="2600" dirty="0" smtClean="0"/>
              <a:t>On the day of the eclipse, several solar telescopes will be set up at various locations on or near the </a:t>
            </a:r>
            <a:r>
              <a:rPr lang="en-US" sz="2600" u="sng" dirty="0" smtClean="0"/>
              <a:t>Truman campus</a:t>
            </a:r>
            <a:r>
              <a:rPr lang="en-US" sz="2600" dirty="0" smtClean="0"/>
              <a:t>, the </a:t>
            </a:r>
            <a:r>
              <a:rPr lang="en-US" sz="2600" u="sng" dirty="0" smtClean="0"/>
              <a:t>Adair County Library</a:t>
            </a:r>
            <a:r>
              <a:rPr lang="en-US" sz="2600" dirty="0" smtClean="0"/>
              <a:t>, and the </a:t>
            </a:r>
            <a:r>
              <a:rPr lang="en-US" sz="2600" u="sng" dirty="0" smtClean="0"/>
              <a:t>Kirksville R-III school district campus</a:t>
            </a:r>
            <a:r>
              <a:rPr lang="en-US" sz="2600" dirty="0" smtClean="0"/>
              <a:t>.</a:t>
            </a:r>
          </a:p>
          <a:p>
            <a:pPr marL="514350" indent="-514350" fontAlgn="t">
              <a:buAutoNum type="arabicPeriod" startAt="4"/>
            </a:pPr>
            <a:r>
              <a:rPr lang="en-US" sz="2600" dirty="0" smtClean="0"/>
              <a:t>In </a:t>
            </a:r>
            <a:r>
              <a:rPr lang="en-US" sz="2600" dirty="0" smtClean="0"/>
              <a:t>addition, solar glasses will be distributed for safe viewing of the eclipse. </a:t>
            </a:r>
            <a:r>
              <a:rPr lang="en-US" sz="2600" dirty="0" err="1" smtClean="0"/>
              <a:t>Sunspotters</a:t>
            </a:r>
            <a:r>
              <a:rPr lang="en-US" sz="2600" dirty="0" smtClean="0"/>
              <a:t>, solar binoculars, and handheld spectroscopes will be available at selected </a:t>
            </a:r>
            <a:r>
              <a:rPr lang="en-US" sz="2600" dirty="0" smtClean="0"/>
              <a:t>sites.</a:t>
            </a:r>
          </a:p>
          <a:p>
            <a:pPr marL="514350" indent="-514350" fontAlgn="t">
              <a:buAutoNum type="arabicPeriod" startAt="4"/>
            </a:pPr>
            <a:r>
              <a:rPr lang="en-US" sz="2600" dirty="0" smtClean="0"/>
              <a:t>The</a:t>
            </a:r>
            <a:r>
              <a:rPr lang="en-US" sz="2600" b="1" dirty="0" smtClean="0"/>
              <a:t> </a:t>
            </a:r>
            <a:r>
              <a:rPr lang="en-US" sz="2600" b="1" dirty="0" smtClean="0">
                <a:hlinkClick r:id="rId3"/>
              </a:rPr>
              <a:t>Adair County Library</a:t>
            </a:r>
            <a:r>
              <a:rPr lang="en-US" sz="2600" dirty="0" smtClean="0"/>
              <a:t> will establish a ‘Library-Telescope program’ using some of the solar telescopes and binoculars for patrons to check </a:t>
            </a:r>
            <a:r>
              <a:rPr lang="en-US" sz="2600" dirty="0" smtClean="0"/>
              <a:t>out.</a:t>
            </a:r>
          </a:p>
          <a:p>
            <a:pPr marL="971550" lvl="1" indent="-514350" fontAlgn="t">
              <a:buAutoNum type="alphaLcParenR"/>
            </a:pPr>
            <a:r>
              <a:rPr lang="en-US" sz="2600" dirty="0" smtClean="0"/>
              <a:t>Appropriate </a:t>
            </a:r>
            <a:r>
              <a:rPr lang="en-US" sz="2600" dirty="0" smtClean="0"/>
              <a:t>user-friendly modifications will be made. </a:t>
            </a:r>
            <a:endParaRPr lang="en-US" sz="2600" dirty="0" smtClean="0"/>
          </a:p>
          <a:p>
            <a:pPr marL="971550" lvl="1" indent="-514350" fontAlgn="t">
              <a:buAutoNum type="alphaLcParenR"/>
            </a:pPr>
            <a:r>
              <a:rPr lang="en-US" sz="2600" dirty="0" smtClean="0"/>
              <a:t>Library </a:t>
            </a:r>
            <a:r>
              <a:rPr lang="en-US" sz="2600" dirty="0" smtClean="0"/>
              <a:t>staff will be trained in safety and operation of these instruments.</a:t>
            </a:r>
          </a:p>
          <a:p>
            <a:pPr marL="342900" indent="-342900">
              <a:buFont typeface="Arial" panose="020B0604020202020204" pitchFamily="34" charset="0"/>
              <a:buChar char="•"/>
            </a:pPr>
            <a:endParaRPr lang="en-US" sz="3000" dirty="0"/>
          </a:p>
        </p:txBody>
      </p:sp>
    </p:spTree>
    <p:extLst>
      <p:ext uri="{BB962C8B-B14F-4D97-AF65-F5344CB8AC3E}">
        <p14:creationId xmlns="" xmlns:p14="http://schemas.microsoft.com/office/powerpoint/2010/main" val="160882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457200" y="914400"/>
            <a:ext cx="8458200" cy="5334000"/>
          </a:xfrm>
          <a:prstGeom prst="rect">
            <a:avLst/>
          </a:prstGeom>
          <a:noFill/>
          <a:ln w="9525">
            <a:noFill/>
            <a:miter lim="800000"/>
            <a:headEnd/>
            <a:tailEnd/>
          </a:ln>
        </p:spPr>
        <p:txBody>
          <a:bodyPr/>
          <a:lstStyle/>
          <a:p>
            <a:pPr marL="342900" indent="-342900" algn="ctr"/>
            <a:r>
              <a:rPr lang="en-US" sz="3600" dirty="0" smtClean="0"/>
              <a:t>Locations</a:t>
            </a:r>
          </a:p>
          <a:p>
            <a:pPr marL="342900" indent="-342900">
              <a:buFont typeface="Arial" panose="020B0604020202020204" pitchFamily="34" charset="0"/>
              <a:buChar char="•"/>
            </a:pPr>
            <a:r>
              <a:rPr lang="en-US" sz="2800" dirty="0" smtClean="0"/>
              <a:t>Water Fountain on Truman </a:t>
            </a:r>
            <a:r>
              <a:rPr lang="en-US" sz="2800" dirty="0" smtClean="0"/>
              <a:t>Campus</a:t>
            </a:r>
            <a:endParaRPr lang="en-US" sz="2800" dirty="0" smtClean="0"/>
          </a:p>
          <a:p>
            <a:pPr marL="342900" indent="-342900">
              <a:buFont typeface="Arial" panose="020B0604020202020204" pitchFamily="34" charset="0"/>
              <a:buChar char="•"/>
            </a:pPr>
            <a:r>
              <a:rPr lang="en-US" sz="2800" dirty="0" smtClean="0"/>
              <a:t>Truman State Observatory </a:t>
            </a:r>
            <a:endParaRPr lang="en-US" sz="2800" dirty="0" smtClean="0"/>
          </a:p>
          <a:p>
            <a:pPr marL="342900" indent="-342900">
              <a:buFont typeface="Arial" panose="020B0604020202020204" pitchFamily="34" charset="0"/>
              <a:buChar char="•"/>
            </a:pPr>
            <a:r>
              <a:rPr lang="en-US" sz="2800" dirty="0" smtClean="0"/>
              <a:t>MACC/R-III </a:t>
            </a:r>
            <a:r>
              <a:rPr lang="en-US" sz="2800" dirty="0" smtClean="0"/>
              <a:t>School </a:t>
            </a:r>
            <a:r>
              <a:rPr lang="en-US" sz="2800" dirty="0" smtClean="0"/>
              <a:t>Area</a:t>
            </a:r>
            <a:endParaRPr lang="en-US" sz="2800" dirty="0" smtClean="0"/>
          </a:p>
          <a:p>
            <a:pPr marL="342900" indent="-342900">
              <a:buFont typeface="Arial" panose="020B0604020202020204" pitchFamily="34" charset="0"/>
              <a:buChar char="•"/>
            </a:pPr>
            <a:r>
              <a:rPr lang="en-US" sz="2800" dirty="0" smtClean="0"/>
              <a:t>Adair County Public Library/Rotary </a:t>
            </a:r>
            <a:r>
              <a:rPr lang="en-US" sz="2800" dirty="0" smtClean="0"/>
              <a:t>Park</a:t>
            </a:r>
            <a:endParaRPr lang="en-US" sz="2200" dirty="0" smtClean="0"/>
          </a:p>
          <a:p>
            <a:pPr marL="342900" indent="-342900" algn="ctr"/>
            <a:r>
              <a:rPr lang="en-US" sz="3600" dirty="0" smtClean="0"/>
              <a:t>Other Potential Locations</a:t>
            </a:r>
            <a:endParaRPr lang="en-US" sz="2200" dirty="0" smtClean="0"/>
          </a:p>
          <a:p>
            <a:pPr marL="342900" indent="-342900"/>
            <a:endParaRPr lang="en-US" sz="2200" dirty="0" smtClean="0"/>
          </a:p>
          <a:p>
            <a:pPr marL="342900" indent="-342900">
              <a:buFont typeface="Arial" panose="020B0604020202020204" pitchFamily="34" charset="0"/>
              <a:buChar char="•"/>
            </a:pPr>
            <a:r>
              <a:rPr lang="en-US" sz="2800" dirty="0" smtClean="0"/>
              <a:t>Downtown Kirksville (lunch traffic</a:t>
            </a:r>
            <a:r>
              <a:rPr lang="en-US" sz="2800" dirty="0" smtClean="0"/>
              <a:t>)</a:t>
            </a:r>
            <a:endParaRPr lang="en-US" sz="2800" dirty="0" smtClean="0"/>
          </a:p>
          <a:p>
            <a:pPr marL="342900" indent="-342900">
              <a:buFont typeface="Arial" panose="020B0604020202020204" pitchFamily="34" charset="0"/>
              <a:buChar char="•"/>
            </a:pPr>
            <a:r>
              <a:rPr lang="en-US" sz="2800" dirty="0" smtClean="0"/>
              <a:t>North </a:t>
            </a:r>
            <a:r>
              <a:rPr lang="en-US" sz="2800" dirty="0" smtClean="0"/>
              <a:t>Park</a:t>
            </a:r>
            <a:endParaRPr lang="en-US" sz="2800" dirty="0" smtClean="0"/>
          </a:p>
          <a:p>
            <a:pPr marL="342900" indent="-342900">
              <a:buFont typeface="Arial" panose="020B0604020202020204" pitchFamily="34" charset="0"/>
              <a:buChar char="•"/>
            </a:pPr>
            <a:r>
              <a:rPr lang="en-US" sz="2800" dirty="0" smtClean="0"/>
              <a:t>Walmart/</a:t>
            </a:r>
            <a:r>
              <a:rPr lang="en-US" sz="2800" dirty="0" err="1" smtClean="0"/>
              <a:t>Hyvee</a:t>
            </a:r>
            <a:r>
              <a:rPr lang="en-US" sz="2800" dirty="0" smtClean="0"/>
              <a:t>/Aldi Parking Lot </a:t>
            </a:r>
            <a:r>
              <a:rPr lang="en-US" sz="2800" dirty="0" smtClean="0"/>
              <a:t>(?)</a:t>
            </a:r>
            <a:r>
              <a:rPr lang="en-US" sz="2800" dirty="0" smtClean="0"/>
              <a:t/>
            </a:r>
            <a:br>
              <a:rPr lang="en-US" sz="2800" dirty="0" smtClean="0"/>
            </a:br>
            <a:endParaRPr lang="en-US" sz="2800" dirty="0" smtClean="0"/>
          </a:p>
          <a:p>
            <a:pPr marL="342900" indent="-342900">
              <a:buFont typeface="Arial" panose="020B0604020202020204" pitchFamily="34" charset="0"/>
              <a:buChar char="•"/>
            </a:pPr>
            <a:r>
              <a:rPr lang="en-US" sz="2800" dirty="0" smtClean="0"/>
              <a:t>Other ideas?</a:t>
            </a:r>
          </a:p>
          <a:p>
            <a:pPr marL="342900" indent="-342900">
              <a:buFont typeface="Arial" panose="020B0604020202020204" pitchFamily="34" charset="0"/>
              <a:buChar char="•"/>
            </a:pPr>
            <a:endParaRPr lang="en-US" sz="22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Eclipse 2017 in Kirksville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6324600" y="673101"/>
            <a:ext cx="2665477" cy="1601362"/>
          </a:xfrm>
          <a:prstGeom prst="rect">
            <a:avLst/>
          </a:prstGeom>
        </p:spPr>
      </p:pic>
      <p:pic>
        <p:nvPicPr>
          <p:cNvPr id="7171"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457200" y="990600"/>
            <a:ext cx="8458200" cy="5257800"/>
          </a:xfrm>
          <a:prstGeom prst="rect">
            <a:avLst/>
          </a:prstGeom>
          <a:noFill/>
          <a:ln w="9525">
            <a:noFill/>
            <a:miter lim="800000"/>
            <a:headEnd/>
            <a:tailEnd/>
          </a:ln>
        </p:spPr>
        <p:txBody>
          <a:bodyPr/>
          <a:lstStyle/>
          <a:p>
            <a:endParaRPr lang="en-US" sz="2600" dirty="0" smtClean="0"/>
          </a:p>
          <a:p>
            <a:pPr marL="342900" indent="-342900">
              <a:buFont typeface="Arial" panose="020B0604020202020204" pitchFamily="34" charset="0"/>
              <a:buChar char="•"/>
            </a:pPr>
            <a:r>
              <a:rPr lang="en-US" sz="2600" dirty="0" smtClean="0"/>
              <a:t>How to make a pinhole camera</a:t>
            </a:r>
            <a:br>
              <a:rPr lang="en-US" sz="2600" dirty="0" smtClean="0"/>
            </a:br>
            <a:r>
              <a:rPr lang="en-US" sz="2600" dirty="0" smtClean="0">
                <a:hlinkClick r:id="rId4"/>
              </a:rPr>
              <a:t>http://www.jpl.nasa.gov/edu/learn/project/how-to-make-a-pinhole-camera/</a:t>
            </a:r>
            <a:r>
              <a:rPr lang="en-US" sz="2600" dirty="0" smtClean="0"/>
              <a:t> </a:t>
            </a:r>
            <a:br>
              <a:rPr lang="en-US" sz="2600" dirty="0" smtClean="0"/>
            </a:br>
            <a:r>
              <a:rPr lang="en-US" sz="2600" dirty="0" smtClean="0">
                <a:hlinkClick r:id="rId5"/>
              </a:rPr>
              <a:t>http://static.nsta.org/extras/solarscience/chapter3/3.10PinholeProjectionInABox.pdf</a:t>
            </a:r>
            <a:r>
              <a:rPr lang="en-US" sz="2600" dirty="0" smtClean="0"/>
              <a:t> </a:t>
            </a:r>
          </a:p>
          <a:p>
            <a:pPr marL="342900" indent="-342900">
              <a:buFont typeface="Arial" panose="020B0604020202020204" pitchFamily="34" charset="0"/>
              <a:buChar char="•"/>
            </a:pPr>
            <a:r>
              <a:rPr lang="en-US" sz="2600" dirty="0" smtClean="0"/>
              <a:t>How </a:t>
            </a:r>
            <a:r>
              <a:rPr lang="en-US" sz="2600" dirty="0" smtClean="0"/>
              <a:t>to build a sun-funnel:</a:t>
            </a:r>
            <a:r>
              <a:rPr lang="en-US" sz="2600" dirty="0"/>
              <a:t/>
            </a:r>
            <a:br>
              <a:rPr lang="en-US" sz="2600" dirty="0"/>
            </a:br>
            <a:r>
              <a:rPr lang="en-US" sz="2600" dirty="0">
                <a:hlinkClick r:id="rId6"/>
              </a:rPr>
              <a:t>https://</a:t>
            </a:r>
            <a:r>
              <a:rPr lang="en-US" sz="2600" dirty="0" smtClean="0">
                <a:hlinkClick r:id="rId6"/>
              </a:rPr>
              <a:t>eclipse.aas.org/sites/eclipse.aas.org/files/Build-Sun-Funnel-v3.2.pdf</a:t>
            </a:r>
            <a:r>
              <a:rPr lang="en-US" sz="2600" dirty="0" smtClean="0"/>
              <a:t> </a:t>
            </a:r>
          </a:p>
          <a:p>
            <a:pPr marL="342900" indent="-342900">
              <a:buFont typeface="Arial" panose="020B0604020202020204" pitchFamily="34" charset="0"/>
              <a:buChar char="•"/>
            </a:pPr>
            <a:endParaRPr lang="en-US" sz="2600" dirty="0"/>
          </a:p>
        </p:txBody>
      </p:sp>
      <p:pic>
        <p:nvPicPr>
          <p:cNvPr id="5" name="Picture 4"/>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Activities and Information Handouts </a:t>
            </a:r>
          </a:p>
        </p:txBody>
      </p:sp>
      <p:pic>
        <p:nvPicPr>
          <p:cNvPr id="1026"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257800" y="4648200"/>
            <a:ext cx="3604091" cy="19764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457200" y="4648200"/>
            <a:ext cx="3897358" cy="20240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dissolve">
                                      <p:cBhvr>
                                        <p:cTn id="11" dur="500"/>
                                        <p:tgtEl>
                                          <p:spTgt spid="102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dissolv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457200" y="990600"/>
            <a:ext cx="8458200" cy="52578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2200" dirty="0" smtClean="0"/>
              <a:t>American Astronomical </a:t>
            </a:r>
            <a:r>
              <a:rPr lang="en-US" sz="2200" dirty="0"/>
              <a:t>Society Eclipse Page:</a:t>
            </a:r>
            <a:br>
              <a:rPr lang="en-US" sz="2200" dirty="0"/>
            </a:br>
            <a:r>
              <a:rPr lang="en-US" sz="2200" dirty="0">
                <a:hlinkClick r:id="rId3"/>
              </a:rPr>
              <a:t>https://</a:t>
            </a:r>
            <a:r>
              <a:rPr lang="en-US" sz="2200" dirty="0" smtClean="0">
                <a:hlinkClick r:id="rId3"/>
              </a:rPr>
              <a:t>eclipse.aas.org/resources/educational-materials</a:t>
            </a:r>
            <a:r>
              <a:rPr lang="en-US" sz="2200" dirty="0" smtClean="0"/>
              <a:t/>
            </a:r>
            <a:br>
              <a:rPr lang="en-US" sz="2200" dirty="0" smtClean="0"/>
            </a:br>
            <a:endParaRPr lang="en-US" sz="2200" dirty="0" smtClean="0"/>
          </a:p>
          <a:p>
            <a:pPr marL="342900" indent="-342900">
              <a:buFont typeface="Arial" panose="020B0604020202020204" pitchFamily="34" charset="0"/>
              <a:buChar char="•"/>
            </a:pPr>
            <a:r>
              <a:rPr lang="en-US" sz="2200" dirty="0" smtClean="0"/>
              <a:t>Night </a:t>
            </a:r>
            <a:r>
              <a:rPr lang="en-US" sz="2200" dirty="0"/>
              <a:t>Sky Network (NASA-JPL):</a:t>
            </a:r>
            <a:br>
              <a:rPr lang="en-US" sz="2200" dirty="0"/>
            </a:br>
            <a:r>
              <a:rPr lang="en-US" sz="2200" dirty="0">
                <a:hlinkClick r:id="rId4"/>
              </a:rPr>
              <a:t>https://</a:t>
            </a:r>
            <a:r>
              <a:rPr lang="en-US" sz="2200" dirty="0" smtClean="0">
                <a:hlinkClick r:id="rId4"/>
              </a:rPr>
              <a:t>nightsky.jpl.nasa.gov/download-view.cfm?Doc_ID=588</a:t>
            </a:r>
            <a:r>
              <a:rPr lang="en-US" sz="2200" dirty="0" smtClean="0"/>
              <a:t/>
            </a:r>
            <a:br>
              <a:rPr lang="en-US" sz="2200" dirty="0" smtClean="0"/>
            </a:br>
            <a:endParaRPr lang="en-US" sz="2200" dirty="0" smtClean="0"/>
          </a:p>
          <a:p>
            <a:pPr marL="342900" indent="-342900">
              <a:buFont typeface="Arial" panose="020B0604020202020204" pitchFamily="34" charset="0"/>
              <a:buChar char="•"/>
            </a:pPr>
            <a:r>
              <a:rPr lang="en-US" sz="2200" dirty="0" smtClean="0"/>
              <a:t>NASA Eclipse 2017 </a:t>
            </a:r>
            <a:r>
              <a:rPr lang="en-US" sz="2200" dirty="0"/>
              <a:t>Teacher Resource Page:</a:t>
            </a:r>
            <a:br>
              <a:rPr lang="en-US" sz="2200" dirty="0"/>
            </a:br>
            <a:r>
              <a:rPr lang="en-US" sz="2200" dirty="0">
                <a:hlinkClick r:id="rId5"/>
              </a:rPr>
              <a:t>https://</a:t>
            </a:r>
            <a:r>
              <a:rPr lang="en-US" sz="2200" dirty="0" smtClean="0">
                <a:hlinkClick r:id="rId5"/>
              </a:rPr>
              <a:t>eclipse2017.nasa.gov/k-12-formal-education</a:t>
            </a:r>
            <a:r>
              <a:rPr lang="en-US" sz="2200" dirty="0" smtClean="0"/>
              <a:t/>
            </a:r>
            <a:br>
              <a:rPr lang="en-US" sz="2200" dirty="0" smtClean="0"/>
            </a:br>
            <a:endParaRPr lang="en-US" sz="2200" dirty="0" smtClean="0"/>
          </a:p>
          <a:p>
            <a:pPr marL="342900" indent="-342900">
              <a:buFont typeface="Arial" panose="020B0604020202020204" pitchFamily="34" charset="0"/>
              <a:buChar char="•"/>
            </a:pPr>
            <a:r>
              <a:rPr lang="en-US" sz="2200" dirty="0" smtClean="0"/>
              <a:t>NASA Museum </a:t>
            </a:r>
            <a:r>
              <a:rPr lang="en-US" sz="2200" dirty="0"/>
              <a:t>Alliance Eclipse Page:</a:t>
            </a:r>
            <a:br>
              <a:rPr lang="en-US" sz="2200" dirty="0"/>
            </a:br>
            <a:r>
              <a:rPr lang="en-US" sz="2200" dirty="0">
                <a:hlinkClick r:id="rId6"/>
              </a:rPr>
              <a:t>https://</a:t>
            </a:r>
            <a:r>
              <a:rPr lang="en-US" sz="2200" dirty="0" smtClean="0">
                <a:hlinkClick r:id="rId6"/>
              </a:rPr>
              <a:t>informal.jpl.nasa.gov/museum/content/eclipse-2017</a:t>
            </a:r>
            <a:r>
              <a:rPr lang="en-US" sz="2200" dirty="0" smtClean="0"/>
              <a:t/>
            </a:r>
            <a:br>
              <a:rPr lang="en-US" sz="2200" dirty="0" smtClean="0"/>
            </a:br>
            <a:endParaRPr lang="en-US" sz="2200" dirty="0" smtClean="0"/>
          </a:p>
          <a:p>
            <a:pPr marL="342900" indent="-342900">
              <a:buFont typeface="Arial" panose="020B0604020202020204" pitchFamily="34" charset="0"/>
              <a:buChar char="•"/>
            </a:pPr>
            <a:r>
              <a:rPr lang="en-US" sz="2200" dirty="0" smtClean="0"/>
              <a:t>AAPT </a:t>
            </a:r>
            <a:r>
              <a:rPr lang="en-US" sz="2200" dirty="0"/>
              <a:t>Eclipse Page:</a:t>
            </a:r>
            <a:br>
              <a:rPr lang="en-US" sz="2200" dirty="0"/>
            </a:br>
            <a:r>
              <a:rPr lang="en-US" sz="2200" dirty="0">
                <a:hlinkClick r:id="rId7"/>
              </a:rPr>
              <a:t>http://aapt.org/resources/eclipse2017</a:t>
            </a:r>
            <a:r>
              <a:rPr lang="en-US" sz="2200" dirty="0" smtClean="0">
                <a:hlinkClick r:id="rId7"/>
              </a:rPr>
              <a:t>/</a:t>
            </a:r>
            <a:r>
              <a:rPr lang="en-US" sz="2200" dirty="0" smtClean="0"/>
              <a:t> </a:t>
            </a:r>
            <a:endParaRPr lang="en-US" sz="2200" dirty="0"/>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6"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Activities and Information Handouts </a:t>
            </a:r>
          </a:p>
        </p:txBody>
      </p:sp>
    </p:spTree>
    <p:extLst>
      <p:ext uri="{BB962C8B-B14F-4D97-AF65-F5344CB8AC3E}">
        <p14:creationId xmlns="" xmlns:p14="http://schemas.microsoft.com/office/powerpoint/2010/main" val="1493723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304800" y="1143000"/>
            <a:ext cx="8458200" cy="1219200"/>
          </a:xfrm>
          <a:prstGeom prst="rect">
            <a:avLst/>
          </a:prstGeom>
          <a:noFill/>
          <a:ln w="9525">
            <a:noFill/>
            <a:miter lim="800000"/>
            <a:headEnd/>
            <a:tailEnd/>
          </a:ln>
        </p:spPr>
        <p:txBody>
          <a:bodyPr/>
          <a:lstStyle/>
          <a:p>
            <a:pPr algn="ctr"/>
            <a:r>
              <a:rPr lang="en-US" sz="3600" b="1" dirty="0" smtClean="0">
                <a:solidFill>
                  <a:srgbClr val="FF0000"/>
                </a:solidFill>
              </a:rPr>
              <a:t>WE ARE LOOKING FOR </a:t>
            </a:r>
            <a:br>
              <a:rPr lang="en-US" sz="3600" b="1" dirty="0" smtClean="0">
                <a:solidFill>
                  <a:srgbClr val="FF0000"/>
                </a:solidFill>
              </a:rPr>
            </a:br>
            <a:r>
              <a:rPr lang="en-US" sz="3600" b="1" dirty="0" smtClean="0">
                <a:solidFill>
                  <a:srgbClr val="FF0000"/>
                </a:solidFill>
              </a:rPr>
              <a:t>INTERESTED AND MOTIVATED VOLUNTEERS</a:t>
            </a:r>
            <a:endParaRPr lang="en-US" sz="3600" b="1" dirty="0">
              <a:solidFill>
                <a:srgbClr val="FF0000"/>
              </a:solidFill>
            </a:endParaRPr>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7"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Eclipse 2017 in Kirksville </a:t>
            </a:r>
          </a:p>
        </p:txBody>
      </p:sp>
      <p:sp>
        <p:nvSpPr>
          <p:cNvPr id="8" name="Rectangle 6"/>
          <p:cNvSpPr>
            <a:spLocks noChangeArrowheads="1"/>
          </p:cNvSpPr>
          <p:nvPr/>
        </p:nvSpPr>
        <p:spPr bwMode="auto">
          <a:xfrm>
            <a:off x="457200" y="2895600"/>
            <a:ext cx="8458200" cy="26670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3200" b="1" dirty="0" smtClean="0">
                <a:solidFill>
                  <a:srgbClr val="FF0000"/>
                </a:solidFill>
              </a:rPr>
              <a:t>Sun-Earth-Moon Workshop</a:t>
            </a:r>
            <a:r>
              <a:rPr lang="en-US" sz="3200" b="1" dirty="0" smtClean="0">
                <a:solidFill>
                  <a:schemeClr val="tx2"/>
                </a:solidFill>
              </a:rPr>
              <a:t> in Late March at Truman State University</a:t>
            </a:r>
          </a:p>
          <a:p>
            <a:pPr marL="800100" lvl="1" indent="-342900">
              <a:buFont typeface="Arial" panose="020B0604020202020204" pitchFamily="34" charset="0"/>
              <a:buChar char="•"/>
            </a:pPr>
            <a:r>
              <a:rPr lang="en-US" sz="3200" b="1" dirty="0" smtClean="0">
                <a:solidFill>
                  <a:schemeClr val="tx2"/>
                </a:solidFill>
              </a:rPr>
              <a:t>Exact date, time and room numbers TBD</a:t>
            </a:r>
          </a:p>
          <a:p>
            <a:pPr marL="800100" lvl="1" indent="-342900">
              <a:buFont typeface="Arial" panose="020B0604020202020204" pitchFamily="34" charset="0"/>
              <a:buChar char="•"/>
            </a:pPr>
            <a:r>
              <a:rPr lang="en-US" sz="3200" b="1" dirty="0" smtClean="0">
                <a:solidFill>
                  <a:schemeClr val="tx2"/>
                </a:solidFill>
              </a:rPr>
              <a:t>Email </a:t>
            </a:r>
            <a:r>
              <a:rPr lang="en-US" sz="3200" b="1" dirty="0" smtClean="0">
                <a:solidFill>
                  <a:schemeClr val="tx2"/>
                </a:solidFill>
                <a:hlinkClick r:id="rId3"/>
              </a:rPr>
              <a:t>gokhale@truman.edu</a:t>
            </a:r>
            <a:r>
              <a:rPr lang="en-US" sz="3200" b="1" dirty="0" smtClean="0">
                <a:solidFill>
                  <a:schemeClr val="tx2"/>
                </a:solidFill>
              </a:rPr>
              <a:t> </a:t>
            </a:r>
            <a:r>
              <a:rPr lang="en-US" sz="3200" b="1" dirty="0" smtClean="0">
                <a:solidFill>
                  <a:schemeClr val="tx2"/>
                </a:solidFill>
              </a:rPr>
              <a:t>for information and updates</a:t>
            </a:r>
            <a:endParaRPr lang="en-US" sz="3200" b="1" dirty="0" smtClean="0">
              <a:solidFill>
                <a:schemeClr val="tx2"/>
              </a:solidFill>
            </a:endParaRPr>
          </a:p>
        </p:txBody>
      </p:sp>
    </p:spTree>
    <p:extLst>
      <p:ext uri="{BB962C8B-B14F-4D97-AF65-F5344CB8AC3E}">
        <p14:creationId xmlns="" xmlns:p14="http://schemas.microsoft.com/office/powerpoint/2010/main" val="10848955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descr="https://eclipse.aas.org/sites/eclipse.aas.org/files/TSE2017-Missouri-MichaelZeil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5300" name="AutoShape 4" descr="https://eclipse.aas.org/sites/eclipse.aas.org/files/TSE2017-Missouri-MichaelZeil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5302" name="AutoShape 6" descr="https://eclipse.aas.org/sites/eclipse.aas.org/files/TSE2017-Missouri-MichaelZeiler.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5303" name="Picture 7" descr="C:\Users\Jetlee\Dropbox\Truman\Spring'17\Solar Eclipse\Pics\TSE2017-Missouri-MichaelZeiler.jpg"/>
          <p:cNvPicPr>
            <a:picLocks noChangeAspect="1" noChangeArrowheads="1"/>
          </p:cNvPicPr>
          <p:nvPr/>
        </p:nvPicPr>
        <p:blipFill>
          <a:blip r:embed="rId2" cstate="print"/>
          <a:srcRect/>
          <a:stretch>
            <a:fillRect/>
          </a:stretch>
        </p:blipFill>
        <p:spPr bwMode="auto">
          <a:xfrm>
            <a:off x="838200" y="76200"/>
            <a:ext cx="7543800" cy="6629637"/>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idx="4294967295"/>
          </p:nvPr>
        </p:nvSpPr>
        <p:spPr>
          <a:xfrm>
            <a:off x="1143000" y="304800"/>
            <a:ext cx="6705600" cy="609600"/>
          </a:xfrm>
        </p:spPr>
        <p:txBody>
          <a:bodyPr/>
          <a:lstStyle/>
          <a:p>
            <a:pPr eaLnBrk="1" hangingPunct="1"/>
            <a:r>
              <a:rPr lang="en-US" sz="3200" b="1" dirty="0" smtClean="0">
                <a:latin typeface="Calibri" pitchFamily="34" charset="0"/>
              </a:rPr>
              <a:t>Solar Eclipse 2017</a:t>
            </a:r>
          </a:p>
        </p:txBody>
      </p:sp>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1528954" y="838200"/>
            <a:ext cx="6167246" cy="585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p:cNvPicPr>
            <a:picLocks noChangeAspect="1" noChangeArrowheads="1"/>
          </p:cNvPicPr>
          <p:nvPr/>
        </p:nvPicPr>
        <p:blipFill>
          <a:blip r:embed="rId2" cstate="print"/>
          <a:srcRect/>
          <a:stretch>
            <a:fillRect/>
          </a:stretch>
        </p:blipFill>
        <p:spPr bwMode="auto">
          <a:xfrm>
            <a:off x="8275638" y="0"/>
            <a:ext cx="868362" cy="609600"/>
          </a:xfrm>
          <a:prstGeom prst="rect">
            <a:avLst/>
          </a:prstGeom>
          <a:noFill/>
          <a:ln w="9525">
            <a:noFill/>
            <a:miter lim="800000"/>
            <a:headEnd/>
            <a:tailEnd/>
          </a:ln>
        </p:spPr>
      </p:pic>
      <p:sp>
        <p:nvSpPr>
          <p:cNvPr id="2" name="Rectangle 6"/>
          <p:cNvSpPr>
            <a:spLocks noChangeArrowheads="1"/>
          </p:cNvSpPr>
          <p:nvPr/>
        </p:nvSpPr>
        <p:spPr bwMode="auto">
          <a:xfrm>
            <a:off x="304800" y="1143000"/>
            <a:ext cx="8458200" cy="1219200"/>
          </a:xfrm>
          <a:prstGeom prst="rect">
            <a:avLst/>
          </a:prstGeom>
          <a:noFill/>
          <a:ln w="9525">
            <a:noFill/>
            <a:miter lim="800000"/>
            <a:headEnd/>
            <a:tailEnd/>
          </a:ln>
        </p:spPr>
        <p:txBody>
          <a:bodyPr/>
          <a:lstStyle/>
          <a:p>
            <a:pPr algn="ctr"/>
            <a:r>
              <a:rPr lang="en-US" sz="3600" b="1" dirty="0" smtClean="0">
                <a:solidFill>
                  <a:srgbClr val="FF0000"/>
                </a:solidFill>
              </a:rPr>
              <a:t>WE ARE LOOKING FOR </a:t>
            </a:r>
            <a:br>
              <a:rPr lang="en-US" sz="3600" b="1" dirty="0" smtClean="0">
                <a:solidFill>
                  <a:srgbClr val="FF0000"/>
                </a:solidFill>
              </a:rPr>
            </a:br>
            <a:r>
              <a:rPr lang="en-US" sz="3600" b="1" dirty="0" smtClean="0">
                <a:solidFill>
                  <a:srgbClr val="FF0000"/>
                </a:solidFill>
              </a:rPr>
              <a:t>INTERESTED AND MOTIVATED VOLUNTEERS</a:t>
            </a:r>
            <a:endParaRPr lang="en-US" sz="3600" b="1" dirty="0">
              <a:solidFill>
                <a:srgbClr val="FF0000"/>
              </a:solidFill>
            </a:endParaRPr>
          </a:p>
        </p:txBody>
      </p:sp>
      <p:pic>
        <p:nvPicPr>
          <p:cNvPr id="5" name="Picture 4"/>
          <p:cNvPicPr>
            <a:picLocks noChangeAspect="1" noChangeArrowheads="1"/>
          </p:cNvPicPr>
          <p:nvPr/>
        </p:nvPicPr>
        <p:blipFill>
          <a:blip r:embed="rId2" cstate="print"/>
          <a:srcRect/>
          <a:stretch>
            <a:fillRect/>
          </a:stretch>
        </p:blipFill>
        <p:spPr bwMode="auto">
          <a:xfrm>
            <a:off x="0" y="0"/>
            <a:ext cx="868362" cy="609600"/>
          </a:xfrm>
          <a:prstGeom prst="rect">
            <a:avLst/>
          </a:prstGeom>
          <a:noFill/>
          <a:ln w="9525">
            <a:noFill/>
            <a:miter lim="800000"/>
            <a:headEnd/>
            <a:tailEnd/>
          </a:ln>
        </p:spPr>
      </p:pic>
      <p:sp>
        <p:nvSpPr>
          <p:cNvPr id="7" name="Rectangle 4"/>
          <p:cNvSpPr txBox="1">
            <a:spLocks noChangeArrowheads="1"/>
          </p:cNvSpPr>
          <p:nvPr/>
        </p:nvSpPr>
        <p:spPr>
          <a:xfrm>
            <a:off x="1143000" y="304800"/>
            <a:ext cx="6705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alibri" pitchFamily="34" charset="0"/>
              </a:rPr>
              <a:t>Eclipse 2017 in Kirksville </a:t>
            </a:r>
          </a:p>
        </p:txBody>
      </p:sp>
      <p:sp>
        <p:nvSpPr>
          <p:cNvPr id="8" name="Rectangle 6"/>
          <p:cNvSpPr>
            <a:spLocks noChangeArrowheads="1"/>
          </p:cNvSpPr>
          <p:nvPr/>
        </p:nvSpPr>
        <p:spPr bwMode="auto">
          <a:xfrm>
            <a:off x="457200" y="2895600"/>
            <a:ext cx="8458200" cy="2667000"/>
          </a:xfrm>
          <a:prstGeom prst="rect">
            <a:avLst/>
          </a:prstGeom>
          <a:noFill/>
          <a:ln w="9525">
            <a:noFill/>
            <a:miter lim="800000"/>
            <a:headEnd/>
            <a:tailEnd/>
          </a:ln>
        </p:spPr>
        <p:txBody>
          <a:bodyPr/>
          <a:lstStyle/>
          <a:p>
            <a:pPr marL="342900" indent="-342900">
              <a:buFont typeface="Arial" panose="020B0604020202020204" pitchFamily="34" charset="0"/>
              <a:buChar char="•"/>
            </a:pPr>
            <a:r>
              <a:rPr lang="en-US" sz="3200" b="1" dirty="0" smtClean="0">
                <a:solidFill>
                  <a:srgbClr val="FF0000"/>
                </a:solidFill>
              </a:rPr>
              <a:t>Sun-Earth-Moon Workshop</a:t>
            </a:r>
            <a:r>
              <a:rPr lang="en-US" sz="3200" b="1" dirty="0" smtClean="0">
                <a:solidFill>
                  <a:schemeClr val="tx2"/>
                </a:solidFill>
              </a:rPr>
              <a:t> in Late March at Truman State University</a:t>
            </a:r>
          </a:p>
          <a:p>
            <a:pPr marL="800100" lvl="1" indent="-342900">
              <a:buFont typeface="Arial" panose="020B0604020202020204" pitchFamily="34" charset="0"/>
              <a:buChar char="•"/>
            </a:pPr>
            <a:r>
              <a:rPr lang="en-US" sz="3200" b="1" dirty="0" smtClean="0">
                <a:solidFill>
                  <a:schemeClr val="tx2"/>
                </a:solidFill>
              </a:rPr>
              <a:t>Exact date, time and room numbers TBD</a:t>
            </a:r>
          </a:p>
          <a:p>
            <a:pPr marL="800100" lvl="1" indent="-342900">
              <a:buFont typeface="Arial" panose="020B0604020202020204" pitchFamily="34" charset="0"/>
              <a:buChar char="•"/>
            </a:pPr>
            <a:r>
              <a:rPr lang="en-US" sz="3200" b="1" dirty="0" smtClean="0">
                <a:solidFill>
                  <a:schemeClr val="tx2"/>
                </a:solidFill>
              </a:rPr>
              <a:t>Email </a:t>
            </a:r>
            <a:r>
              <a:rPr lang="en-US" sz="3200" b="1" dirty="0" smtClean="0">
                <a:solidFill>
                  <a:schemeClr val="tx2"/>
                </a:solidFill>
                <a:hlinkClick r:id="rId3"/>
              </a:rPr>
              <a:t>gokhale@truman.edu</a:t>
            </a:r>
            <a:r>
              <a:rPr lang="en-US" sz="3200" b="1" dirty="0" smtClean="0">
                <a:solidFill>
                  <a:schemeClr val="tx2"/>
                </a:solidFill>
              </a:rPr>
              <a:t> </a:t>
            </a:r>
            <a:r>
              <a:rPr lang="en-US" sz="3200" b="1" dirty="0" smtClean="0">
                <a:solidFill>
                  <a:schemeClr val="tx2"/>
                </a:solidFill>
              </a:rPr>
              <a:t>for information and updates</a:t>
            </a:r>
            <a:endParaRPr lang="en-US" sz="3200" b="1" dirty="0" smtClean="0">
              <a:solidFill>
                <a:schemeClr val="tx2"/>
              </a:solidFill>
            </a:endParaRPr>
          </a:p>
        </p:txBody>
      </p:sp>
    </p:spTree>
    <p:extLst>
      <p:ext uri="{BB962C8B-B14F-4D97-AF65-F5344CB8AC3E}">
        <p14:creationId xmlns="" xmlns:p14="http://schemas.microsoft.com/office/powerpoint/2010/main" val="1084895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Outline of Talk</a:t>
            </a:r>
            <a:endParaRPr lang="en-US" altLang="en-US" sz="3600" dirty="0">
              <a:solidFill>
                <a:srgbClr val="33A3A3"/>
              </a:solidFill>
              <a:effectLst>
                <a:outerShdw blurRad="38100" dist="38100" dir="2700000" algn="tl">
                  <a:srgbClr val="C0C0C0"/>
                </a:outerShdw>
              </a:effectLst>
            </a:endParaRPr>
          </a:p>
        </p:txBody>
      </p:sp>
      <p:sp>
        <p:nvSpPr>
          <p:cNvPr id="111620" name="Rectangle 4"/>
          <p:cNvSpPr>
            <a:spLocks noChangeArrowheads="1"/>
          </p:cNvSpPr>
          <p:nvPr/>
        </p:nvSpPr>
        <p:spPr bwMode="auto">
          <a:xfrm>
            <a:off x="304800" y="838200"/>
            <a:ext cx="8686800" cy="5791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sz="2600" dirty="0" smtClean="0">
                <a:latin typeface="+mn-lt"/>
                <a:cs typeface="Times New Roman" panose="02020603050405020304" pitchFamily="18" charset="0"/>
              </a:rPr>
              <a:t>Sun-Earth-Moon Geometry</a:t>
            </a:r>
          </a:p>
          <a:p>
            <a:pPr lvl="1"/>
            <a:r>
              <a:rPr lang="en-US" altLang="en-US" sz="2200" dirty="0" smtClean="0">
                <a:latin typeface="+mn-lt"/>
                <a:cs typeface="Times New Roman" panose="02020603050405020304" pitchFamily="18" charset="0"/>
              </a:rPr>
              <a:t>Phases of the Moon</a:t>
            </a:r>
          </a:p>
          <a:p>
            <a:pPr lvl="1"/>
            <a:r>
              <a:rPr lang="en-US" altLang="en-US" sz="2200" dirty="0" smtClean="0">
                <a:latin typeface="+mn-lt"/>
                <a:cs typeface="Times New Roman" panose="02020603050405020304" pitchFamily="18" charset="0"/>
              </a:rPr>
              <a:t>Lunar Eclipses</a:t>
            </a:r>
          </a:p>
          <a:p>
            <a:pPr lvl="1"/>
            <a:r>
              <a:rPr lang="en-US" altLang="en-US" sz="2200" dirty="0" smtClean="0">
                <a:latin typeface="+mn-lt"/>
                <a:cs typeface="Times New Roman" panose="02020603050405020304" pitchFamily="18" charset="0"/>
              </a:rPr>
              <a:t>Solar Eclipses</a:t>
            </a:r>
            <a:br>
              <a:rPr lang="en-US" altLang="en-US" sz="2200" dirty="0" smtClean="0">
                <a:latin typeface="+mn-lt"/>
                <a:cs typeface="Times New Roman" panose="02020603050405020304" pitchFamily="18" charset="0"/>
              </a:rPr>
            </a:br>
            <a:endParaRPr lang="en-US" altLang="en-US" sz="2200" dirty="0" smtClean="0">
              <a:latin typeface="+mn-lt"/>
              <a:cs typeface="Times New Roman" panose="02020603050405020304" pitchFamily="18" charset="0"/>
            </a:endParaRPr>
          </a:p>
          <a:p>
            <a:r>
              <a:rPr lang="en-US" altLang="en-US" sz="2600" dirty="0" smtClean="0">
                <a:latin typeface="+mn-lt"/>
                <a:cs typeface="Times New Roman" panose="02020603050405020304" pitchFamily="18" charset="0"/>
              </a:rPr>
              <a:t>Safe Ways to witness Solar Eclipses</a:t>
            </a:r>
            <a:br>
              <a:rPr lang="en-US" altLang="en-US" sz="2600" dirty="0" smtClean="0">
                <a:latin typeface="+mn-lt"/>
                <a:cs typeface="Times New Roman" panose="02020603050405020304" pitchFamily="18" charset="0"/>
              </a:rPr>
            </a:br>
            <a:endParaRPr lang="en-US" altLang="en-US" sz="2600" dirty="0" smtClean="0">
              <a:latin typeface="+mn-lt"/>
              <a:cs typeface="Times New Roman" panose="02020603050405020304" pitchFamily="18" charset="0"/>
            </a:endParaRPr>
          </a:p>
          <a:p>
            <a:r>
              <a:rPr lang="en-US" altLang="en-US" sz="2600" dirty="0" smtClean="0">
                <a:latin typeface="+mn-lt"/>
                <a:cs typeface="Times New Roman" panose="02020603050405020304" pitchFamily="18" charset="0"/>
              </a:rPr>
              <a:t>Eclipse 2017 in Kirksville</a:t>
            </a:r>
            <a:br>
              <a:rPr lang="en-US" altLang="en-US" sz="2600" dirty="0" smtClean="0">
                <a:latin typeface="+mn-lt"/>
                <a:cs typeface="Times New Roman" panose="02020603050405020304" pitchFamily="18" charset="0"/>
              </a:rPr>
            </a:br>
            <a:endParaRPr lang="en-US" altLang="en-US" sz="2600" dirty="0" smtClean="0">
              <a:latin typeface="+mn-lt"/>
              <a:cs typeface="Times New Roman" panose="02020603050405020304" pitchFamily="18" charset="0"/>
            </a:endParaRPr>
          </a:p>
          <a:p>
            <a:r>
              <a:rPr lang="en-US" altLang="en-US" sz="2600" dirty="0" smtClean="0">
                <a:latin typeface="+mn-lt"/>
                <a:cs typeface="Times New Roman" panose="02020603050405020304" pitchFamily="18" charset="0"/>
              </a:rPr>
              <a:t>Useful Websites, Demo’s, Video’s, etc.</a:t>
            </a:r>
            <a:br>
              <a:rPr lang="en-US" altLang="en-US" sz="2600" dirty="0" smtClean="0">
                <a:latin typeface="+mn-lt"/>
                <a:cs typeface="Times New Roman" panose="02020603050405020304" pitchFamily="18" charset="0"/>
              </a:rPr>
            </a:br>
            <a:endParaRPr lang="en-US" altLang="en-US" sz="2600" dirty="0" smtClean="0">
              <a:latin typeface="+mn-lt"/>
              <a:cs typeface="Times New Roman" panose="02020603050405020304" pitchFamily="18" charset="0"/>
            </a:endParaRP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 xmlns:p14="http://schemas.microsoft.com/office/powerpoint/2010/main" val="33879404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1620">
                                            <p:txEl>
                                              <p:pRg st="0" end="0"/>
                                            </p:txEl>
                                          </p:spTgt>
                                        </p:tgtEl>
                                        <p:attrNameLst>
                                          <p:attrName>style.visibility</p:attrName>
                                        </p:attrNameLst>
                                      </p:cBhvr>
                                      <p:to>
                                        <p:strVal val="visible"/>
                                      </p:to>
                                    </p:set>
                                    <p:animEffect transition="in" filter="wipe(left)">
                                      <p:cBhvr>
                                        <p:cTn id="7" dur="500"/>
                                        <p:tgtEl>
                                          <p:spTgt spid="111620">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11620">
                                            <p:txEl>
                                              <p:pRg st="1" end="1"/>
                                            </p:txEl>
                                          </p:spTgt>
                                        </p:tgtEl>
                                        <p:attrNameLst>
                                          <p:attrName>style.visibility</p:attrName>
                                        </p:attrNameLst>
                                      </p:cBhvr>
                                      <p:to>
                                        <p:strVal val="visible"/>
                                      </p:to>
                                    </p:set>
                                    <p:animEffect transition="in" filter="wipe(left)">
                                      <p:cBhvr>
                                        <p:cTn id="10" dur="500"/>
                                        <p:tgtEl>
                                          <p:spTgt spid="111620">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11620">
                                            <p:txEl>
                                              <p:pRg st="2" end="2"/>
                                            </p:txEl>
                                          </p:spTgt>
                                        </p:tgtEl>
                                        <p:attrNameLst>
                                          <p:attrName>style.visibility</p:attrName>
                                        </p:attrNameLst>
                                      </p:cBhvr>
                                      <p:to>
                                        <p:strVal val="visible"/>
                                      </p:to>
                                    </p:set>
                                    <p:animEffect transition="in" filter="wipe(left)">
                                      <p:cBhvr>
                                        <p:cTn id="13" dur="500"/>
                                        <p:tgtEl>
                                          <p:spTgt spid="111620">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111620">
                                            <p:txEl>
                                              <p:pRg st="3" end="3"/>
                                            </p:txEl>
                                          </p:spTgt>
                                        </p:tgtEl>
                                        <p:attrNameLst>
                                          <p:attrName>style.visibility</p:attrName>
                                        </p:attrNameLst>
                                      </p:cBhvr>
                                      <p:to>
                                        <p:strVal val="visible"/>
                                      </p:to>
                                    </p:set>
                                    <p:animEffect transition="in" filter="wipe(left)">
                                      <p:cBhvr>
                                        <p:cTn id="16" dur="500"/>
                                        <p:tgtEl>
                                          <p:spTgt spid="11162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1620">
                                            <p:txEl>
                                              <p:pRg st="4" end="4"/>
                                            </p:txEl>
                                          </p:spTgt>
                                        </p:tgtEl>
                                        <p:attrNameLst>
                                          <p:attrName>style.visibility</p:attrName>
                                        </p:attrNameLst>
                                      </p:cBhvr>
                                      <p:to>
                                        <p:strVal val="visible"/>
                                      </p:to>
                                    </p:set>
                                    <p:animEffect transition="in" filter="wipe(left)">
                                      <p:cBhvr>
                                        <p:cTn id="21" dur="500"/>
                                        <p:tgtEl>
                                          <p:spTgt spid="111620">
                                            <p:txEl>
                                              <p:pRg st="4" end="4"/>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11620">
                                            <p:txEl>
                                              <p:pRg st="5" end="5"/>
                                            </p:txEl>
                                          </p:spTgt>
                                        </p:tgtEl>
                                        <p:attrNameLst>
                                          <p:attrName>style.visibility</p:attrName>
                                        </p:attrNameLst>
                                      </p:cBhvr>
                                      <p:to>
                                        <p:strVal val="visible"/>
                                      </p:to>
                                    </p:set>
                                    <p:animEffect transition="in" filter="wipe(left)">
                                      <p:cBhvr>
                                        <p:cTn id="25" dur="500"/>
                                        <p:tgtEl>
                                          <p:spTgt spid="111620">
                                            <p:txEl>
                                              <p:pRg st="5" end="5"/>
                                            </p:txEl>
                                          </p:spTgt>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11620">
                                            <p:txEl>
                                              <p:pRg st="6" end="6"/>
                                            </p:txEl>
                                          </p:spTgt>
                                        </p:tgtEl>
                                        <p:attrNameLst>
                                          <p:attrName>style.visibility</p:attrName>
                                        </p:attrNameLst>
                                      </p:cBhvr>
                                      <p:to>
                                        <p:strVal val="visible"/>
                                      </p:to>
                                    </p:set>
                                    <p:animEffect transition="in" filter="wipe(left)">
                                      <p:cBhvr>
                                        <p:cTn id="29" dur="500"/>
                                        <p:tgtEl>
                                          <p:spTgt spid="1116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828800" y="250825"/>
            <a:ext cx="6356350" cy="520700"/>
          </a:xfrm>
          <a:ln/>
        </p:spPr>
        <p:txBody>
          <a:bodyPr>
            <a:noAutofit/>
          </a:bodyPr>
          <a:lstStyle/>
          <a:p>
            <a:pPr>
              <a:buClr>
                <a:srgbClr val="006633"/>
              </a:buClr>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600" dirty="0" smtClean="0">
                <a:solidFill>
                  <a:srgbClr val="33A3A3"/>
                </a:solidFill>
                <a:effectLst>
                  <a:outerShdw blurRad="38100" dist="38100" dir="2700000" algn="tl">
                    <a:srgbClr val="C0C0C0"/>
                  </a:outerShdw>
                </a:effectLst>
              </a:rPr>
              <a:t>The Sun, Earth, Moon System</a:t>
            </a:r>
            <a:endParaRPr lang="en-US" altLang="en-US" sz="3600" dirty="0">
              <a:solidFill>
                <a:srgbClr val="33A3A3"/>
              </a:solidFill>
              <a:effectLst>
                <a:outerShdw blurRad="38100" dist="38100" dir="2700000" algn="tl">
                  <a:srgbClr val="C0C0C0"/>
                </a:outerShdw>
              </a:effectLst>
            </a:endParaRPr>
          </a:p>
        </p:txBody>
      </p:sp>
      <p:sp>
        <p:nvSpPr>
          <p:cNvPr id="111620" name="Rectangle 4"/>
          <p:cNvSpPr>
            <a:spLocks noChangeArrowheads="1"/>
          </p:cNvSpPr>
          <p:nvPr/>
        </p:nvSpPr>
        <p:spPr bwMode="auto">
          <a:xfrm>
            <a:off x="228600" y="2971800"/>
            <a:ext cx="8686800" cy="685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a:buNone/>
            </a:pPr>
            <a:r>
              <a:rPr lang="en-US" altLang="en-US" sz="4000" b="1" dirty="0" smtClean="0">
                <a:effectLst>
                  <a:outerShdw blurRad="38100" dist="38100" dir="2700000" algn="tl">
                    <a:srgbClr val="000000">
                      <a:alpha val="43137"/>
                    </a:srgbClr>
                  </a:outerShdw>
                </a:effectLst>
                <a:latin typeface="+mn-lt"/>
                <a:cs typeface="Times New Roman" panose="02020603050405020304" pitchFamily="18" charset="0"/>
              </a:rPr>
              <a:t>Why does the Moon show phases?</a:t>
            </a: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Tree>
    <p:extLst>
      <p:ext uri="{BB962C8B-B14F-4D97-AF65-F5344CB8AC3E}">
        <p14:creationId xmlns="" xmlns:p14="http://schemas.microsoft.com/office/powerpoint/2010/main" val="338794047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ChangeArrowheads="1"/>
          </p:cNvSpPr>
          <p:nvPr/>
        </p:nvSpPr>
        <p:spPr bwMode="auto">
          <a:xfrm>
            <a:off x="304800" y="838200"/>
            <a:ext cx="8686800" cy="5791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000" tIns="46800" rIns="90000" bIns="46800"/>
          <a:lstStyle>
            <a:lvl1pPr marL="338138" indent="-338138">
              <a:spcBef>
                <a:spcPts val="800"/>
              </a:spcBef>
              <a:buChar char="•"/>
              <a:defRPr sz="3200">
                <a:solidFill>
                  <a:srgbClr val="000000"/>
                </a:solidFill>
                <a:latin typeface="Times New Roman" pitchFamily="18" charset="0"/>
              </a:defRPr>
            </a:lvl1pPr>
            <a:lvl2pPr marL="738188" indent="-280988">
              <a:spcBef>
                <a:spcPts val="700"/>
              </a:spcBef>
              <a:buSzPct val="45000"/>
              <a:buFont typeface="Wingdings" pitchFamily="2" charset="2"/>
              <a:buChar char=""/>
              <a:defRPr sz="2800">
                <a:solidFill>
                  <a:srgbClr val="000000"/>
                </a:solidFill>
                <a:latin typeface="Times New Roman" pitchFamily="18" charset="0"/>
              </a:defRPr>
            </a:lvl2pPr>
            <a:lvl3pPr marL="1143000" indent="-228600">
              <a:spcBef>
                <a:spcPts val="600"/>
              </a:spcBef>
              <a:buChar char="•"/>
              <a:defRPr sz="2400">
                <a:solidFill>
                  <a:srgbClr val="000000"/>
                </a:solidFill>
                <a:latin typeface="Times New Roman" pitchFamily="18" charset="0"/>
              </a:defRPr>
            </a:lvl3pPr>
            <a:lvl4pPr marL="1600200" indent="-228600">
              <a:spcBef>
                <a:spcPts val="500"/>
              </a:spcBef>
              <a:buChar char="–"/>
              <a:defRPr sz="2000">
                <a:solidFill>
                  <a:srgbClr val="000000"/>
                </a:solidFill>
                <a:latin typeface="Times New Roman" pitchFamily="18" charset="0"/>
              </a:defRPr>
            </a:lvl4pPr>
            <a:lvl5pPr marL="2057400" indent="-228600">
              <a:spcBef>
                <a:spcPts val="500"/>
              </a:spcBef>
              <a:buChar char="»"/>
              <a:defRPr sz="2000">
                <a:solidFill>
                  <a:srgbClr val="000000"/>
                </a:solidFill>
                <a:latin typeface="Times New Roman" pitchFamily="18" charset="0"/>
              </a:defRPr>
            </a:lvl5pPr>
            <a:lvl6pPr marL="25146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57200" fontAlgn="base">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r>
              <a:rPr lang="en-US" altLang="en-US" dirty="0" smtClean="0">
                <a:latin typeface="+mn-lt"/>
                <a:cs typeface="Times New Roman" panose="02020603050405020304" pitchFamily="18" charset="0"/>
              </a:rPr>
              <a:t>The Earth and Sun go around their common center of mass</a:t>
            </a:r>
          </a:p>
          <a:p>
            <a:pPr lvl="1"/>
            <a:r>
              <a:rPr lang="en-US" altLang="en-US" dirty="0" smtClean="0">
                <a:latin typeface="+mn-lt"/>
                <a:cs typeface="Times New Roman" panose="02020603050405020304" pitchFamily="18" charset="0"/>
              </a:rPr>
              <a:t>It takes one year to complete one orbit</a:t>
            </a:r>
            <a:endParaRPr lang="en-US" altLang="en-US" dirty="0" smtClean="0">
              <a:latin typeface="+mn-lt"/>
              <a:cs typeface="Times New Roman" panose="02020603050405020304" pitchFamily="18" charset="0"/>
            </a:endParaRPr>
          </a:p>
          <a:p>
            <a:r>
              <a:rPr lang="en-US" altLang="en-US" dirty="0" smtClean="0">
                <a:latin typeface="+mn-lt"/>
                <a:cs typeface="Times New Roman" panose="02020603050405020304" pitchFamily="18" charset="0"/>
              </a:rPr>
              <a:t>The Earth and Moon go around their common center of mass</a:t>
            </a:r>
          </a:p>
          <a:p>
            <a:pPr lvl="1"/>
            <a:r>
              <a:rPr lang="en-US" altLang="en-US" dirty="0" smtClean="0">
                <a:latin typeface="+mn-lt"/>
                <a:cs typeface="Times New Roman" panose="02020603050405020304" pitchFamily="18" charset="0"/>
              </a:rPr>
              <a:t>It takes about 27 days, 7 hours to complete one orbit but,</a:t>
            </a:r>
          </a:p>
          <a:p>
            <a:pPr lvl="1"/>
            <a:r>
              <a:rPr lang="en-US" altLang="en-US" dirty="0" smtClean="0">
                <a:latin typeface="+mn-lt"/>
                <a:cs typeface="Times New Roman" panose="02020603050405020304" pitchFamily="18" charset="0"/>
              </a:rPr>
              <a:t>It takes about 29 days, 12 hours from one full Moon to the next full Moon</a:t>
            </a:r>
            <a:endParaRPr lang="en-US" altLang="en-US" dirty="0" smtClean="0">
              <a:latin typeface="+mn-lt"/>
              <a:cs typeface="Times New Roman" panose="02020603050405020304" pitchFamily="18" charset="0"/>
            </a:endParaRPr>
          </a:p>
        </p:txBody>
      </p:sp>
      <p:pic>
        <p:nvPicPr>
          <p:cNvPr id="7" name="Picture 4"/>
          <p:cNvPicPr>
            <a:picLocks noChangeAspect="1" noChangeArrowheads="1"/>
          </p:cNvPicPr>
          <p:nvPr/>
        </p:nvPicPr>
        <p:blipFill>
          <a:blip r:embed="rId3" cstate="print"/>
          <a:srcRect/>
          <a:stretch>
            <a:fillRect/>
          </a:stretch>
        </p:blipFill>
        <p:spPr bwMode="auto">
          <a:xfrm>
            <a:off x="8275638" y="0"/>
            <a:ext cx="868362" cy="60960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0" y="0"/>
            <a:ext cx="868362" cy="609600"/>
          </a:xfrm>
          <a:prstGeom prst="rect">
            <a:avLst/>
          </a:prstGeom>
          <a:noFill/>
          <a:ln w="9525">
            <a:noFill/>
            <a:miter lim="800000"/>
            <a:headEnd/>
            <a:tailEnd/>
          </a:ln>
        </p:spPr>
      </p:pic>
      <p:sp>
        <p:nvSpPr>
          <p:cNvPr id="9" name="Rectangle 2"/>
          <p:cNvSpPr txBox="1">
            <a:spLocks noChangeArrowheads="1"/>
          </p:cNvSpPr>
          <p:nvPr/>
        </p:nvSpPr>
        <p:spPr>
          <a:xfrm>
            <a:off x="1828800" y="250825"/>
            <a:ext cx="6356350" cy="520700"/>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
                <a:srgbClr val="006633"/>
              </a:buClr>
              <a:buSzTx/>
              <a:buFont typeface="Garamond"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3600" b="0" i="0" u="none" strike="noStrike" kern="1200" cap="none" spc="0" normalizeH="0" baseline="0" noProof="0" smtClean="0">
                <a:ln>
                  <a:noFill/>
                </a:ln>
                <a:solidFill>
                  <a:srgbClr val="33A3A3"/>
                </a:solidFill>
                <a:effectLst>
                  <a:outerShdw blurRad="38100" dist="38100" dir="2700000" algn="tl">
                    <a:srgbClr val="C0C0C0"/>
                  </a:outerShdw>
                </a:effectLst>
                <a:uLnTx/>
                <a:uFillTx/>
                <a:latin typeface="+mj-lt"/>
                <a:ea typeface="+mj-ea"/>
                <a:cs typeface="+mj-cs"/>
              </a:rPr>
              <a:t>The Sun, Earth, Moon System</a:t>
            </a:r>
            <a:endParaRPr kumimoji="0" lang="en-US" altLang="en-US" sz="3600" b="0" i="0" u="none" strike="noStrike" kern="1200" cap="none" spc="0" normalizeH="0" baseline="0" noProof="0" dirty="0">
              <a:ln>
                <a:noFill/>
              </a:ln>
              <a:solidFill>
                <a:srgbClr val="33A3A3"/>
              </a:solidFill>
              <a:effectLst>
                <a:outerShdw blurRad="38100" dist="38100" dir="2700000" algn="tl">
                  <a:srgbClr val="C0C0C0"/>
                </a:outerShdw>
              </a:effectLst>
              <a:uLnTx/>
              <a:uFillTx/>
              <a:latin typeface="+mj-lt"/>
              <a:ea typeface="+mj-ea"/>
              <a:cs typeface="+mj-cs"/>
            </a:endParaRPr>
          </a:p>
        </p:txBody>
      </p:sp>
    </p:spTree>
    <p:extLst>
      <p:ext uri="{BB962C8B-B14F-4D97-AF65-F5344CB8AC3E}">
        <p14:creationId xmlns="" xmlns:p14="http://schemas.microsoft.com/office/powerpoint/2010/main" val="33879404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1620">
                                            <p:txEl>
                                              <p:pRg st="0" end="0"/>
                                            </p:txEl>
                                          </p:spTgt>
                                        </p:tgtEl>
                                        <p:attrNameLst>
                                          <p:attrName>style.visibility</p:attrName>
                                        </p:attrNameLst>
                                      </p:cBhvr>
                                      <p:to>
                                        <p:strVal val="visible"/>
                                      </p:to>
                                    </p:set>
                                    <p:animEffect transition="in" filter="wipe(left)">
                                      <p:cBhvr>
                                        <p:cTn id="7" dur="500"/>
                                        <p:tgtEl>
                                          <p:spTgt spid="111620">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111620">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1620">
                                            <p:txEl>
                                              <p:pRg st="2" end="2"/>
                                            </p:txEl>
                                          </p:spTgt>
                                        </p:tgtEl>
                                        <p:attrNameLst>
                                          <p:attrName>style.visibility</p:attrName>
                                        </p:attrNameLst>
                                      </p:cBhvr>
                                      <p:to>
                                        <p:strVal val="visible"/>
                                      </p:to>
                                    </p:set>
                                    <p:animEffect transition="in" filter="wipe(left)">
                                      <p:cBhvr>
                                        <p:cTn id="14" dur="500"/>
                                        <p:tgtEl>
                                          <p:spTgt spid="111620">
                                            <p:txEl>
                                              <p:pRg st="2" end="2"/>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11620">
                                            <p:txEl>
                                              <p:pRg st="3" end="3"/>
                                            </p:txEl>
                                          </p:spTgt>
                                        </p:tgtEl>
                                        <p:attrNameLst>
                                          <p:attrName>style.visibility</p:attrName>
                                        </p:attrNameLst>
                                      </p:cBhvr>
                                      <p:to>
                                        <p:strVal val="visible"/>
                                      </p:to>
                                    </p:set>
                                    <p:animEffect transition="in" filter="wipe(left)">
                                      <p:cBhvr>
                                        <p:cTn id="18" dur="500"/>
                                        <p:tgtEl>
                                          <p:spTgt spid="111620">
                                            <p:txEl>
                                              <p:pRg st="3" end="3"/>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11620">
                                            <p:txEl>
                                              <p:pRg st="4" end="4"/>
                                            </p:txEl>
                                          </p:spTgt>
                                        </p:tgtEl>
                                        <p:attrNameLst>
                                          <p:attrName>style.visibility</p:attrName>
                                        </p:attrNameLst>
                                      </p:cBhvr>
                                      <p:to>
                                        <p:strVal val="visible"/>
                                      </p:to>
                                    </p:set>
                                    <p:animEffect transition="in" filter="wipe(left)">
                                      <p:cBhvr>
                                        <p:cTn id="22" dur="500"/>
                                        <p:tgtEl>
                                          <p:spTgt spid="1116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1423</TotalTime>
  <Words>1436</Words>
  <Application>Microsoft Office PowerPoint</Application>
  <PresentationFormat>On-screen Show (4:3)</PresentationFormat>
  <Paragraphs>227</Paragraphs>
  <Slides>39</Slides>
  <Notes>18</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Solar Eclipse 2017</vt:lpstr>
      <vt:lpstr>Solar Eclipse 2017</vt:lpstr>
      <vt:lpstr>Slide 3</vt:lpstr>
      <vt:lpstr>Slide 4</vt:lpstr>
      <vt:lpstr>Solar Eclipse 2017</vt:lpstr>
      <vt:lpstr>Slide 6</vt:lpstr>
      <vt:lpstr>Outline of Talk</vt:lpstr>
      <vt:lpstr>The Sun, Earth, Moon System</vt:lpstr>
      <vt:lpstr>Slide 9</vt:lpstr>
      <vt:lpstr>Slide 10</vt:lpstr>
      <vt:lpstr>Slide 11</vt:lpstr>
      <vt:lpstr>The Sun, Earth, Moon System</vt:lpstr>
      <vt:lpstr>Cosmic Coincidence!</vt:lpstr>
      <vt:lpstr>Eclipses</vt:lpstr>
      <vt:lpstr>Eclipses</vt:lpstr>
      <vt:lpstr>Eclipses</vt:lpstr>
      <vt:lpstr>Orbit of the Moon: Eclipses do not occur on the same date and time every year. </vt:lpstr>
      <vt:lpstr>The Lunar Eclipse</vt:lpstr>
      <vt:lpstr>Solar Eclipses</vt:lpstr>
      <vt:lpstr>The Solar Eclipse</vt:lpstr>
      <vt:lpstr>Bottom Line: Eclipses</vt:lpstr>
      <vt:lpstr>Viewing the Partial Eclipse</vt:lpstr>
      <vt:lpstr>Slide 23</vt:lpstr>
      <vt:lpstr>Project the Sun with Tools – and Care</vt:lpstr>
      <vt:lpstr>Observing Directly with Filters</vt:lpstr>
      <vt:lpstr>Use Special Care with Filtered Optics</vt:lpstr>
      <vt:lpstr>Slide 27</vt:lpstr>
      <vt:lpstr>Slide 28</vt:lpstr>
      <vt:lpstr>Eclipse 2017</vt:lpstr>
      <vt:lpstr>Slide 30</vt:lpstr>
      <vt:lpstr>Slide 31</vt:lpstr>
      <vt:lpstr>Slide 32</vt:lpstr>
      <vt:lpstr>Slide 33</vt:lpstr>
      <vt:lpstr>Slide 34</vt:lpstr>
      <vt:lpstr>Slide 35</vt:lpstr>
      <vt:lpstr>Slide 36</vt:lpstr>
      <vt:lpstr>Slide 37</vt:lpstr>
      <vt:lpstr>Slide 38</vt:lpstr>
      <vt:lpstr>Slide 39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Eclipse 2017</dc:title>
  <dc:creator/>
  <cp:lastModifiedBy>Jetlee</cp:lastModifiedBy>
  <cp:revision>78</cp:revision>
  <dcterms:created xsi:type="dcterms:W3CDTF">2006-08-16T00:00:00Z</dcterms:created>
  <dcterms:modified xsi:type="dcterms:W3CDTF">2017-02-27T04:13:11Z</dcterms:modified>
</cp:coreProperties>
</file>