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416" r:id="rId3"/>
    <p:sldId id="407" r:id="rId4"/>
    <p:sldId id="457" r:id="rId5"/>
    <p:sldId id="462" r:id="rId6"/>
    <p:sldId id="257" r:id="rId7"/>
    <p:sldId id="475" r:id="rId8"/>
    <p:sldId id="476" r:id="rId9"/>
    <p:sldId id="478" r:id="rId10"/>
    <p:sldId id="464" r:id="rId11"/>
    <p:sldId id="465" r:id="rId12"/>
    <p:sldId id="463" r:id="rId13"/>
    <p:sldId id="408" r:id="rId14"/>
    <p:sldId id="467" r:id="rId15"/>
    <p:sldId id="420" r:id="rId16"/>
    <p:sldId id="426" r:id="rId17"/>
    <p:sldId id="424" r:id="rId18"/>
    <p:sldId id="425" r:id="rId19"/>
    <p:sldId id="427" r:id="rId20"/>
    <p:sldId id="459" r:id="rId21"/>
    <p:sldId id="468" r:id="rId22"/>
    <p:sldId id="469" r:id="rId23"/>
    <p:sldId id="470" r:id="rId24"/>
    <p:sldId id="472" r:id="rId25"/>
    <p:sldId id="473" r:id="rId26"/>
    <p:sldId id="474" r:id="rId27"/>
    <p:sldId id="434" r:id="rId28"/>
    <p:sldId id="443" r:id="rId29"/>
    <p:sldId id="445" r:id="rId30"/>
    <p:sldId id="444" r:id="rId31"/>
    <p:sldId id="439" r:id="rId32"/>
    <p:sldId id="477" r:id="rId33"/>
    <p:sldId id="441" r:id="rId34"/>
    <p:sldId id="26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CC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41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A68B9-8E55-494F-A0BF-7779808A96E4}" type="datetimeFigureOut">
              <a:rPr lang="en-US" smtClean="0"/>
              <a:pPr/>
              <a:t>10/4/2021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2EA580-0A8F-402B-B1C9-551936B5489B}" type="slidenum">
              <a:rPr lang="en-US" smtClean="0"/>
              <a:pPr/>
              <a:t>‹#›</a:t>
            </a:fld>
            <a:endParaRPr lang="en-US"/>
          </a:p>
        </p:txBody>
      </p:sp>
    </p:spTree>
    <p:extLst>
      <p:ext uri="{BB962C8B-B14F-4D97-AF65-F5344CB8AC3E}">
        <p14:creationId xmlns:p14="http://schemas.microsoft.com/office/powerpoint/2010/main" val="191778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B44BEA-9881-4B85-9DF7-8DC41D01D190}" type="slidenum">
              <a:rPr lang="en-US" smtClean="0"/>
              <a:pPr/>
              <a:t>3</a:t>
            </a:fld>
            <a:endParaRPr lang="en-US"/>
          </a:p>
        </p:txBody>
      </p:sp>
    </p:spTree>
    <p:extLst>
      <p:ext uri="{BB962C8B-B14F-4D97-AF65-F5344CB8AC3E}">
        <p14:creationId xmlns:p14="http://schemas.microsoft.com/office/powerpoint/2010/main" val="587592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a:p>
            <a:r>
              <a:rPr lang="en-US" dirty="0">
                <a:latin typeface="Calibri"/>
                <a:cs typeface="Calibri"/>
              </a:rPr>
              <a:t> </a:t>
            </a:r>
            <a:r>
              <a:rPr lang="en-US" dirty="0"/>
              <a:t>Phase 2: Putting together application materials. I have another </a:t>
            </a:r>
            <a:r>
              <a:rPr lang="en-US" dirty="0" err="1"/>
              <a:t>powerpoint</a:t>
            </a:r>
            <a:r>
              <a:rPr lang="en-US" dirty="0"/>
              <a:t> that goes into detail of initial steps of how to begin efforts for a Park certification, but to summarize there are some essential components to any certification:</a:t>
            </a:r>
          </a:p>
          <a:p>
            <a:endParaRPr lang="en-US" dirty="0">
              <a:latin typeface="Calibri"/>
              <a:cs typeface="Calibri"/>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7221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a:p>
            <a:r>
              <a:rPr lang="en-US" dirty="0">
                <a:latin typeface="Calibri"/>
                <a:cs typeface="Calibri"/>
              </a:rPr>
              <a:t> </a:t>
            </a:r>
            <a:r>
              <a:rPr lang="en-US" dirty="0"/>
              <a:t>Phase 2: Putting together application materials. I have another </a:t>
            </a:r>
            <a:r>
              <a:rPr lang="en-US" dirty="0" err="1"/>
              <a:t>powerpoint</a:t>
            </a:r>
            <a:r>
              <a:rPr lang="en-US" dirty="0"/>
              <a:t> that goes into detail of initial steps of how to begin efforts for a Park certification, but to summarize there are some essential components to any certification:</a:t>
            </a:r>
          </a:p>
          <a:p>
            <a:endParaRPr lang="en-US" dirty="0">
              <a:latin typeface="Calibri"/>
              <a:cs typeface="Calibri"/>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166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a:p>
            <a:r>
              <a:rPr lang="en-US" dirty="0">
                <a:latin typeface="Calibri"/>
                <a:cs typeface="Calibri"/>
              </a:rPr>
              <a:t> </a:t>
            </a:r>
            <a:r>
              <a:rPr lang="en-US" dirty="0"/>
              <a:t>Phase 2: Putting together application materials. I have another </a:t>
            </a:r>
            <a:r>
              <a:rPr lang="en-US" dirty="0" err="1"/>
              <a:t>powerpoint</a:t>
            </a:r>
            <a:r>
              <a:rPr lang="en-US" dirty="0"/>
              <a:t> that goes into detail of initial steps of how to begin efforts for a Park certification, but to summarize there are some essential components to any certification:</a:t>
            </a:r>
          </a:p>
          <a:p>
            <a:endParaRPr lang="en-US" dirty="0">
              <a:latin typeface="Calibri"/>
              <a:cs typeface="Calibri"/>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894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
            </a:r>
            <a:br>
              <a:rPr lang="en-US" dirty="0"/>
            </a:br>
            <a:endParaRPr lang="en-US" dirty="0"/>
          </a:p>
          <a:p>
            <a:r>
              <a:rPr lang="en-US" dirty="0"/>
              <a:t>1) Obtain a letter of nomination from a qualified IDA member nominator, as well as a supporting letter from the Park leadership, such as a superintendent or administrator. </a:t>
            </a:r>
          </a:p>
          <a:p>
            <a:r>
              <a:rPr lang="en-US" dirty="0"/>
              <a:t/>
            </a:r>
            <a:br>
              <a:rPr lang="en-US" dirty="0"/>
            </a:br>
            <a:endParaRPr lang="en-US" dirty="0"/>
          </a:p>
          <a:p>
            <a:r>
              <a:rPr lang="en-US" dirty="0"/>
              <a:t>2) Create a lighting inventory of all existing outdoor lighting within the park. </a:t>
            </a:r>
          </a:p>
          <a:p>
            <a:r>
              <a:rPr lang="en-US" dirty="0"/>
              <a:t/>
            </a:r>
            <a:br>
              <a:rPr lang="en-US" dirty="0"/>
            </a:br>
            <a:endParaRPr lang="en-US" dirty="0"/>
          </a:p>
          <a:p>
            <a:r>
              <a:rPr lang="en-US" dirty="0"/>
              <a:t>3) Create a quality comprehensive Lighting Management Plan (LMP) that describes how all outdoor lighting should be managed within the park. There are guidelines within the document and on our website that mention the aspects that need to be included in the plan. </a:t>
            </a:r>
          </a:p>
          <a:p>
            <a:r>
              <a:rPr lang="en-US" dirty="0"/>
              <a:t/>
            </a:r>
            <a:br>
              <a:rPr lang="en-US" dirty="0"/>
            </a:br>
            <a:endParaRPr lang="en-US" dirty="0"/>
          </a:p>
          <a:p>
            <a:r>
              <a:rPr lang="en-US" dirty="0"/>
              <a:t>4) Lighting compliance. By the time you submit the application, 2/3 (67%) of the existing lighting in your park needs to abide by the regulations listed in your LMP. You will also need to make sure that 90% of your lighting needs to be compliant within five years and 100% of your lighting needs to be compliant within ten years after receiving the designation. </a:t>
            </a:r>
          </a:p>
          <a:p>
            <a:r>
              <a:rPr lang="en-US" dirty="0"/>
              <a:t/>
            </a:r>
            <a:br>
              <a:rPr lang="en-US" dirty="0"/>
            </a:br>
            <a:endParaRPr lang="en-US" dirty="0"/>
          </a:p>
          <a:p>
            <a:r>
              <a:rPr lang="en-US" dirty="0"/>
              <a:t>5) Leadership example. This component is meant to show that your park is also committed to good uses of effective outdoor lighting, which can be accomplished in a few different ways: </a:t>
            </a:r>
          </a:p>
          <a:p>
            <a:r>
              <a:rPr lang="en-US" dirty="0"/>
              <a:t>     A) Producing at least one “night sky friendly” lighting project that is publicly visible and interpreted. </a:t>
            </a:r>
          </a:p>
          <a:p>
            <a:r>
              <a:rPr lang="en-US" dirty="0"/>
              <a:t>     B) Involving at least two external partners in dark sky restoration efforts.</a:t>
            </a:r>
          </a:p>
          <a:p>
            <a:r>
              <a:rPr lang="en-US" dirty="0"/>
              <a:t>     C) Cooperation with at least two nearby municipalities that results in the adoption of lighting policies that improve sky conditions in the Park. </a:t>
            </a:r>
          </a:p>
          <a:p>
            <a:r>
              <a:rPr lang="en-US" dirty="0"/>
              <a:t>[Does not apply to Sanctuaries due to remote location]</a:t>
            </a:r>
          </a:p>
          <a:p>
            <a:r>
              <a:rPr lang="en-US" dirty="0"/>
              <a:t/>
            </a:r>
            <a:br>
              <a:rPr lang="en-US" dirty="0"/>
            </a:br>
            <a:r>
              <a:rPr lang="en-US" dirty="0"/>
              <a:t/>
            </a:r>
            <a:br>
              <a:rPr lang="en-US" dirty="0"/>
            </a:br>
            <a:endParaRPr lang="en-US" dirty="0"/>
          </a:p>
          <a:p>
            <a:r>
              <a:rPr lang="en-US" dirty="0"/>
              <a:t>6) Outreach. Your park should also have dedicated programming at least four times a year that educates visitors and the general public about dark skies and includes a reference to IDA. </a:t>
            </a:r>
          </a:p>
          <a:p>
            <a:r>
              <a:rPr lang="en-US" dirty="0"/>
              <a:t>[Sanctuaries - The importance of dark skies/natural darkness and the benefits of quality lighting</a:t>
            </a:r>
          </a:p>
          <a:p>
            <a:r>
              <a:rPr lang="en-US" dirty="0"/>
              <a:t>are paramount in Sanctuary external communications. If the Sanctuary typically provides interpretive programs, then dark skies must be one of the central themes communicated through on-site interpretation]</a:t>
            </a:r>
          </a:p>
          <a:p>
            <a:r>
              <a:rPr lang="en-US" dirty="0"/>
              <a:t/>
            </a:r>
            <a:br>
              <a:rPr lang="en-US" dirty="0"/>
            </a:br>
            <a:r>
              <a:rPr lang="en-US" dirty="0"/>
              <a:t/>
            </a:r>
            <a:br>
              <a:rPr lang="en-US" dirty="0"/>
            </a:br>
            <a:endParaRPr lang="en-US" dirty="0"/>
          </a:p>
          <a:p>
            <a:r>
              <a:rPr lang="en-US" dirty="0"/>
              <a:t>7) A measurement program must be maintained either by the Park, private landowner(s), or by another public or private organization (university, research center, IDA chapter, astronomy club, etc.) to follow the evolution of light pollution in the IDSP and assure that the night sky quality does not degrade.</a:t>
            </a:r>
          </a:p>
          <a:p>
            <a:pPr marL="0" indent="0"/>
            <a:r>
              <a:rPr lang="en-US" dirty="0"/>
              <a:t/>
            </a:r>
            <a:br>
              <a:rPr lang="en-US" dirty="0"/>
            </a:br>
            <a:endParaRPr lang="en-US" dirty="0"/>
          </a:p>
        </p:txBody>
      </p:sp>
      <p:sp>
        <p:nvSpPr>
          <p:cNvPr id="128" name="Google Shape;12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0562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4640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119970-01B5-4C9F-B942-972219098EF5}" type="datetime1">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433BA-0873-4634-B5ED-E353332842D7}" type="datetime1">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33E89A-350D-4468-8A30-CA001ACD5B4D}" type="datetime1">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4852DA-2676-4D72-8205-46354AC12453}" type="datetime1">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3A5B13-61CB-4C2E-80D2-705B86247EA7}" type="datetime1">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C9D5AD-6A0D-4618-A4A8-918CEB45052F}" type="datetime1">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C2024C-5200-4317-9F6C-6FBCDD133FDF}" type="datetime1">
              <a:rPr lang="en-US" smtClean="0"/>
              <a:t>10/4/2021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18F08E-1DC7-4F47-8C35-3B24A8C268C2}" type="datetime1">
              <a:rPr lang="en-US" smtClean="0"/>
              <a:t>10/4/2021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17797-66D9-4DDD-B5C7-AA3A7EF43479}" type="datetime1">
              <a:rPr lang="en-US" smtClean="0"/>
              <a:t>10/4/2021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128AB0-9755-4BFE-A8D5-0801B7789798}" type="datetime1">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423C7D-DC4F-4BE7-8AD3-62F106D0C61B}" type="datetime1">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8A71C-5C4A-4E23-9ACA-8BEFAA52FC93}" type="datetime1">
              <a:rPr lang="en-US" smtClean="0"/>
              <a:t>10/4/2021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darksky.org/how-to-start-a-local-dark-skies-grou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darksky.org/our-work/conservation/idsp/" TargetMode="Externa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darksky.org/wp-content/uploads/bsk-pdf-manager/2021/05/UNSP-Final-May-2021.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pixabay.com/en/apply-icons-jg-favorites-ok-okay-1293741/" TargetMode="Externa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darkskymissouri.org/idsp/inquir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hyperlink" Target="https://www.darkskymissouri.org/idsp/inquiry" TargetMode="Externa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ngimg.com/download/38187"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reativecommons.org/licenses/by/3.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www.freeimageslive.co.uk/free_stock_image/colorful-bricks-jpg" TargetMode="External"/><Relationship Id="rId5" Type="http://schemas.openxmlformats.org/officeDocument/2006/relationships/image" Target="../media/image23.jpe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commons.wikimedia.org/wiki/File:Timeline_(656040)_-_The_Noun_Project.svg" TargetMode="External"/><Relationship Id="rId5" Type="http://schemas.openxmlformats.org/officeDocument/2006/relationships/image" Target="../media/image29.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darksky.org/wp-content/uploads/bsk-pdf-manager/2021/05/UNSP-Final-May-2021.pdf" TargetMode="External"/><Relationship Id="rId7" Type="http://schemas.openxmlformats.org/officeDocument/2006/relationships/image" Target="../media/image1.png"/><Relationship Id="rId2" Type="http://schemas.openxmlformats.org/officeDocument/2006/relationships/hyperlink" Target="https://www.darksky.org/our-work/conservation/idsp/"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darksky.org/our-work/lighting/public-policy/lighting-ordinances/" TargetMode="External"/><Relationship Id="rId4" Type="http://schemas.openxmlformats.org/officeDocument/2006/relationships/hyperlink" Target="https://www.darksky.org/our-work/lighting/lighting-for-industry/fsa/fsa-products/" TargetMode="External"/><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1446" y="3958569"/>
            <a:ext cx="7921625" cy="2366031"/>
          </a:xfrm>
        </p:spPr>
        <p:txBody>
          <a:bodyPr>
            <a:normAutofit/>
          </a:bodyPr>
          <a:lstStyle/>
          <a:p>
            <a:r>
              <a:rPr lang="en-US" b="1" dirty="0">
                <a:solidFill>
                  <a:schemeClr val="tx2">
                    <a:lumMod val="75000"/>
                  </a:schemeClr>
                </a:solidFill>
                <a:latin typeface="Centaur" panose="02030504050205020304" pitchFamily="18" charset="0"/>
              </a:rPr>
              <a:t>  </a:t>
            </a:r>
            <a:r>
              <a:rPr lang="en-US" b="1" dirty="0" err="1">
                <a:solidFill>
                  <a:schemeClr val="tx2">
                    <a:lumMod val="75000"/>
                  </a:schemeClr>
                </a:solidFill>
                <a:latin typeface="Centaur" panose="02030504050205020304" pitchFamily="18" charset="0"/>
              </a:rPr>
              <a:t>Vayujeet</a:t>
            </a:r>
            <a:r>
              <a:rPr lang="en-US" b="1" dirty="0">
                <a:solidFill>
                  <a:schemeClr val="tx2">
                    <a:lumMod val="75000"/>
                  </a:schemeClr>
                </a:solidFill>
                <a:latin typeface="Centaur" panose="02030504050205020304" pitchFamily="18" charset="0"/>
              </a:rPr>
              <a:t> </a:t>
            </a:r>
            <a:r>
              <a:rPr lang="en-US" b="1" dirty="0" err="1">
                <a:solidFill>
                  <a:schemeClr val="tx2">
                    <a:lumMod val="75000"/>
                  </a:schemeClr>
                </a:solidFill>
                <a:latin typeface="Centaur" panose="02030504050205020304" pitchFamily="18" charset="0"/>
              </a:rPr>
              <a:t>Gokhale</a:t>
            </a:r>
            <a:r>
              <a:rPr lang="en-US" b="1" dirty="0">
                <a:solidFill>
                  <a:schemeClr val="tx2">
                    <a:lumMod val="75000"/>
                  </a:schemeClr>
                </a:solidFill>
                <a:latin typeface="Centaur" panose="02030504050205020304" pitchFamily="18" charset="0"/>
              </a:rPr>
              <a:t> &amp; Stephanie Todd</a:t>
            </a:r>
          </a:p>
          <a:p>
            <a:r>
              <a:rPr lang="en-US" b="1" dirty="0">
                <a:solidFill>
                  <a:schemeClr val="tx2">
                    <a:lumMod val="75000"/>
                  </a:schemeClr>
                </a:solidFill>
                <a:latin typeface="Centaur" panose="02030504050205020304" pitchFamily="18" charset="0"/>
              </a:rPr>
              <a:t/>
            </a:r>
            <a:br>
              <a:rPr lang="en-US" b="1" dirty="0">
                <a:solidFill>
                  <a:schemeClr val="tx2">
                    <a:lumMod val="75000"/>
                  </a:schemeClr>
                </a:solidFill>
                <a:latin typeface="Centaur" panose="02030504050205020304" pitchFamily="18" charset="0"/>
              </a:rPr>
            </a:br>
            <a:r>
              <a:rPr lang="en-US" dirty="0">
                <a:solidFill>
                  <a:schemeClr val="tx2">
                    <a:lumMod val="75000"/>
                  </a:schemeClr>
                </a:solidFill>
                <a:latin typeface="Centaur" panose="02030504050205020304" pitchFamily="18" charset="0"/>
              </a:rPr>
              <a:t>@</a:t>
            </a:r>
            <a:r>
              <a:rPr lang="en-US" dirty="0" err="1">
                <a:solidFill>
                  <a:schemeClr val="tx2">
                    <a:lumMod val="75000"/>
                  </a:schemeClr>
                </a:solidFill>
                <a:latin typeface="Centaur" panose="02030504050205020304" pitchFamily="18" charset="0"/>
              </a:rPr>
              <a:t>Vayujeet</a:t>
            </a:r>
            <a:r>
              <a:rPr lang="en-US" dirty="0">
                <a:solidFill>
                  <a:schemeClr val="tx2">
                    <a:lumMod val="75000"/>
                  </a:schemeClr>
                </a:solidFill>
                <a:latin typeface="Centaur" panose="02030504050205020304" pitchFamily="18" charset="0"/>
              </a:rPr>
              <a:t>, @</a:t>
            </a:r>
            <a:r>
              <a:rPr lang="en-US" dirty="0" err="1">
                <a:solidFill>
                  <a:schemeClr val="tx2">
                    <a:lumMod val="75000"/>
                  </a:schemeClr>
                </a:solidFill>
                <a:latin typeface="Centaur" panose="02030504050205020304" pitchFamily="18" charset="0"/>
              </a:rPr>
              <a:t>darkskyTSU</a:t>
            </a:r>
            <a:endParaRPr lang="en-US" b="1" dirty="0">
              <a:solidFill>
                <a:schemeClr val="tx2">
                  <a:lumMod val="75000"/>
                </a:schemeClr>
              </a:solidFill>
              <a:latin typeface="Centaur" panose="02030504050205020304" pitchFamily="18" charset="0"/>
            </a:endParaRPr>
          </a:p>
        </p:txBody>
      </p:sp>
      <p:sp>
        <p:nvSpPr>
          <p:cNvPr id="4" name="AutoShape 2" descr="http://darksky.org/images/header//idsa_img_customHeader-bg-118981.jpg"/>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66" name="Straight Connector 65"/>
          <p:cNvCxnSpPr/>
          <p:nvPr/>
        </p:nvCxnSpPr>
        <p:spPr>
          <a:xfrm flipV="1">
            <a:off x="11113" y="3120369"/>
            <a:ext cx="787400" cy="556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5" name="Picture 2" descr="https://darkskymissouri.org/images/logo/IDA_Missouri_logo_top.png"/>
          <p:cNvPicPr>
            <a:picLocks noChangeAspect="1" noChangeArrowheads="1"/>
          </p:cNvPicPr>
          <p:nvPr/>
        </p:nvPicPr>
        <p:blipFill>
          <a:blip r:embed="rId2" cstate="print"/>
          <a:srcRect/>
          <a:stretch>
            <a:fillRect/>
          </a:stretch>
        </p:blipFill>
        <p:spPr bwMode="auto">
          <a:xfrm>
            <a:off x="7838865" y="0"/>
            <a:ext cx="1292943" cy="762000"/>
          </a:xfrm>
          <a:prstGeom prst="rect">
            <a:avLst/>
          </a:prstGeom>
          <a:noFill/>
        </p:spPr>
      </p:pic>
      <p:sp>
        <p:nvSpPr>
          <p:cNvPr id="72" name="Title 1"/>
          <p:cNvSpPr txBox="1">
            <a:spLocks/>
          </p:cNvSpPr>
          <p:nvPr/>
        </p:nvSpPr>
        <p:spPr>
          <a:xfrm>
            <a:off x="460375" y="1600200"/>
            <a:ext cx="8305800" cy="15201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600" b="1" dirty="0">
                <a:latin typeface="Centaur" panose="02030504050205020304" pitchFamily="18" charset="0"/>
              </a:rPr>
              <a:t>The International Dark Sky Places Program</a:t>
            </a:r>
          </a:p>
        </p:txBody>
      </p:sp>
    </p:spTree>
    <p:extLst>
      <p:ext uri="{BB962C8B-B14F-4D97-AF65-F5344CB8AC3E}">
        <p14:creationId xmlns:p14="http://schemas.microsoft.com/office/powerpoint/2010/main" val="3567299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darkskymissouri.org/images/logo/IDA_Missouri_logo_top.png"/>
          <p:cNvPicPr>
            <a:picLocks noChangeAspect="1" noChangeArrowheads="1"/>
          </p:cNvPicPr>
          <p:nvPr/>
        </p:nvPicPr>
        <p:blipFill>
          <a:blip r:embed="rId3" cstate="print"/>
          <a:srcRect/>
          <a:stretch>
            <a:fillRect/>
          </a:stretch>
        </p:blipFill>
        <p:spPr bwMode="auto">
          <a:xfrm>
            <a:off x="7838865" y="0"/>
            <a:ext cx="1292943" cy="762000"/>
          </a:xfrm>
          <a:prstGeom prst="rect">
            <a:avLst/>
          </a:prstGeom>
          <a:noFill/>
        </p:spPr>
      </p:pic>
      <p:sp>
        <p:nvSpPr>
          <p:cNvPr id="6" name="Content Placeholder 2"/>
          <p:cNvSpPr>
            <a:spLocks noGrp="1"/>
          </p:cNvSpPr>
          <p:nvPr>
            <p:ph idx="1"/>
          </p:nvPr>
        </p:nvSpPr>
        <p:spPr>
          <a:xfrm>
            <a:off x="304800" y="152400"/>
            <a:ext cx="8686800" cy="685800"/>
          </a:xfrm>
        </p:spPr>
        <p:txBody>
          <a:bodyPr>
            <a:noAutofit/>
          </a:bodyPr>
          <a:lstStyle/>
          <a:p>
            <a:pPr algn="ctr">
              <a:buNone/>
              <a:defRPr/>
            </a:pPr>
            <a:r>
              <a:rPr lang="en-US" sz="3600" u="sng" dirty="0">
                <a:latin typeface="Centaur" panose="02030504050205020304" pitchFamily="18" charset="0"/>
              </a:rPr>
              <a:t>Technical Solutions to Light Pollution</a:t>
            </a:r>
          </a:p>
          <a:p>
            <a:pPr algn="ctr">
              <a:buNone/>
              <a:defRPr/>
            </a:pPr>
            <a:endParaRPr lang="en-US" sz="3600" u="sng" dirty="0">
              <a:latin typeface="Centaur" panose="02030504050205020304" pitchFamily="18" charset="0"/>
            </a:endParaRPr>
          </a:p>
        </p:txBody>
      </p:sp>
      <p:sp>
        <p:nvSpPr>
          <p:cNvPr id="3" name="Rectangle 2"/>
          <p:cNvSpPr/>
          <p:nvPr/>
        </p:nvSpPr>
        <p:spPr>
          <a:xfrm>
            <a:off x="93811" y="990600"/>
            <a:ext cx="8973989" cy="5693866"/>
          </a:xfrm>
          <a:prstGeom prst="rect">
            <a:avLst/>
          </a:prstGeom>
        </p:spPr>
        <p:txBody>
          <a:bodyPr wrap="square">
            <a:spAutoFit/>
          </a:bodyPr>
          <a:lstStyle/>
          <a:p>
            <a:pPr marL="457200" indent="-457200">
              <a:buFont typeface="+mj-lt"/>
              <a:buAutoNum type="arabicPeriod"/>
            </a:pPr>
            <a:r>
              <a:rPr lang="en-US" sz="2800" dirty="0">
                <a:solidFill>
                  <a:srgbClr val="000000"/>
                </a:solidFill>
                <a:latin typeface="Centaur" panose="02030504050205020304" pitchFamily="18" charset="0"/>
              </a:rPr>
              <a:t>Use “warmer” (low CCT temperature) lights -- that is, use </a:t>
            </a:r>
            <a:r>
              <a:rPr lang="en-US" sz="2800" dirty="0">
                <a:solidFill>
                  <a:srgbClr val="FF0000"/>
                </a:solidFill>
                <a:latin typeface="Centaur" panose="02030504050205020304" pitchFamily="18" charset="0"/>
              </a:rPr>
              <a:t>amber or red</a:t>
            </a:r>
            <a:r>
              <a:rPr lang="en-US" sz="2800" dirty="0">
                <a:solidFill>
                  <a:srgbClr val="000000"/>
                </a:solidFill>
                <a:latin typeface="Centaur" panose="02030504050205020304" pitchFamily="18" charset="0"/>
              </a:rPr>
              <a:t> colored outdoor lights. </a:t>
            </a:r>
          </a:p>
          <a:p>
            <a:pPr marL="914400" lvl="1" indent="-457200">
              <a:buFont typeface="+mj-lt"/>
              <a:buAutoNum type="alphaLcPeriod"/>
            </a:pPr>
            <a:r>
              <a:rPr lang="en-US" sz="2800" dirty="0">
                <a:solidFill>
                  <a:srgbClr val="000000"/>
                </a:solidFill>
                <a:latin typeface="Centaur" panose="02030504050205020304" pitchFamily="18" charset="0"/>
              </a:rPr>
              <a:t>These cause less glare, and are soothing to the eye, </a:t>
            </a:r>
          </a:p>
          <a:p>
            <a:pPr marL="914400" lvl="1" indent="-457200">
              <a:buFont typeface="+mj-lt"/>
              <a:buAutoNum type="alphaLcPeriod"/>
            </a:pPr>
            <a:r>
              <a:rPr lang="en-US" sz="2800" dirty="0">
                <a:solidFill>
                  <a:srgbClr val="000000"/>
                </a:solidFill>
                <a:latin typeface="Centaur" panose="02030504050205020304" pitchFamily="18" charset="0"/>
              </a:rPr>
              <a:t>Orange/Red light scatters less in the atmosphere than blue/white light – hence contributes less to sky glow, and </a:t>
            </a:r>
          </a:p>
          <a:p>
            <a:pPr marL="914400" lvl="1" indent="-457200">
              <a:buFont typeface="+mj-lt"/>
              <a:buAutoNum type="alphaLcPeriod"/>
            </a:pPr>
            <a:r>
              <a:rPr lang="en-US" sz="2800" dirty="0">
                <a:solidFill>
                  <a:srgbClr val="000000"/>
                </a:solidFill>
                <a:latin typeface="Centaur" panose="02030504050205020304" pitchFamily="18" charset="0"/>
              </a:rPr>
              <a:t>the least harmful to plants, insects, birds, and animals. </a:t>
            </a:r>
          </a:p>
          <a:p>
            <a:pPr marL="457200" indent="-457200">
              <a:buFont typeface="+mj-lt"/>
              <a:buAutoNum type="arabicPeriod"/>
            </a:pPr>
            <a:r>
              <a:rPr lang="en-US" sz="2800" dirty="0">
                <a:solidFill>
                  <a:srgbClr val="000000"/>
                </a:solidFill>
                <a:latin typeface="Centaur" panose="02030504050205020304" pitchFamily="18" charset="0"/>
              </a:rPr>
              <a:t>Secondly, </a:t>
            </a:r>
            <a:r>
              <a:rPr lang="en-US" sz="2800" b="1" dirty="0">
                <a:solidFill>
                  <a:srgbClr val="000000"/>
                </a:solidFill>
                <a:latin typeface="Centaur" panose="02030504050205020304" pitchFamily="18" charset="0"/>
              </a:rPr>
              <a:t>turn off the lights </a:t>
            </a:r>
            <a:r>
              <a:rPr lang="en-US" sz="2800" dirty="0">
                <a:solidFill>
                  <a:srgbClr val="000000"/>
                </a:solidFill>
                <a:latin typeface="Centaur" panose="02030504050205020304" pitchFamily="18" charset="0"/>
              </a:rPr>
              <a:t>when they are not in use -- whether </a:t>
            </a:r>
            <a:r>
              <a:rPr lang="en-US" sz="2800" u="sng" dirty="0">
                <a:solidFill>
                  <a:srgbClr val="000000"/>
                </a:solidFill>
                <a:latin typeface="Centaur" panose="02030504050205020304" pitchFamily="18" charset="0"/>
              </a:rPr>
              <a:t>indoors or outdoors</a:t>
            </a:r>
            <a:r>
              <a:rPr lang="en-US" sz="2800" dirty="0">
                <a:solidFill>
                  <a:srgbClr val="000000"/>
                </a:solidFill>
                <a:latin typeface="Centaur" panose="02030504050205020304" pitchFamily="18" charset="0"/>
              </a:rPr>
              <a:t>. </a:t>
            </a:r>
          </a:p>
          <a:p>
            <a:pPr marL="457200" indent="-457200">
              <a:buFont typeface="+mj-lt"/>
              <a:buAutoNum type="arabicPeriod"/>
            </a:pPr>
            <a:r>
              <a:rPr lang="en-US" sz="2800" dirty="0">
                <a:solidFill>
                  <a:srgbClr val="000000"/>
                </a:solidFill>
                <a:latin typeface="Centaur" panose="02030504050205020304" pitchFamily="18" charset="0"/>
              </a:rPr>
              <a:t>If at all lights are necessary outdoors:</a:t>
            </a:r>
          </a:p>
          <a:p>
            <a:pPr marL="914400" lvl="1" indent="-457200">
              <a:buFont typeface="+mj-lt"/>
              <a:buAutoNum type="alphaLcPeriod"/>
            </a:pPr>
            <a:r>
              <a:rPr lang="en-US" sz="2800" dirty="0">
                <a:solidFill>
                  <a:srgbClr val="000000"/>
                </a:solidFill>
                <a:latin typeface="Centaur" panose="02030504050205020304" pitchFamily="18" charset="0"/>
              </a:rPr>
              <a:t>Use well </a:t>
            </a:r>
            <a:r>
              <a:rPr lang="en-US" sz="2800" b="1" dirty="0">
                <a:solidFill>
                  <a:srgbClr val="000000"/>
                </a:solidFill>
                <a:latin typeface="Centaur" panose="02030504050205020304" pitchFamily="18" charset="0"/>
              </a:rPr>
              <a:t>shielded</a:t>
            </a:r>
            <a:r>
              <a:rPr lang="en-US" sz="2800" dirty="0">
                <a:solidFill>
                  <a:srgbClr val="000000"/>
                </a:solidFill>
                <a:latin typeface="Centaur" panose="02030504050205020304" pitchFamily="18" charset="0"/>
              </a:rPr>
              <a:t> light fixtures (“dark sky friendly”) </a:t>
            </a:r>
          </a:p>
          <a:p>
            <a:pPr marL="914400" lvl="1" indent="-457200">
              <a:buFont typeface="+mj-lt"/>
              <a:buAutoNum type="alphaLcPeriod"/>
            </a:pPr>
            <a:r>
              <a:rPr lang="en-US" sz="2800" dirty="0">
                <a:solidFill>
                  <a:srgbClr val="000000"/>
                </a:solidFill>
                <a:latin typeface="Centaur" panose="02030504050205020304" pitchFamily="18" charset="0"/>
              </a:rPr>
              <a:t>put lights on a </a:t>
            </a:r>
            <a:r>
              <a:rPr lang="en-US" sz="2800" b="1" dirty="0">
                <a:solidFill>
                  <a:srgbClr val="FF0000"/>
                </a:solidFill>
                <a:latin typeface="Centaur" panose="02030504050205020304" pitchFamily="18" charset="0"/>
              </a:rPr>
              <a:t>timer</a:t>
            </a:r>
            <a:r>
              <a:rPr lang="en-US" sz="2800" dirty="0">
                <a:solidFill>
                  <a:srgbClr val="000000"/>
                </a:solidFill>
                <a:latin typeface="Centaur" panose="02030504050205020304" pitchFamily="18" charset="0"/>
              </a:rPr>
              <a:t> so that they can turn “on” only when needed.</a:t>
            </a:r>
          </a:p>
          <a:p>
            <a:pPr lvl="2"/>
            <a:r>
              <a:rPr lang="en-US" sz="2800" dirty="0">
                <a:solidFill>
                  <a:srgbClr val="000000"/>
                </a:solidFill>
                <a:latin typeface="Centaur" panose="02030504050205020304" pitchFamily="18" charset="0"/>
              </a:rPr>
              <a:t>(This also is good for safety).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419915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darkskymissouri.org/images/logo/IDA_Missouri_logo_top.png"/>
          <p:cNvPicPr>
            <a:picLocks noChangeAspect="1" noChangeArrowheads="1"/>
          </p:cNvPicPr>
          <p:nvPr/>
        </p:nvPicPr>
        <p:blipFill>
          <a:blip r:embed="rId3" cstate="print"/>
          <a:srcRect/>
          <a:stretch>
            <a:fillRect/>
          </a:stretch>
        </p:blipFill>
        <p:spPr bwMode="auto">
          <a:xfrm>
            <a:off x="7838865" y="0"/>
            <a:ext cx="1292943" cy="762000"/>
          </a:xfrm>
          <a:prstGeom prst="rect">
            <a:avLst/>
          </a:prstGeom>
          <a:noFill/>
        </p:spPr>
      </p:pic>
      <p:sp>
        <p:nvSpPr>
          <p:cNvPr id="6" name="Content Placeholder 2"/>
          <p:cNvSpPr>
            <a:spLocks noGrp="1"/>
          </p:cNvSpPr>
          <p:nvPr>
            <p:ph idx="1"/>
          </p:nvPr>
        </p:nvSpPr>
        <p:spPr>
          <a:xfrm>
            <a:off x="304800" y="152400"/>
            <a:ext cx="8686800" cy="685800"/>
          </a:xfrm>
        </p:spPr>
        <p:txBody>
          <a:bodyPr>
            <a:noAutofit/>
          </a:bodyPr>
          <a:lstStyle/>
          <a:p>
            <a:pPr algn="ctr">
              <a:buNone/>
              <a:defRPr/>
            </a:pPr>
            <a:r>
              <a:rPr lang="en-US" sz="3600" u="sng" dirty="0">
                <a:latin typeface="Centaur" panose="02030504050205020304" pitchFamily="18" charset="0"/>
              </a:rPr>
              <a:t>Reducing Light Pollution</a:t>
            </a:r>
          </a:p>
          <a:p>
            <a:pPr algn="ctr">
              <a:buNone/>
              <a:defRPr/>
            </a:pPr>
            <a:endParaRPr lang="en-US" sz="3600" u="sng" dirty="0">
              <a:latin typeface="Centaur" panose="02030504050205020304" pitchFamily="18" charset="0"/>
            </a:endParaRPr>
          </a:p>
        </p:txBody>
      </p:sp>
      <p:sp>
        <p:nvSpPr>
          <p:cNvPr id="3" name="Rectangle 2"/>
          <p:cNvSpPr/>
          <p:nvPr/>
        </p:nvSpPr>
        <p:spPr>
          <a:xfrm>
            <a:off x="93811" y="990600"/>
            <a:ext cx="8973989" cy="5262979"/>
          </a:xfrm>
          <a:prstGeom prst="rect">
            <a:avLst/>
          </a:prstGeom>
        </p:spPr>
        <p:txBody>
          <a:bodyPr wrap="square">
            <a:spAutoFit/>
          </a:bodyPr>
          <a:lstStyle/>
          <a:p>
            <a:pPr marL="457200" indent="-457200">
              <a:buFont typeface="+mj-lt"/>
              <a:buAutoNum type="arabicPeriod"/>
            </a:pPr>
            <a:r>
              <a:rPr lang="en-US" sz="2800" dirty="0">
                <a:solidFill>
                  <a:srgbClr val="000000"/>
                </a:solidFill>
                <a:latin typeface="Centaur" panose="02030504050205020304" pitchFamily="18" charset="0"/>
              </a:rPr>
              <a:t>The technical </a:t>
            </a:r>
            <a:r>
              <a:rPr lang="en-US" sz="2800" dirty="0">
                <a:solidFill>
                  <a:srgbClr val="FF0000"/>
                </a:solidFill>
                <a:latin typeface="Centaur" panose="02030504050205020304" pitchFamily="18" charset="0"/>
              </a:rPr>
              <a:t>solutions to light pollution are rather straight-forward</a:t>
            </a:r>
            <a:r>
              <a:rPr lang="en-US" sz="2800" dirty="0">
                <a:solidFill>
                  <a:srgbClr val="000000"/>
                </a:solidFill>
                <a:latin typeface="Centaur" panose="02030504050205020304" pitchFamily="18" charset="0"/>
              </a:rPr>
              <a:t>: minimize use of outdoor light, direct it where it is needed, and use amber/red light instead of blue-white light.</a:t>
            </a:r>
          </a:p>
          <a:p>
            <a:pPr marL="457200" indent="-457200">
              <a:buFont typeface="+mj-lt"/>
              <a:buAutoNum type="arabicPeriod"/>
            </a:pPr>
            <a:r>
              <a:rPr lang="en-US" sz="2800" dirty="0">
                <a:solidFill>
                  <a:srgbClr val="000000"/>
                </a:solidFill>
                <a:latin typeface="Centaur" panose="02030504050205020304" pitchFamily="18" charset="0"/>
              </a:rPr>
              <a:t>The bigger challenge is to overcome </a:t>
            </a:r>
            <a:r>
              <a:rPr lang="en-US" sz="2800" dirty="0">
                <a:solidFill>
                  <a:srgbClr val="FF0000"/>
                </a:solidFill>
                <a:latin typeface="Centaur" panose="02030504050205020304" pitchFamily="18" charset="0"/>
              </a:rPr>
              <a:t>individual and institutional inertia</a:t>
            </a:r>
            <a:r>
              <a:rPr lang="en-US" sz="2800" dirty="0">
                <a:solidFill>
                  <a:srgbClr val="000000"/>
                </a:solidFill>
                <a:latin typeface="Centaur" panose="02030504050205020304" pitchFamily="18" charset="0"/>
              </a:rPr>
              <a:t> and make people </a:t>
            </a:r>
            <a:r>
              <a:rPr lang="en-US" sz="2800" dirty="0">
                <a:solidFill>
                  <a:srgbClr val="FF0000"/>
                </a:solidFill>
                <a:latin typeface="Centaur" panose="02030504050205020304" pitchFamily="18" charset="0"/>
              </a:rPr>
              <a:t>change their habits</a:t>
            </a:r>
            <a:r>
              <a:rPr lang="en-US" sz="2800" dirty="0">
                <a:solidFill>
                  <a:srgbClr val="000000"/>
                </a:solidFill>
                <a:latin typeface="Centaur" panose="02030504050205020304" pitchFamily="18" charset="0"/>
              </a:rPr>
              <a:t>.</a:t>
            </a:r>
          </a:p>
          <a:p>
            <a:pPr marL="457200" indent="-457200">
              <a:buFont typeface="+mj-lt"/>
              <a:buAutoNum type="arabicPeriod"/>
            </a:pPr>
            <a:r>
              <a:rPr lang="en-US" sz="2800" dirty="0">
                <a:solidFill>
                  <a:srgbClr val="000000"/>
                </a:solidFill>
                <a:latin typeface="Centaur" panose="02030504050205020304" pitchFamily="18" charset="0"/>
              </a:rPr>
              <a:t>This requires dark sky advocates to </a:t>
            </a:r>
            <a:r>
              <a:rPr lang="en-US" sz="2800" dirty="0">
                <a:solidFill>
                  <a:srgbClr val="FF0000"/>
                </a:solidFill>
                <a:latin typeface="Centaur" panose="02030504050205020304" pitchFamily="18" charset="0"/>
              </a:rPr>
              <a:t>take the initiative </a:t>
            </a:r>
            <a:r>
              <a:rPr lang="en-US" sz="2800" dirty="0">
                <a:solidFill>
                  <a:srgbClr val="000000"/>
                </a:solidFill>
                <a:latin typeface="Centaur" panose="02030504050205020304" pitchFamily="18" charset="0"/>
              </a:rPr>
              <a:t>and engage the public to create awareness about the issues involved, and to move people to act and demand change [</a:t>
            </a:r>
            <a:r>
              <a:rPr lang="en-US" sz="2800" dirty="0">
                <a:solidFill>
                  <a:srgbClr val="FF0000"/>
                </a:solidFill>
                <a:latin typeface="Centaur" panose="02030504050205020304" pitchFamily="18" charset="0"/>
              </a:rPr>
              <a:t>bottom-up approach</a:t>
            </a:r>
            <a:r>
              <a:rPr lang="en-US" sz="2800" dirty="0">
                <a:solidFill>
                  <a:srgbClr val="000000"/>
                </a:solidFill>
                <a:latin typeface="Centaur" panose="02030504050205020304" pitchFamily="18" charset="0"/>
              </a:rPr>
              <a:t>].</a:t>
            </a:r>
          </a:p>
          <a:p>
            <a:pPr marL="457200" indent="-457200">
              <a:buFont typeface="+mj-lt"/>
              <a:buAutoNum type="arabicPeriod"/>
            </a:pPr>
            <a:r>
              <a:rPr lang="en-US" sz="2800" dirty="0">
                <a:solidFill>
                  <a:srgbClr val="000000"/>
                </a:solidFill>
                <a:latin typeface="Centaur" panose="02030504050205020304" pitchFamily="18" charset="0"/>
              </a:rPr>
              <a:t>Additionally, dark sky advocates need to talk to administrators and lawmakers to help them pass laws and ordinances that prohibit the unnecessary and indiscriminate use of outdoor lights [</a:t>
            </a:r>
            <a:r>
              <a:rPr lang="en-US" sz="2800" dirty="0">
                <a:solidFill>
                  <a:srgbClr val="FF0000"/>
                </a:solidFill>
                <a:latin typeface="Centaur" panose="02030504050205020304" pitchFamily="18" charset="0"/>
              </a:rPr>
              <a:t>top-down approach</a:t>
            </a:r>
            <a:r>
              <a:rPr lang="en-US" sz="2800" dirty="0">
                <a:solidFill>
                  <a:srgbClr val="000000"/>
                </a:solidFill>
                <a:latin typeface="Centaur" panose="02030504050205020304" pitchFamily="18" charset="0"/>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407543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573" y="122274"/>
            <a:ext cx="8458200" cy="609600"/>
          </a:xfrm>
        </p:spPr>
        <p:txBody>
          <a:bodyPr>
            <a:noAutofit/>
          </a:bodyPr>
          <a:lstStyle/>
          <a:p>
            <a:pPr algn="ctr">
              <a:buNone/>
              <a:defRPr/>
            </a:pPr>
            <a:r>
              <a:rPr lang="en-US" sz="4000" dirty="0"/>
              <a:t>Protecting the Night</a:t>
            </a:r>
          </a:p>
        </p:txBody>
      </p:sp>
      <p:pic>
        <p:nvPicPr>
          <p:cNvPr id="7"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darkskymissouri.org/images/logo/IDA_Missouri_logo_top.png"/>
          <p:cNvPicPr>
            <a:picLocks noChangeAspect="1" noChangeArrowheads="1"/>
          </p:cNvPicPr>
          <p:nvPr/>
        </p:nvPicPr>
        <p:blipFill>
          <a:blip r:embed="rId3" cstate="print"/>
          <a:srcRect/>
          <a:stretch>
            <a:fillRect/>
          </a:stretch>
        </p:blipFill>
        <p:spPr bwMode="auto">
          <a:xfrm>
            <a:off x="7838865" y="0"/>
            <a:ext cx="1292943" cy="762000"/>
          </a:xfrm>
          <a:prstGeom prst="rect">
            <a:avLst/>
          </a:prstGeom>
          <a:noFill/>
        </p:spPr>
      </p:pic>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grpSp>
        <p:nvGrpSpPr>
          <p:cNvPr id="4" name="Group 3"/>
          <p:cNvGrpSpPr/>
          <p:nvPr/>
        </p:nvGrpSpPr>
        <p:grpSpPr>
          <a:xfrm>
            <a:off x="228600" y="1912710"/>
            <a:ext cx="8534400" cy="1143000"/>
            <a:chOff x="304800" y="699977"/>
            <a:chExt cx="8534400" cy="1143000"/>
          </a:xfrm>
        </p:grpSpPr>
        <p:sp>
          <p:nvSpPr>
            <p:cNvPr id="6" name="Rectangle 5"/>
            <p:cNvSpPr/>
            <p:nvPr/>
          </p:nvSpPr>
          <p:spPr>
            <a:xfrm>
              <a:off x="533400" y="762000"/>
              <a:ext cx="8153400" cy="9906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304800" y="699977"/>
              <a:ext cx="85344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b="1" dirty="0">
                  <a:latin typeface="Centaur" panose="02030504050205020304" pitchFamily="18" charset="0"/>
                </a:rPr>
                <a:t>One of the most difficult things to do is to get people to </a:t>
              </a:r>
              <a:r>
                <a:rPr lang="en-US" b="1" dirty="0">
                  <a:solidFill>
                    <a:srgbClr val="FF0000"/>
                  </a:solidFill>
                  <a:latin typeface="Centaur" panose="02030504050205020304" pitchFamily="18" charset="0"/>
                </a:rPr>
                <a:t>change </a:t>
              </a:r>
              <a:r>
                <a:rPr lang="en-US" b="1" dirty="0">
                  <a:latin typeface="Centaur" panose="02030504050205020304" pitchFamily="18" charset="0"/>
                </a:rPr>
                <a:t>their</a:t>
              </a:r>
              <a:r>
                <a:rPr lang="en-US" b="1" dirty="0">
                  <a:solidFill>
                    <a:srgbClr val="FF0000"/>
                  </a:solidFill>
                  <a:latin typeface="Centaur" panose="02030504050205020304" pitchFamily="18" charset="0"/>
                </a:rPr>
                <a:t> behavior</a:t>
              </a:r>
            </a:p>
          </p:txBody>
        </p:sp>
      </p:grpSp>
      <p:sp>
        <p:nvSpPr>
          <p:cNvPr id="5" name="Rectangle 4"/>
          <p:cNvSpPr/>
          <p:nvPr/>
        </p:nvSpPr>
        <p:spPr>
          <a:xfrm>
            <a:off x="255181" y="3431086"/>
            <a:ext cx="8740173" cy="369332"/>
          </a:xfrm>
          <a:prstGeom prst="rect">
            <a:avLst/>
          </a:prstGeom>
        </p:spPr>
        <p:txBody>
          <a:bodyPr wrap="square">
            <a:spAutoFit/>
          </a:bodyPr>
          <a:lstStyle/>
          <a:p>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INDIVIDUALS WILL HAVE TO BEAR THE BURDEN OF CHANGE TILL INSTITUTIONS CATCH UP</a:t>
            </a:r>
            <a:endParaRPr lang="en-US" dirty="0"/>
          </a:p>
        </p:txBody>
      </p:sp>
      <p:sp>
        <p:nvSpPr>
          <p:cNvPr id="10" name="Content Placeholder 2"/>
          <p:cNvSpPr txBox="1">
            <a:spLocks/>
          </p:cNvSpPr>
          <p:nvPr/>
        </p:nvSpPr>
        <p:spPr>
          <a:xfrm>
            <a:off x="304799" y="1009205"/>
            <a:ext cx="8534400" cy="7433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sz="3600" b="1" dirty="0">
                <a:latin typeface="Centaur" panose="02030504050205020304" pitchFamily="18" charset="0"/>
              </a:rPr>
              <a:t>How to bring about change?</a:t>
            </a:r>
            <a:endParaRPr lang="en-US" sz="3600" b="1" dirty="0">
              <a:solidFill>
                <a:srgbClr val="FF0000"/>
              </a:solidFill>
              <a:latin typeface="Centaur" panose="02030504050205020304" pitchFamily="18" charset="0"/>
            </a:endParaRPr>
          </a:p>
        </p:txBody>
      </p:sp>
      <p:sp>
        <p:nvSpPr>
          <p:cNvPr id="11" name="TextBox 10"/>
          <p:cNvSpPr txBox="1"/>
          <p:nvPr/>
        </p:nvSpPr>
        <p:spPr>
          <a:xfrm>
            <a:off x="306920" y="4175794"/>
            <a:ext cx="8303680" cy="2554545"/>
          </a:xfrm>
          <a:prstGeom prst="rect">
            <a:avLst/>
          </a:prstGeom>
          <a:noFill/>
        </p:spPr>
        <p:txBody>
          <a:bodyPr wrap="square" rtlCol="0">
            <a:spAutoFit/>
          </a:bodyPr>
          <a:lstStyle/>
          <a:p>
            <a:r>
              <a:rPr lang="en-US" sz="3200" dirty="0"/>
              <a:t>Consider starting a </a:t>
            </a:r>
            <a:r>
              <a:rPr lang="en-US" sz="3200" dirty="0">
                <a:solidFill>
                  <a:srgbClr val="FF0066"/>
                </a:solidFill>
              </a:rPr>
              <a:t>Dark Sky Group</a:t>
            </a:r>
            <a:r>
              <a:rPr lang="en-US" sz="3200" dirty="0"/>
              <a:t>: </a:t>
            </a:r>
            <a:br>
              <a:rPr lang="en-US" sz="3200" dirty="0"/>
            </a:br>
            <a:r>
              <a:rPr lang="en-US" sz="3200" dirty="0"/>
              <a:t>Involve individuals</a:t>
            </a:r>
            <a:r>
              <a:rPr lang="en-US" sz="3200" b="1" dirty="0"/>
              <a:t> </a:t>
            </a:r>
            <a:r>
              <a:rPr lang="en-US" sz="3200" dirty="0"/>
              <a:t>from </a:t>
            </a:r>
            <a:r>
              <a:rPr lang="en-US" sz="3200" b="1" dirty="0"/>
              <a:t>diverse backgrounds</a:t>
            </a:r>
            <a:r>
              <a:rPr lang="en-US" sz="3200" dirty="0"/>
              <a:t> – administrators, artists, birders, farmers, health experts, hunters, power companies, scientists, teachers, and so on.</a:t>
            </a:r>
          </a:p>
        </p:txBody>
      </p:sp>
    </p:spTree>
    <p:extLst>
      <p:ext uri="{BB962C8B-B14F-4D97-AF65-F5344CB8AC3E}">
        <p14:creationId xmlns:p14="http://schemas.microsoft.com/office/powerpoint/2010/main" val="367457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build="p"/>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darkskymissouri.org/images/logo/IDA_Missouri_logo_top.png"/>
          <p:cNvPicPr>
            <a:picLocks noChangeAspect="1" noChangeArrowheads="1"/>
          </p:cNvPicPr>
          <p:nvPr/>
        </p:nvPicPr>
        <p:blipFill>
          <a:blip r:embed="rId3" cstate="print"/>
          <a:srcRect/>
          <a:stretch>
            <a:fillRect/>
          </a:stretch>
        </p:blipFill>
        <p:spPr bwMode="auto">
          <a:xfrm>
            <a:off x="7838865" y="0"/>
            <a:ext cx="1292943" cy="762000"/>
          </a:xfrm>
          <a:prstGeom prst="rect">
            <a:avLst/>
          </a:prstGeom>
          <a:noFill/>
        </p:spPr>
      </p:pic>
      <p:sp>
        <p:nvSpPr>
          <p:cNvPr id="12" name="Slide Number Placeholder 11"/>
          <p:cNvSpPr>
            <a:spLocks noGrp="1"/>
          </p:cNvSpPr>
          <p:nvPr>
            <p:ph type="sldNum" sz="quarter" idx="12"/>
          </p:nvPr>
        </p:nvSpPr>
        <p:spPr/>
        <p:txBody>
          <a:bodyPr/>
          <a:lstStyle/>
          <a:p>
            <a:fld id="{B6F15528-21DE-4FAA-801E-634DDDAF4B2B}" type="slidenum">
              <a:rPr lang="en-US" smtClean="0"/>
              <a:pPr/>
              <a:t>13</a:t>
            </a:fld>
            <a:endParaRPr lang="en-US"/>
          </a:p>
        </p:txBody>
      </p:sp>
      <p:sp>
        <p:nvSpPr>
          <p:cNvPr id="10" name="Content Placeholder 2"/>
          <p:cNvSpPr txBox="1">
            <a:spLocks/>
          </p:cNvSpPr>
          <p:nvPr/>
        </p:nvSpPr>
        <p:spPr>
          <a:xfrm>
            <a:off x="152400" y="884274"/>
            <a:ext cx="8915400" cy="57451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900" dirty="0">
                <a:latin typeface="Centaur" panose="02030504050205020304" pitchFamily="18" charset="0"/>
              </a:rPr>
              <a:t>Develop a core group that enjoys the work.</a:t>
            </a:r>
          </a:p>
          <a:p>
            <a:pPr>
              <a:defRPr/>
            </a:pPr>
            <a:r>
              <a:rPr lang="en-US" sz="2900" dirty="0">
                <a:latin typeface="Centaur" panose="02030504050205020304" pitchFamily="18" charset="0"/>
              </a:rPr>
              <a:t>Reach out to potential partners in the community (parks, businesses science-teachers, etc.)</a:t>
            </a:r>
          </a:p>
          <a:p>
            <a:pPr>
              <a:defRPr/>
            </a:pPr>
            <a:r>
              <a:rPr lang="en-US" sz="2900" dirty="0">
                <a:latin typeface="Centaur" panose="02030504050205020304" pitchFamily="18" charset="0"/>
              </a:rPr>
              <a:t>Start spreading the word: write a letter to the local newspaper; set up booth at the farmers market, get students involved, etc.</a:t>
            </a:r>
          </a:p>
          <a:p>
            <a:pPr>
              <a:defRPr/>
            </a:pPr>
            <a:r>
              <a:rPr lang="en-US" sz="2900" dirty="0">
                <a:latin typeface="Centaur" panose="02030504050205020304" pitchFamily="18" charset="0"/>
              </a:rPr>
              <a:t>Establish personal contacts with local businesses, city administrators, park officials, and so on.</a:t>
            </a:r>
          </a:p>
          <a:p>
            <a:pPr>
              <a:defRPr/>
            </a:pPr>
            <a:r>
              <a:rPr lang="en-US" sz="2900" dirty="0">
                <a:latin typeface="Centaur" panose="02030504050205020304" pitchFamily="18" charset="0"/>
              </a:rPr>
              <a:t>Goal should be to develop awareness about the problems and the solutions to light pollution.</a:t>
            </a:r>
          </a:p>
          <a:p>
            <a:pPr>
              <a:defRPr/>
            </a:pPr>
            <a:r>
              <a:rPr lang="en-US" sz="2900" dirty="0">
                <a:latin typeface="Centaur" panose="02030504050205020304" pitchFamily="18" charset="0"/>
              </a:rPr>
              <a:t>Be patient, develop a thick skin, arm yourself with knowledge, and develop “polite courage”.</a:t>
            </a:r>
          </a:p>
        </p:txBody>
      </p:sp>
      <p:sp>
        <p:nvSpPr>
          <p:cNvPr id="9" name="Content Placeholder 2"/>
          <p:cNvSpPr>
            <a:spLocks noGrp="1"/>
          </p:cNvSpPr>
          <p:nvPr>
            <p:ph idx="1"/>
          </p:nvPr>
        </p:nvSpPr>
        <p:spPr>
          <a:xfrm>
            <a:off x="510573" y="122274"/>
            <a:ext cx="8458200" cy="609600"/>
          </a:xfrm>
        </p:spPr>
        <p:txBody>
          <a:bodyPr>
            <a:noAutofit/>
          </a:bodyPr>
          <a:lstStyle/>
          <a:p>
            <a:pPr algn="ctr">
              <a:buNone/>
              <a:defRPr/>
            </a:pPr>
            <a:r>
              <a:rPr lang="en-US" sz="4000" dirty="0"/>
              <a:t>Dark Sky Group</a:t>
            </a:r>
          </a:p>
        </p:txBody>
      </p:sp>
      <p:sp>
        <p:nvSpPr>
          <p:cNvPr id="4" name="Rectangle 3"/>
          <p:cNvSpPr/>
          <p:nvPr/>
        </p:nvSpPr>
        <p:spPr>
          <a:xfrm>
            <a:off x="3410062" y="6356350"/>
            <a:ext cx="5105400" cy="307777"/>
          </a:xfrm>
          <a:prstGeom prst="rect">
            <a:avLst/>
          </a:prstGeom>
        </p:spPr>
        <p:txBody>
          <a:bodyPr wrap="square">
            <a:spAutoFit/>
          </a:bodyPr>
          <a:lstStyle/>
          <a:p>
            <a:r>
              <a:rPr lang="en-US" sz="1400" i="1" dirty="0">
                <a:latin typeface="Times New Roman" panose="02020603050405020304" pitchFamily="18" charset="0"/>
                <a:cs typeface="Times New Roman" panose="02020603050405020304" pitchFamily="18" charset="0"/>
                <a:hlinkClick r:id="rId4"/>
              </a:rPr>
              <a:t>https://www.darksky.org/how-to-start-a-local-dark-skies-group/</a:t>
            </a:r>
            <a:r>
              <a:rPr lang="en-US" sz="14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2621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wipe(left)">
                                      <p:cBhvr>
                                        <p:cTn id="16" dur="500"/>
                                        <p:tgtEl>
                                          <p:spTgt spid="10">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wipe(left)">
                                      <p:cBhvr>
                                        <p:cTn id="20" dur="500"/>
                                        <p:tgtEl>
                                          <p:spTgt spid="1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wipe(left)">
                                      <p:cBhvr>
                                        <p:cTn id="25" dur="500"/>
                                        <p:tgtEl>
                                          <p:spTgt spid="10">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Effect transition="in" filter="wipe(left)">
                                      <p:cBhvr>
                                        <p:cTn id="29"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715962"/>
          </a:xfrm>
        </p:spPr>
        <p:txBody>
          <a:bodyPr>
            <a:normAutofit/>
          </a:bodyPr>
          <a:lstStyle/>
          <a:p>
            <a:r>
              <a:rPr lang="en-US" sz="3200" dirty="0"/>
              <a:t>Overall Approach</a:t>
            </a:r>
          </a:p>
        </p:txBody>
      </p:sp>
      <p:sp>
        <p:nvSpPr>
          <p:cNvPr id="3" name="Content Placeholder 2"/>
          <p:cNvSpPr>
            <a:spLocks noGrp="1"/>
          </p:cNvSpPr>
          <p:nvPr>
            <p:ph idx="1"/>
          </p:nvPr>
        </p:nvSpPr>
        <p:spPr>
          <a:xfrm>
            <a:off x="152400" y="838200"/>
            <a:ext cx="8839200" cy="5791200"/>
          </a:xfrm>
        </p:spPr>
        <p:txBody>
          <a:bodyPr>
            <a:noAutofit/>
          </a:bodyPr>
          <a:lstStyle/>
          <a:p>
            <a:pPr>
              <a:defRPr/>
            </a:pPr>
            <a:r>
              <a:rPr lang="en-US" sz="2200" b="1" dirty="0">
                <a:solidFill>
                  <a:srgbClr val="00B0F0"/>
                </a:solidFill>
                <a:latin typeface="Centaur" panose="02030504050205020304" pitchFamily="18" charset="0"/>
              </a:rPr>
              <a:t>Resources (freely available, no need to re-invent every wheel)</a:t>
            </a:r>
            <a:endParaRPr lang="en-US" sz="2200" dirty="0">
              <a:latin typeface="Centaur" panose="02030504050205020304" pitchFamily="18" charset="0"/>
            </a:endParaRPr>
          </a:p>
          <a:p>
            <a:pPr lvl="1">
              <a:defRPr/>
            </a:pPr>
            <a:r>
              <a:rPr lang="en-US" sz="2200" dirty="0">
                <a:latin typeface="Centaur" panose="02030504050205020304" pitchFamily="18" charset="0"/>
              </a:rPr>
              <a:t>Handouts, </a:t>
            </a:r>
            <a:r>
              <a:rPr lang="en-US" sz="2200" dirty="0" err="1">
                <a:latin typeface="Centaur" panose="02030504050205020304" pitchFamily="18" charset="0"/>
              </a:rPr>
              <a:t>Powerpoint</a:t>
            </a:r>
            <a:r>
              <a:rPr lang="en-US" sz="2200" dirty="0">
                <a:latin typeface="Centaur" panose="02030504050205020304" pitchFamily="18" charset="0"/>
              </a:rPr>
              <a:t> presentations, brochures, expertise [IDA-Mo]</a:t>
            </a:r>
            <a:endParaRPr lang="en-US" sz="2200" b="1" dirty="0">
              <a:solidFill>
                <a:srgbClr val="00B0F0"/>
              </a:solidFill>
              <a:latin typeface="Centaur" panose="02030504050205020304" pitchFamily="18" charset="0"/>
            </a:endParaRPr>
          </a:p>
          <a:p>
            <a:pPr>
              <a:defRPr/>
            </a:pPr>
            <a:r>
              <a:rPr lang="en-US" sz="2200" b="1" dirty="0">
                <a:solidFill>
                  <a:srgbClr val="00B0F0"/>
                </a:solidFill>
                <a:latin typeface="Centaur" panose="02030504050205020304" pitchFamily="18" charset="0"/>
              </a:rPr>
              <a:t>Basics of Light Pollution (IDA, IDA-Mo, local experts)</a:t>
            </a:r>
          </a:p>
          <a:p>
            <a:pPr lvl="1">
              <a:defRPr/>
            </a:pPr>
            <a:r>
              <a:rPr lang="en-US" sz="2200" dirty="0">
                <a:latin typeface="Centaur" panose="02030504050205020304" pitchFamily="18" charset="0"/>
              </a:rPr>
              <a:t>What is LP?</a:t>
            </a:r>
          </a:p>
          <a:p>
            <a:pPr lvl="1">
              <a:defRPr/>
            </a:pPr>
            <a:r>
              <a:rPr lang="en-US" sz="2200" dirty="0">
                <a:latin typeface="Centaur" panose="02030504050205020304" pitchFamily="18" charset="0"/>
              </a:rPr>
              <a:t>Why work to reduce LP? [harmful effects of LP, how LP affects *everything*]</a:t>
            </a:r>
          </a:p>
          <a:p>
            <a:pPr lvl="1">
              <a:defRPr/>
            </a:pPr>
            <a:r>
              <a:rPr lang="en-US" sz="2200" dirty="0">
                <a:latin typeface="Centaur" panose="02030504050205020304" pitchFamily="18" charset="0"/>
              </a:rPr>
              <a:t>How to measure LP?</a:t>
            </a:r>
          </a:p>
          <a:p>
            <a:pPr lvl="1">
              <a:defRPr/>
            </a:pPr>
            <a:r>
              <a:rPr lang="en-US" sz="2200" dirty="0">
                <a:latin typeface="Centaur" panose="02030504050205020304" pitchFamily="18" charset="0"/>
              </a:rPr>
              <a:t>How to solve LP?</a:t>
            </a:r>
          </a:p>
          <a:p>
            <a:pPr>
              <a:defRPr/>
            </a:pPr>
            <a:r>
              <a:rPr lang="en-US" sz="2200" b="1" dirty="0">
                <a:solidFill>
                  <a:srgbClr val="00B0F0"/>
                </a:solidFill>
                <a:latin typeface="Centaur" panose="02030504050205020304" pitchFamily="18" charset="0"/>
              </a:rPr>
              <a:t>Develop a “Dark Sky Awareness” program</a:t>
            </a:r>
          </a:p>
          <a:p>
            <a:pPr lvl="1">
              <a:defRPr/>
            </a:pPr>
            <a:r>
              <a:rPr lang="en-US" sz="2200" dirty="0">
                <a:latin typeface="Centaur" panose="02030504050205020304" pitchFamily="18" charset="0"/>
              </a:rPr>
              <a:t>Outreach [variety of target audience: general public, younglings, admins, etc.]</a:t>
            </a:r>
          </a:p>
          <a:p>
            <a:pPr lvl="1">
              <a:defRPr/>
            </a:pPr>
            <a:r>
              <a:rPr lang="en-US" sz="2200" dirty="0">
                <a:latin typeface="Centaur" panose="02030504050205020304" pitchFamily="18" charset="0"/>
              </a:rPr>
              <a:t>Actions and Expectations</a:t>
            </a:r>
          </a:p>
          <a:p>
            <a:pPr>
              <a:defRPr/>
            </a:pPr>
            <a:r>
              <a:rPr lang="en-US" sz="2200" b="1" dirty="0">
                <a:solidFill>
                  <a:srgbClr val="FF0000"/>
                </a:solidFill>
                <a:latin typeface="Centaur" panose="02030504050205020304" pitchFamily="18" charset="0"/>
              </a:rPr>
              <a:t>International Dark Sky Places (</a:t>
            </a:r>
            <a:r>
              <a:rPr lang="en-US" sz="2200" b="1" dirty="0" err="1">
                <a:solidFill>
                  <a:srgbClr val="FF0000"/>
                </a:solidFill>
                <a:latin typeface="Centaur" panose="02030504050205020304" pitchFamily="18" charset="0"/>
              </a:rPr>
              <a:t>IDSPlaces</a:t>
            </a:r>
            <a:r>
              <a:rPr lang="en-US" sz="2200" b="1" dirty="0">
                <a:solidFill>
                  <a:srgbClr val="FF0000"/>
                </a:solidFill>
                <a:latin typeface="Centaur" panose="02030504050205020304" pitchFamily="18" charset="0"/>
              </a:rPr>
              <a:t>) Programs</a:t>
            </a:r>
          </a:p>
          <a:p>
            <a:pPr lvl="1">
              <a:defRPr/>
            </a:pPr>
            <a:r>
              <a:rPr lang="en-US" sz="2200" dirty="0">
                <a:latin typeface="Centaur" panose="02030504050205020304" pitchFamily="18" charset="0"/>
              </a:rPr>
              <a:t>Categories</a:t>
            </a:r>
          </a:p>
          <a:p>
            <a:pPr lvl="1">
              <a:defRPr/>
            </a:pPr>
            <a:r>
              <a:rPr lang="en-US" sz="2200" dirty="0">
                <a:latin typeface="Centaur" panose="02030504050205020304" pitchFamily="18" charset="0"/>
              </a:rPr>
              <a:t>Criteria</a:t>
            </a:r>
          </a:p>
          <a:p>
            <a:pPr lvl="1">
              <a:defRPr/>
            </a:pPr>
            <a:r>
              <a:rPr lang="en-US" sz="2200" dirty="0">
                <a:latin typeface="Centaur" panose="02030504050205020304" pitchFamily="18" charset="0"/>
              </a:rPr>
              <a:t>Process of Certification</a:t>
            </a:r>
          </a:p>
        </p:txBody>
      </p:sp>
      <p:pic>
        <p:nvPicPr>
          <p:cNvPr id="7"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darkskymissouri.org/images/logo/IDA_Missouri_logo_top.png"/>
          <p:cNvPicPr>
            <a:picLocks noChangeAspect="1" noChangeArrowheads="1"/>
          </p:cNvPicPr>
          <p:nvPr/>
        </p:nvPicPr>
        <p:blipFill>
          <a:blip r:embed="rId3" cstate="print"/>
          <a:srcRect/>
          <a:stretch>
            <a:fillRect/>
          </a:stretch>
        </p:blipFill>
        <p:spPr bwMode="auto">
          <a:xfrm>
            <a:off x="7838865" y="0"/>
            <a:ext cx="1292943" cy="762000"/>
          </a:xfrm>
          <a:prstGeom prst="rect">
            <a:avLst/>
          </a:prstGeom>
          <a:noFill/>
        </p:spPr>
      </p:pic>
      <p:sp>
        <p:nvSpPr>
          <p:cNvPr id="12" name="Slide Number Placeholder 11"/>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084686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darkskymissouri.org/images/logo/IDA_Missouri_logo_top.png"/>
          <p:cNvPicPr>
            <a:picLocks noChangeAspect="1" noChangeArrowheads="1"/>
          </p:cNvPicPr>
          <p:nvPr/>
        </p:nvPicPr>
        <p:blipFill>
          <a:blip r:embed="rId3" cstate="print"/>
          <a:srcRect/>
          <a:stretch>
            <a:fillRect/>
          </a:stretch>
        </p:blipFill>
        <p:spPr bwMode="auto">
          <a:xfrm>
            <a:off x="7838865" y="0"/>
            <a:ext cx="1292943" cy="762000"/>
          </a:xfrm>
          <a:prstGeom prst="rect">
            <a:avLst/>
          </a:prstGeom>
          <a:noFill/>
        </p:spPr>
      </p:pic>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pic>
        <p:nvPicPr>
          <p:cNvPr id="5" name="Picture 4"/>
          <p:cNvPicPr>
            <a:picLocks noChangeAspect="1"/>
          </p:cNvPicPr>
          <p:nvPr/>
        </p:nvPicPr>
        <p:blipFill>
          <a:blip r:embed="rId4"/>
          <a:stretch>
            <a:fillRect/>
          </a:stretch>
        </p:blipFill>
        <p:spPr>
          <a:xfrm>
            <a:off x="92667" y="883074"/>
            <a:ext cx="9069054" cy="3591213"/>
          </a:xfrm>
          <a:prstGeom prst="rect">
            <a:avLst/>
          </a:prstGeom>
        </p:spPr>
      </p:pic>
      <p:sp>
        <p:nvSpPr>
          <p:cNvPr id="3" name="Rectangle 2"/>
          <p:cNvSpPr/>
          <p:nvPr/>
        </p:nvSpPr>
        <p:spPr>
          <a:xfrm>
            <a:off x="1579194" y="342900"/>
            <a:ext cx="6096000" cy="430887"/>
          </a:xfrm>
          <a:prstGeom prst="rect">
            <a:avLst/>
          </a:prstGeom>
        </p:spPr>
        <p:txBody>
          <a:bodyPr wrap="square">
            <a:spAutoFit/>
          </a:bodyPr>
          <a:lstStyle/>
          <a:p>
            <a:r>
              <a:rPr lang="en-US" sz="2200" i="1" dirty="0">
                <a:latin typeface="Centaur" panose="02030504050205020304" pitchFamily="18" charset="0"/>
                <a:hlinkClick r:id="rId5"/>
              </a:rPr>
              <a:t>https://www.darksky.org/our-work/conservation/idsp/</a:t>
            </a:r>
            <a:r>
              <a:rPr lang="en-US" sz="2200" i="1" dirty="0">
                <a:latin typeface="Centaur" panose="02030504050205020304" pitchFamily="18" charset="0"/>
              </a:rPr>
              <a:t> </a:t>
            </a:r>
          </a:p>
        </p:txBody>
      </p:sp>
      <p:sp>
        <p:nvSpPr>
          <p:cNvPr id="9" name="Content Placeholder 2"/>
          <p:cNvSpPr txBox="1">
            <a:spLocks/>
          </p:cNvSpPr>
          <p:nvPr/>
        </p:nvSpPr>
        <p:spPr>
          <a:xfrm>
            <a:off x="359994" y="5029200"/>
            <a:ext cx="8479206" cy="16922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800" u="sng" dirty="0">
                <a:effectLst>
                  <a:outerShdw blurRad="38100" dist="38100" dir="2700000" algn="tl">
                    <a:srgbClr val="000000">
                      <a:alpha val="43137"/>
                    </a:srgbClr>
                  </a:outerShdw>
                </a:effectLst>
                <a:latin typeface="Centaur" panose="02030504050205020304" pitchFamily="18" charset="0"/>
              </a:rPr>
              <a:t>Use the </a:t>
            </a:r>
            <a:r>
              <a:rPr lang="en-US" sz="2800" u="sng" dirty="0" err="1">
                <a:effectLst>
                  <a:outerShdw blurRad="38100" dist="38100" dir="2700000" algn="tl">
                    <a:srgbClr val="000000">
                      <a:alpha val="43137"/>
                    </a:srgbClr>
                  </a:outerShdw>
                </a:effectLst>
                <a:latin typeface="Centaur" panose="02030504050205020304" pitchFamily="18" charset="0"/>
              </a:rPr>
              <a:t>IDSPlaces</a:t>
            </a:r>
            <a:r>
              <a:rPr lang="en-US" sz="2800" u="sng" dirty="0">
                <a:effectLst>
                  <a:outerShdw blurRad="38100" dist="38100" dir="2700000" algn="tl">
                    <a:srgbClr val="000000">
                      <a:alpha val="43137"/>
                    </a:srgbClr>
                  </a:outerShdw>
                </a:effectLst>
                <a:latin typeface="Centaur" panose="02030504050205020304" pitchFamily="18" charset="0"/>
              </a:rPr>
              <a:t> guidelines document as your “north star”</a:t>
            </a:r>
          </a:p>
          <a:p>
            <a:pPr marL="0" indent="0" algn="ctr">
              <a:buNone/>
              <a:defRPr/>
            </a:pPr>
            <a:r>
              <a:rPr lang="en-US" sz="2800" dirty="0">
                <a:solidFill>
                  <a:srgbClr val="FF0000"/>
                </a:solidFill>
                <a:latin typeface="Centaur" panose="02030504050205020304" pitchFamily="18" charset="0"/>
              </a:rPr>
              <a:t>What needs to be done to get certified = improvement in outdoor lighting</a:t>
            </a:r>
          </a:p>
        </p:txBody>
      </p:sp>
    </p:spTree>
    <p:extLst>
      <p:ext uri="{BB962C8B-B14F-4D97-AF65-F5344CB8AC3E}">
        <p14:creationId xmlns:p14="http://schemas.microsoft.com/office/powerpoint/2010/main" val="370204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610600" cy="5638800"/>
          </a:xfrm>
        </p:spPr>
        <p:txBody>
          <a:bodyPr>
            <a:noAutofit/>
          </a:bodyPr>
          <a:lstStyle/>
          <a:p>
            <a:pPr marL="400050" lvl="1" indent="0">
              <a:buNone/>
              <a:defRPr/>
            </a:pPr>
            <a:r>
              <a:rPr lang="en-US" sz="2400" dirty="0">
                <a:latin typeface="Centaur" panose="02030504050205020304" pitchFamily="18" charset="0"/>
              </a:rPr>
              <a:t/>
            </a:r>
            <a:br>
              <a:rPr lang="en-US" sz="2400" dirty="0">
                <a:latin typeface="Centaur" panose="02030504050205020304" pitchFamily="18" charset="0"/>
              </a:rPr>
            </a:br>
            <a:endParaRPr lang="en-US" sz="1000" i="1" dirty="0">
              <a:latin typeface="Centaur" panose="02030504050205020304" pitchFamily="18" charset="0"/>
              <a:cs typeface="Times New Roman" pitchFamily="18" charset="0"/>
            </a:endParaRPr>
          </a:p>
        </p:txBody>
      </p:sp>
      <p:pic>
        <p:nvPicPr>
          <p:cNvPr id="7"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darkskymissouri.org/images/logo/IDA_Missouri_logo_top.png"/>
          <p:cNvPicPr>
            <a:picLocks noChangeAspect="1" noChangeArrowheads="1"/>
          </p:cNvPicPr>
          <p:nvPr/>
        </p:nvPicPr>
        <p:blipFill>
          <a:blip r:embed="rId3" cstate="print"/>
          <a:srcRect/>
          <a:stretch>
            <a:fillRect/>
          </a:stretch>
        </p:blipFill>
        <p:spPr bwMode="auto">
          <a:xfrm>
            <a:off x="7838865" y="0"/>
            <a:ext cx="1292943" cy="7620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8" name="Google Shape;124;p17"/>
          <p:cNvSpPr txBox="1">
            <a:spLocks/>
          </p:cNvSpPr>
          <p:nvPr/>
        </p:nvSpPr>
        <p:spPr>
          <a:xfrm>
            <a:off x="411174" y="1477650"/>
            <a:ext cx="8580425" cy="5075550"/>
          </a:xfrm>
          <a:prstGeom prst="rect">
            <a:avLst/>
          </a:prstGeom>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381000">
              <a:spcBef>
                <a:spcPts val="0"/>
              </a:spcBef>
              <a:buClr>
                <a:srgbClr val="FFFFFF"/>
              </a:buClr>
              <a:buSzPts val="2400"/>
            </a:pPr>
            <a:r>
              <a:rPr lang="en-US" dirty="0">
                <a:latin typeface="Centaur" panose="02030504050205020304" pitchFamily="18" charset="0"/>
                <a:ea typeface="Cambria"/>
                <a:cs typeface="Cambria"/>
                <a:sym typeface="Cambria"/>
              </a:rPr>
              <a:t>Healthier community and ecosystem</a:t>
            </a:r>
            <a:endParaRPr lang="en-US" dirty="0">
              <a:latin typeface="Centaur" panose="02030504050205020304" pitchFamily="18" charset="0"/>
              <a:ea typeface="Arial"/>
              <a:cs typeface="Arial"/>
              <a:sym typeface="Arial"/>
            </a:endParaRPr>
          </a:p>
          <a:p>
            <a:pPr marL="457200" indent="-381000">
              <a:spcBef>
                <a:spcPts val="0"/>
              </a:spcBef>
              <a:buClr>
                <a:srgbClr val="FFFFFF"/>
              </a:buClr>
              <a:buSzPts val="2400"/>
            </a:pPr>
            <a:r>
              <a:rPr lang="en-US" dirty="0">
                <a:latin typeface="Centaur" panose="02030504050205020304" pitchFamily="18" charset="0"/>
                <a:ea typeface="Cambria"/>
                <a:cs typeface="Cambria"/>
                <a:sym typeface="Cambria"/>
              </a:rPr>
              <a:t>Financial benefits of tourism</a:t>
            </a:r>
            <a:endParaRPr lang="en-US" dirty="0">
              <a:latin typeface="Centaur" panose="02030504050205020304" pitchFamily="18" charset="0"/>
              <a:ea typeface="Arial"/>
              <a:cs typeface="Arial"/>
              <a:sym typeface="Arial"/>
            </a:endParaRPr>
          </a:p>
          <a:p>
            <a:pPr marL="457200" indent="-381000">
              <a:spcBef>
                <a:spcPts val="0"/>
              </a:spcBef>
              <a:buClr>
                <a:srgbClr val="FFFFFF"/>
              </a:buClr>
              <a:buSzPts val="2400"/>
            </a:pPr>
            <a:r>
              <a:rPr lang="en-US" dirty="0">
                <a:latin typeface="Centaur" panose="02030504050205020304" pitchFamily="18" charset="0"/>
                <a:ea typeface="Cambria"/>
                <a:cs typeface="Cambria"/>
                <a:sym typeface="Cambria"/>
              </a:rPr>
              <a:t>Chance to be a world-leading community</a:t>
            </a:r>
            <a:endParaRPr lang="en-US" dirty="0">
              <a:latin typeface="Centaur" panose="02030504050205020304" pitchFamily="18" charset="0"/>
              <a:ea typeface="Arial"/>
              <a:cs typeface="Arial"/>
              <a:sym typeface="Arial"/>
            </a:endParaRPr>
          </a:p>
          <a:p>
            <a:pPr marL="457200" indent="-381000">
              <a:spcBef>
                <a:spcPts val="0"/>
              </a:spcBef>
              <a:buClr>
                <a:srgbClr val="FFFFFF"/>
              </a:buClr>
              <a:buSzPts val="2400"/>
            </a:pPr>
            <a:r>
              <a:rPr lang="en-US" dirty="0">
                <a:latin typeface="Centaur" panose="02030504050205020304" pitchFamily="18" charset="0"/>
                <a:ea typeface="Cambria"/>
                <a:cs typeface="Cambria"/>
                <a:sym typeface="Cambria"/>
              </a:rPr>
              <a:t>Financial savings owing to reduced energy usage</a:t>
            </a:r>
            <a:endParaRPr lang="en-US" dirty="0">
              <a:latin typeface="Centaur" panose="02030504050205020304" pitchFamily="18" charset="0"/>
              <a:ea typeface="Arial"/>
              <a:cs typeface="Arial"/>
              <a:sym typeface="Arial"/>
            </a:endParaRPr>
          </a:p>
          <a:p>
            <a:pPr marL="457200" indent="-381000">
              <a:spcBef>
                <a:spcPts val="0"/>
              </a:spcBef>
              <a:buClr>
                <a:srgbClr val="FFFFFF"/>
              </a:buClr>
              <a:buSzPts val="2400"/>
            </a:pPr>
            <a:r>
              <a:rPr lang="en-US" dirty="0">
                <a:latin typeface="Centaur" panose="02030504050205020304" pitchFamily="18" charset="0"/>
                <a:ea typeface="Cambria"/>
                <a:cs typeface="Cambria"/>
                <a:sym typeface="Cambria"/>
              </a:rPr>
              <a:t>Maintaining top-tier sky quality</a:t>
            </a:r>
            <a:endParaRPr lang="en-US" dirty="0">
              <a:latin typeface="Centaur" panose="02030504050205020304" pitchFamily="18" charset="0"/>
              <a:ea typeface="Arial"/>
              <a:cs typeface="Arial"/>
              <a:sym typeface="Arial"/>
            </a:endParaRPr>
          </a:p>
          <a:p>
            <a:pPr marL="457200" indent="0">
              <a:spcBef>
                <a:spcPts val="0"/>
              </a:spcBef>
              <a:buFont typeface="Arial" pitchFamily="34" charset="0"/>
              <a:buNone/>
            </a:pPr>
            <a:endParaRPr lang="en-US" b="1" dirty="0">
              <a:latin typeface="Centaur" panose="02030504050205020304" pitchFamily="18" charset="0"/>
              <a:ea typeface="Cambria"/>
              <a:cs typeface="Cambria"/>
              <a:sym typeface="Cambria"/>
            </a:endParaRPr>
          </a:p>
          <a:p>
            <a:pPr marL="457200" indent="0" algn="ctr">
              <a:spcBef>
                <a:spcPts val="0"/>
              </a:spcBef>
              <a:buFont typeface="Arial" pitchFamily="34" charset="0"/>
              <a:buNone/>
            </a:pPr>
            <a:r>
              <a:rPr lang="en-US" b="1" dirty="0">
                <a:solidFill>
                  <a:schemeClr val="accent6">
                    <a:lumMod val="75000"/>
                  </a:schemeClr>
                </a:solidFill>
                <a:latin typeface="Centaur" panose="02030504050205020304" pitchFamily="18" charset="0"/>
                <a:ea typeface="Cambria"/>
                <a:cs typeface="Cambria"/>
                <a:sym typeface="Cambria"/>
              </a:rPr>
              <a:t>Light Pollution is a well defined problem, with reasonably straight-forward and available solution.</a:t>
            </a:r>
            <a:endParaRPr lang="en-US" b="1" dirty="0">
              <a:solidFill>
                <a:schemeClr val="accent6">
                  <a:lumMod val="75000"/>
                </a:schemeClr>
              </a:solidFill>
              <a:latin typeface="Centaur" panose="02030504050205020304" pitchFamily="18" charset="0"/>
              <a:sym typeface="Cambria"/>
            </a:endParaRPr>
          </a:p>
          <a:p>
            <a:pPr marL="457200" indent="0" algn="ctr">
              <a:spcBef>
                <a:spcPts val="0"/>
              </a:spcBef>
              <a:buFont typeface="Arial" pitchFamily="34" charset="0"/>
              <a:buNone/>
            </a:pPr>
            <a:r>
              <a:rPr lang="en-US" b="1" dirty="0">
                <a:solidFill>
                  <a:schemeClr val="accent6">
                    <a:lumMod val="75000"/>
                  </a:schemeClr>
                </a:solidFill>
                <a:latin typeface="Centaur" panose="02030504050205020304" pitchFamily="18" charset="0"/>
                <a:ea typeface="Cambria"/>
                <a:cs typeface="Cambria"/>
                <a:sym typeface="Cambria"/>
              </a:rPr>
              <a:t>If we cannot solve such problems, what hope do we have to solve more intractable problems!?</a:t>
            </a:r>
          </a:p>
        </p:txBody>
      </p:sp>
      <p:sp>
        <p:nvSpPr>
          <p:cNvPr id="9" name="Google Shape;123;p17"/>
          <p:cNvSpPr txBox="1"/>
          <p:nvPr/>
        </p:nvSpPr>
        <p:spPr>
          <a:xfrm>
            <a:off x="1021517" y="253500"/>
            <a:ext cx="71016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00" i="0" u="none" strike="noStrike" cap="none" dirty="0">
                <a:ea typeface="Cambria"/>
                <a:cs typeface="Cambria"/>
                <a:sym typeface="Cambria"/>
              </a:rPr>
              <a:t>Benefits</a:t>
            </a:r>
            <a:r>
              <a:rPr lang="en-US" sz="3200" dirty="0">
                <a:ea typeface="Cambria"/>
                <a:cs typeface="Cambria"/>
                <a:sym typeface="Cambria"/>
              </a:rPr>
              <a:t> of </a:t>
            </a:r>
            <a:r>
              <a:rPr lang="en-US" sz="3200" dirty="0" err="1">
                <a:ea typeface="Cambria"/>
                <a:cs typeface="Cambria"/>
                <a:sym typeface="Cambria"/>
              </a:rPr>
              <a:t>IDSPlaces</a:t>
            </a:r>
            <a:endParaRPr dirty="0"/>
          </a:p>
        </p:txBody>
      </p:sp>
    </p:spTree>
    <p:extLst>
      <p:ext uri="{BB962C8B-B14F-4D97-AF65-F5344CB8AC3E}">
        <p14:creationId xmlns:p14="http://schemas.microsoft.com/office/powerpoint/2010/main" val="55061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610600" cy="5638800"/>
          </a:xfrm>
        </p:spPr>
        <p:txBody>
          <a:bodyPr>
            <a:noAutofit/>
          </a:bodyPr>
          <a:lstStyle/>
          <a:p>
            <a:pPr marL="400050" lvl="1" indent="0">
              <a:buNone/>
              <a:defRPr/>
            </a:pPr>
            <a:r>
              <a:rPr lang="en-US" sz="2400" dirty="0">
                <a:latin typeface="Centaur" panose="02030504050205020304" pitchFamily="18" charset="0"/>
              </a:rPr>
              <a:t/>
            </a:r>
            <a:br>
              <a:rPr lang="en-US" sz="2400" dirty="0">
                <a:latin typeface="Centaur" panose="02030504050205020304" pitchFamily="18" charset="0"/>
              </a:rPr>
            </a:br>
            <a:endParaRPr lang="en-US" sz="1000" i="1" dirty="0">
              <a:latin typeface="Centaur" panose="02030504050205020304" pitchFamily="18" charset="0"/>
              <a:cs typeface="Times New Roman" pitchFamily="18" charset="0"/>
            </a:endParaRPr>
          </a:p>
        </p:txBody>
      </p:sp>
      <p:pic>
        <p:nvPicPr>
          <p:cNvPr id="7"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darkskymissouri.org/images/logo/IDA_Missouri_logo_top.png"/>
          <p:cNvPicPr>
            <a:picLocks noChangeAspect="1" noChangeArrowheads="1"/>
          </p:cNvPicPr>
          <p:nvPr/>
        </p:nvPicPr>
        <p:blipFill>
          <a:blip r:embed="rId3" cstate="print"/>
          <a:srcRect/>
          <a:stretch>
            <a:fillRect/>
          </a:stretch>
        </p:blipFill>
        <p:spPr bwMode="auto">
          <a:xfrm>
            <a:off x="7838865" y="0"/>
            <a:ext cx="1292943" cy="7620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10" name="Google Shape;99;p14"/>
          <p:cNvSpPr/>
          <p:nvPr/>
        </p:nvSpPr>
        <p:spPr>
          <a:xfrm>
            <a:off x="425999" y="854870"/>
            <a:ext cx="8476573" cy="58507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dirty="0">
              <a:latin typeface="Centaur" panose="02030504050205020304" pitchFamily="18" charset="0"/>
              <a:ea typeface="Cambria"/>
              <a:cs typeface="Cambria"/>
              <a:sym typeface="Cambria"/>
            </a:endParaRPr>
          </a:p>
          <a:p>
            <a:pPr marL="0" marR="0" lvl="0" indent="0" algn="l" rtl="0">
              <a:lnSpc>
                <a:spcPct val="100000"/>
              </a:lnSpc>
              <a:spcBef>
                <a:spcPts val="0"/>
              </a:spcBef>
              <a:spcAft>
                <a:spcPts val="0"/>
              </a:spcAft>
              <a:buNone/>
            </a:pPr>
            <a:r>
              <a:rPr lang="en-US" sz="3200" dirty="0" err="1">
                <a:latin typeface="Centaur" panose="02030504050205020304" pitchFamily="18" charset="0"/>
                <a:ea typeface="Cambria"/>
                <a:cs typeface="Cambria"/>
                <a:sym typeface="Cambria"/>
              </a:rPr>
              <a:t>IDSPlaces</a:t>
            </a:r>
            <a:r>
              <a:rPr lang="en-US" sz="3200" dirty="0">
                <a:latin typeface="Centaur" panose="02030504050205020304" pitchFamily="18" charset="0"/>
                <a:ea typeface="Cambria"/>
                <a:cs typeface="Cambria"/>
                <a:sym typeface="Cambria"/>
              </a:rPr>
              <a:t> serve as a real-life example of this mission in action:</a:t>
            </a:r>
            <a:endParaRPr sz="3200" b="1" dirty="0">
              <a:latin typeface="Centaur" panose="02030504050205020304" pitchFamily="18" charset="0"/>
              <a:ea typeface="Cambria"/>
              <a:cs typeface="Cambria"/>
              <a:sym typeface="Cambria"/>
            </a:endParaRPr>
          </a:p>
          <a:p>
            <a:pPr marL="457200" marR="0" lvl="0" indent="-381000" algn="l" rtl="0">
              <a:lnSpc>
                <a:spcPct val="100000"/>
              </a:lnSpc>
              <a:spcBef>
                <a:spcPts val="0"/>
              </a:spcBef>
              <a:spcAft>
                <a:spcPts val="0"/>
              </a:spcAft>
              <a:buClr>
                <a:schemeClr val="lt1"/>
              </a:buClr>
              <a:buSzPts val="2400"/>
              <a:buFont typeface="Cambria"/>
              <a:buChar char="●"/>
            </a:pPr>
            <a:r>
              <a:rPr lang="en-US" sz="3200" dirty="0">
                <a:latin typeface="Centaur" panose="02030504050205020304" pitchFamily="18" charset="0"/>
                <a:ea typeface="Cambria"/>
                <a:cs typeface="Cambria"/>
                <a:sym typeface="Cambria"/>
              </a:rPr>
              <a:t>Meaningful Change Backed By Policy</a:t>
            </a:r>
            <a:endParaRPr sz="3200" dirty="0">
              <a:latin typeface="Centaur" panose="02030504050205020304" pitchFamily="18" charset="0"/>
              <a:ea typeface="Cambria"/>
              <a:cs typeface="Cambria"/>
              <a:sym typeface="Cambria"/>
            </a:endParaRPr>
          </a:p>
          <a:p>
            <a:pPr marL="457200" marR="0" lvl="0" indent="-381000" algn="l" rtl="0">
              <a:lnSpc>
                <a:spcPct val="100000"/>
              </a:lnSpc>
              <a:spcBef>
                <a:spcPts val="0"/>
              </a:spcBef>
              <a:spcAft>
                <a:spcPts val="0"/>
              </a:spcAft>
              <a:buClr>
                <a:schemeClr val="lt1"/>
              </a:buClr>
              <a:buSzPts val="2400"/>
              <a:buFont typeface="Cambria"/>
              <a:buChar char="●"/>
            </a:pPr>
            <a:r>
              <a:rPr lang="en-US" sz="3200" i="0" u="none" strike="noStrike" cap="none" dirty="0">
                <a:latin typeface="Centaur" panose="02030504050205020304" pitchFamily="18" charset="0"/>
                <a:ea typeface="Cambria"/>
                <a:cs typeface="Cambria"/>
                <a:sym typeface="Cambria"/>
              </a:rPr>
              <a:t>Community Involvement/Support</a:t>
            </a:r>
            <a:endParaRPr sz="3200" dirty="0">
              <a:latin typeface="Centaur" panose="02030504050205020304" pitchFamily="18" charset="0"/>
            </a:endParaRPr>
          </a:p>
          <a:p>
            <a:pPr marL="457200" marR="0" lvl="0" indent="-381000" algn="l" rtl="0">
              <a:lnSpc>
                <a:spcPct val="100000"/>
              </a:lnSpc>
              <a:spcBef>
                <a:spcPts val="0"/>
              </a:spcBef>
              <a:spcAft>
                <a:spcPts val="0"/>
              </a:spcAft>
              <a:buClr>
                <a:schemeClr val="lt1"/>
              </a:buClr>
              <a:buSzPts val="2400"/>
              <a:buFont typeface="Cambria"/>
              <a:buChar char="●"/>
            </a:pPr>
            <a:r>
              <a:rPr lang="en-US" sz="3200" i="0" u="none" strike="noStrike" cap="none" dirty="0">
                <a:latin typeface="Centaur" panose="02030504050205020304" pitchFamily="18" charset="0"/>
                <a:ea typeface="Cambria"/>
                <a:cs typeface="Cambria"/>
                <a:sym typeface="Cambria"/>
              </a:rPr>
              <a:t>Public Access</a:t>
            </a:r>
            <a:endParaRPr sz="3200" i="0" u="none" strike="noStrike" cap="none" dirty="0">
              <a:latin typeface="Centaur" panose="02030504050205020304" pitchFamily="18" charset="0"/>
              <a:ea typeface="Cambria"/>
              <a:cs typeface="Cambria"/>
              <a:sym typeface="Cambria"/>
            </a:endParaRPr>
          </a:p>
          <a:p>
            <a:pPr marL="457200" lvl="0" indent="-381000" algn="l" rtl="0">
              <a:spcBef>
                <a:spcPts val="0"/>
              </a:spcBef>
              <a:spcAft>
                <a:spcPts val="0"/>
              </a:spcAft>
              <a:buClr>
                <a:schemeClr val="lt1"/>
              </a:buClr>
              <a:buSzPts val="2400"/>
              <a:buFont typeface="Cambria"/>
              <a:buChar char="●"/>
            </a:pPr>
            <a:r>
              <a:rPr lang="en-US" sz="3200" dirty="0">
                <a:latin typeface="Centaur" panose="02030504050205020304" pitchFamily="18" charset="0"/>
                <a:ea typeface="Cambria"/>
                <a:cs typeface="Cambria"/>
                <a:sym typeface="Cambria"/>
              </a:rPr>
              <a:t>Dark Sky Lighting Practices</a:t>
            </a:r>
            <a:endParaRPr sz="3200" dirty="0">
              <a:latin typeface="Centaur" panose="02030504050205020304" pitchFamily="18" charset="0"/>
              <a:ea typeface="Cambria"/>
              <a:cs typeface="Cambria"/>
              <a:sym typeface="Cambria"/>
            </a:endParaRPr>
          </a:p>
          <a:p>
            <a:pPr marL="457200" marR="0" lvl="0" indent="-381000" algn="l" rtl="0">
              <a:lnSpc>
                <a:spcPct val="100000"/>
              </a:lnSpc>
              <a:spcBef>
                <a:spcPts val="0"/>
              </a:spcBef>
              <a:spcAft>
                <a:spcPts val="0"/>
              </a:spcAft>
              <a:buClr>
                <a:schemeClr val="lt1"/>
              </a:buClr>
              <a:buSzPts val="2400"/>
              <a:buFont typeface="Cambria"/>
              <a:buChar char="●"/>
            </a:pPr>
            <a:r>
              <a:rPr lang="en-US" sz="3200" i="0" u="none" strike="noStrike" cap="none" dirty="0">
                <a:latin typeface="Centaur" panose="02030504050205020304" pitchFamily="18" charset="0"/>
                <a:ea typeface="Cambria"/>
                <a:cs typeface="Cambria"/>
                <a:sym typeface="Cambria"/>
              </a:rPr>
              <a:t>Continued Commitments to Conservation</a:t>
            </a:r>
            <a:endParaRPr sz="3200" dirty="0">
              <a:latin typeface="Centaur" panose="02030504050205020304" pitchFamily="18" charset="0"/>
            </a:endParaRPr>
          </a:p>
        </p:txBody>
      </p:sp>
      <p:sp>
        <p:nvSpPr>
          <p:cNvPr id="8" name="Google Shape;123;p17"/>
          <p:cNvSpPr txBox="1"/>
          <p:nvPr/>
        </p:nvSpPr>
        <p:spPr>
          <a:xfrm>
            <a:off x="1021517" y="253500"/>
            <a:ext cx="71016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00" i="0" u="none" strike="noStrike" cap="none" dirty="0">
                <a:ea typeface="Cambria"/>
                <a:cs typeface="Cambria"/>
                <a:sym typeface="Cambria"/>
              </a:rPr>
              <a:t>Benefits</a:t>
            </a:r>
            <a:r>
              <a:rPr lang="en-US" sz="3200" dirty="0">
                <a:ea typeface="Cambria"/>
                <a:cs typeface="Cambria"/>
                <a:sym typeface="Cambria"/>
              </a:rPr>
              <a:t> of </a:t>
            </a:r>
            <a:r>
              <a:rPr lang="en-US" sz="3200" dirty="0" err="1">
                <a:ea typeface="Cambria"/>
                <a:cs typeface="Cambria"/>
                <a:sym typeface="Cambria"/>
              </a:rPr>
              <a:t>IDSPlaces</a:t>
            </a:r>
            <a:endParaRPr dirty="0"/>
          </a:p>
        </p:txBody>
      </p:sp>
    </p:spTree>
    <p:extLst>
      <p:ext uri="{BB962C8B-B14F-4D97-AF65-F5344CB8AC3E}">
        <p14:creationId xmlns:p14="http://schemas.microsoft.com/office/powerpoint/2010/main" val="4287401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610600" cy="5638800"/>
          </a:xfrm>
        </p:spPr>
        <p:txBody>
          <a:bodyPr>
            <a:noAutofit/>
          </a:bodyPr>
          <a:lstStyle/>
          <a:p>
            <a:pPr marL="400050" lvl="1" indent="0">
              <a:buNone/>
              <a:defRPr/>
            </a:pPr>
            <a:r>
              <a:rPr lang="en-US" sz="2400" dirty="0">
                <a:latin typeface="Centaur" panose="02030504050205020304" pitchFamily="18" charset="0"/>
              </a:rPr>
              <a:t/>
            </a:r>
            <a:br>
              <a:rPr lang="en-US" sz="2400" dirty="0">
                <a:latin typeface="Centaur" panose="02030504050205020304" pitchFamily="18" charset="0"/>
              </a:rPr>
            </a:br>
            <a:endParaRPr lang="en-US" sz="1000" i="1" dirty="0">
              <a:latin typeface="Centaur" panose="02030504050205020304" pitchFamily="18" charset="0"/>
              <a:cs typeface="Times New Roman" pitchFamily="18" charset="0"/>
            </a:endParaRPr>
          </a:p>
        </p:txBody>
      </p:sp>
      <p:pic>
        <p:nvPicPr>
          <p:cNvPr id="7"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darkskymissouri.org/images/logo/IDA_Missouri_logo_top.png"/>
          <p:cNvPicPr>
            <a:picLocks noChangeAspect="1" noChangeArrowheads="1"/>
          </p:cNvPicPr>
          <p:nvPr/>
        </p:nvPicPr>
        <p:blipFill>
          <a:blip r:embed="rId3" cstate="print"/>
          <a:srcRect/>
          <a:stretch>
            <a:fillRect/>
          </a:stretch>
        </p:blipFill>
        <p:spPr bwMode="auto">
          <a:xfrm>
            <a:off x="7838865" y="0"/>
            <a:ext cx="1292943" cy="7620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8" name="Google Shape;107;p15"/>
          <p:cNvSpPr txBox="1"/>
          <p:nvPr/>
        </p:nvSpPr>
        <p:spPr>
          <a:xfrm>
            <a:off x="393895" y="178299"/>
            <a:ext cx="8356209"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a:solidFill>
                  <a:schemeClr val="lt1"/>
                </a:solidFill>
                <a:latin typeface="Centaur" panose="02030504050205020304" pitchFamily="18" charset="0"/>
                <a:ea typeface="Cambria" panose="02040503050406030204" pitchFamily="18" charset="0"/>
                <a:cs typeface="Cambria"/>
                <a:sym typeface="Cambria"/>
              </a:rPr>
              <a:t>International</a:t>
            </a:r>
            <a:r>
              <a:rPr lang="en-US" sz="2800" i="0" u="none" strike="noStrike" cap="none">
                <a:solidFill>
                  <a:schemeClr val="lt1"/>
                </a:solidFill>
                <a:latin typeface="Centaur" panose="02030504050205020304" pitchFamily="18" charset="0"/>
                <a:ea typeface="Cambria" panose="02040503050406030204" pitchFamily="18" charset="0"/>
                <a:cs typeface="Cambria"/>
                <a:sym typeface="Cambria"/>
              </a:rPr>
              <a:t> Dark</a:t>
            </a:r>
            <a:r>
              <a:rPr lang="en-US" sz="2800">
                <a:solidFill>
                  <a:schemeClr val="lt1"/>
                </a:solidFill>
                <a:latin typeface="Centaur" panose="02030504050205020304" pitchFamily="18" charset="0"/>
                <a:ea typeface="Cambria" panose="02040503050406030204" pitchFamily="18" charset="0"/>
                <a:cs typeface="Cambria"/>
                <a:sym typeface="Cambria"/>
              </a:rPr>
              <a:t> </a:t>
            </a:r>
            <a:r>
              <a:rPr lang="en-US" sz="2800" i="0" u="none" strike="noStrike" cap="none">
                <a:solidFill>
                  <a:schemeClr val="lt1"/>
                </a:solidFill>
                <a:latin typeface="Centaur" panose="02030504050205020304" pitchFamily="18" charset="0"/>
                <a:ea typeface="Cambria" panose="02040503050406030204" pitchFamily="18" charset="0"/>
                <a:cs typeface="Cambria"/>
                <a:sym typeface="Cambria"/>
              </a:rPr>
              <a:t>Sky Places (IDSP)</a:t>
            </a:r>
            <a:r>
              <a:rPr lang="en-US" sz="2800">
                <a:solidFill>
                  <a:schemeClr val="lt1"/>
                </a:solidFill>
                <a:latin typeface="Centaur" panose="02030504050205020304" pitchFamily="18" charset="0"/>
                <a:ea typeface="Cambria" panose="02040503050406030204" pitchFamily="18" charset="0"/>
                <a:cs typeface="Cambria"/>
                <a:sym typeface="Cambria"/>
              </a:rPr>
              <a:t> </a:t>
            </a:r>
            <a:r>
              <a:rPr lang="en-US" sz="2800" i="0" u="none" strike="noStrike" cap="none">
                <a:solidFill>
                  <a:schemeClr val="lt1"/>
                </a:solidFill>
                <a:latin typeface="Centaur" panose="02030504050205020304" pitchFamily="18" charset="0"/>
                <a:ea typeface="Cambria" panose="02040503050406030204" pitchFamily="18" charset="0"/>
                <a:cs typeface="Cambria"/>
                <a:sym typeface="Cambria"/>
              </a:rPr>
              <a:t>Designation Types</a:t>
            </a:r>
            <a:endParaRPr sz="2800">
              <a:latin typeface="Centaur" panose="02030504050205020304" pitchFamily="18" charset="0"/>
              <a:ea typeface="Cambria" panose="02040503050406030204" pitchFamily="18" charset="0"/>
              <a:cs typeface="Cambria"/>
              <a:sym typeface="Cambria"/>
            </a:endParaRPr>
          </a:p>
        </p:txBody>
      </p:sp>
      <p:sp>
        <p:nvSpPr>
          <p:cNvPr id="9" name="Google Shape;108;p15"/>
          <p:cNvSpPr txBox="1"/>
          <p:nvPr/>
        </p:nvSpPr>
        <p:spPr>
          <a:xfrm>
            <a:off x="560658" y="1557572"/>
            <a:ext cx="8341846" cy="5148028"/>
          </a:xfrm>
          <a:prstGeom prst="rect">
            <a:avLst/>
          </a:prstGeom>
          <a:noFill/>
          <a:ln>
            <a:noFill/>
          </a:ln>
        </p:spPr>
        <p:txBody>
          <a:bodyPr spcFirstLastPara="1" wrap="square" lIns="91425" tIns="45700" rIns="91425" bIns="45700" anchor="t" anchorCtr="0">
            <a:noAutofit/>
          </a:bodyPr>
          <a:lstStyle/>
          <a:p>
            <a:r>
              <a:rPr lang="en-US" sz="3200" b="1" dirty="0">
                <a:solidFill>
                  <a:srgbClr val="FF0000"/>
                </a:solidFill>
                <a:latin typeface="Centaur" panose="02030504050205020304" pitchFamily="18" charset="0"/>
                <a:ea typeface="Cambria" panose="02040503050406030204" pitchFamily="18" charset="0"/>
                <a:cs typeface="Cambria"/>
                <a:sym typeface="Cambria"/>
              </a:rPr>
              <a:t>International </a:t>
            </a:r>
            <a:r>
              <a:rPr lang="en-US" sz="3200" b="1" i="0" u="none" strike="noStrike" cap="none" dirty="0">
                <a:solidFill>
                  <a:srgbClr val="FF0000"/>
                </a:solidFill>
                <a:latin typeface="Centaur" panose="02030504050205020304" pitchFamily="18" charset="0"/>
                <a:ea typeface="Cambria" panose="02040503050406030204" pitchFamily="18" charset="0"/>
                <a:cs typeface="Cambria"/>
                <a:sym typeface="Cambria"/>
              </a:rPr>
              <a:t>Dark</a:t>
            </a:r>
            <a:r>
              <a:rPr lang="en-US" sz="3200" b="1" dirty="0">
                <a:solidFill>
                  <a:srgbClr val="FF0000"/>
                </a:solidFill>
                <a:latin typeface="Centaur" panose="02030504050205020304" pitchFamily="18" charset="0"/>
                <a:ea typeface="Cambria" panose="02040503050406030204" pitchFamily="18" charset="0"/>
                <a:cs typeface="Cambria"/>
                <a:sym typeface="Cambria"/>
              </a:rPr>
              <a:t> </a:t>
            </a:r>
            <a:r>
              <a:rPr lang="en-US" sz="3200" b="1" i="0" u="none" strike="noStrike" cap="none" dirty="0">
                <a:solidFill>
                  <a:srgbClr val="FF0000"/>
                </a:solidFill>
                <a:latin typeface="Centaur" panose="02030504050205020304" pitchFamily="18" charset="0"/>
                <a:ea typeface="Cambria" panose="02040503050406030204" pitchFamily="18" charset="0"/>
                <a:cs typeface="Cambria"/>
                <a:sym typeface="Cambria"/>
              </a:rPr>
              <a:t>Sky Parks</a:t>
            </a:r>
            <a:r>
              <a:rPr lang="en-US" sz="3200" dirty="0">
                <a:solidFill>
                  <a:schemeClr val="lt1"/>
                </a:solidFill>
                <a:latin typeface="Centaur" panose="02030504050205020304" pitchFamily="18" charset="0"/>
                <a:ea typeface="Cambria" panose="02040503050406030204" pitchFamily="18" charset="0"/>
                <a:cs typeface="Cambria"/>
                <a:sym typeface="Cambria"/>
              </a:rPr>
              <a:t> </a:t>
            </a:r>
            <a:endParaRPr sz="3200" i="0" u="none" strike="noStrike" cap="none" dirty="0">
              <a:solidFill>
                <a:schemeClr val="lt1"/>
              </a:solidFill>
              <a:latin typeface="Centaur" panose="02030504050205020304" pitchFamily="18" charset="0"/>
              <a:ea typeface="Cambria" panose="02040503050406030204" pitchFamily="18" charset="0"/>
              <a:cs typeface="Cambria"/>
              <a:sym typeface="Cambria"/>
            </a:endParaRPr>
          </a:p>
          <a:p>
            <a:pPr marL="0" lvl="0" indent="0" algn="l" rtl="0">
              <a:spcBef>
                <a:spcPts val="0"/>
              </a:spcBef>
              <a:spcAft>
                <a:spcPts val="0"/>
              </a:spcAft>
              <a:buClr>
                <a:schemeClr val="dk1"/>
              </a:buClr>
              <a:buFont typeface="Arial"/>
              <a:buNone/>
            </a:pPr>
            <a:r>
              <a:rPr lang="en-US" sz="3200" dirty="0">
                <a:latin typeface="Centaur" panose="02030504050205020304" pitchFamily="18" charset="0"/>
                <a:ea typeface="Cambria" panose="02040503050406030204" pitchFamily="18" charset="0"/>
                <a:cs typeface="Cambria"/>
                <a:sym typeface="Cambria"/>
              </a:rPr>
              <a:t>International Dark Sky Sanctuaries</a:t>
            </a:r>
            <a:endParaRPr sz="3200" dirty="0">
              <a:latin typeface="Centaur" panose="02030504050205020304" pitchFamily="18" charset="0"/>
              <a:ea typeface="Cambria" panose="02040503050406030204" pitchFamily="18" charset="0"/>
              <a:cs typeface="Cambria"/>
              <a:sym typeface="Cambria"/>
            </a:endParaRPr>
          </a:p>
          <a:p>
            <a:pPr marL="0" marR="0" lvl="0" indent="0" algn="l" rtl="0">
              <a:lnSpc>
                <a:spcPct val="100000"/>
              </a:lnSpc>
              <a:spcBef>
                <a:spcPts val="0"/>
              </a:spcBef>
              <a:spcAft>
                <a:spcPts val="0"/>
              </a:spcAft>
              <a:buNone/>
            </a:pPr>
            <a:r>
              <a:rPr lang="en-US" sz="3200" dirty="0">
                <a:latin typeface="Centaur" panose="02030504050205020304" pitchFamily="18" charset="0"/>
                <a:ea typeface="Cambria" panose="02040503050406030204" pitchFamily="18" charset="0"/>
                <a:cs typeface="Cambria"/>
                <a:sym typeface="Cambria"/>
              </a:rPr>
              <a:t>International </a:t>
            </a:r>
            <a:r>
              <a:rPr lang="en-US" sz="3200" i="0" u="none" strike="noStrike" cap="none" dirty="0">
                <a:latin typeface="Centaur" panose="02030504050205020304" pitchFamily="18" charset="0"/>
                <a:ea typeface="Cambria" panose="02040503050406030204" pitchFamily="18" charset="0"/>
                <a:cs typeface="Cambria"/>
                <a:sym typeface="Cambria"/>
              </a:rPr>
              <a:t>Dark</a:t>
            </a:r>
            <a:r>
              <a:rPr lang="en-US" sz="3200" dirty="0">
                <a:latin typeface="Centaur" panose="02030504050205020304" pitchFamily="18" charset="0"/>
                <a:ea typeface="Cambria" panose="02040503050406030204" pitchFamily="18" charset="0"/>
                <a:cs typeface="Cambria"/>
                <a:sym typeface="Cambria"/>
              </a:rPr>
              <a:t> </a:t>
            </a:r>
            <a:r>
              <a:rPr lang="en-US" sz="3200" i="0" u="none" strike="noStrike" cap="none" dirty="0">
                <a:latin typeface="Centaur" panose="02030504050205020304" pitchFamily="18" charset="0"/>
                <a:ea typeface="Cambria" panose="02040503050406030204" pitchFamily="18" charset="0"/>
                <a:cs typeface="Cambria"/>
                <a:sym typeface="Cambria"/>
              </a:rPr>
              <a:t>Sky </a:t>
            </a:r>
            <a:r>
              <a:rPr lang="en-US" sz="3200" dirty="0">
                <a:latin typeface="Centaur" panose="02030504050205020304" pitchFamily="18" charset="0"/>
                <a:ea typeface="Cambria" panose="02040503050406030204" pitchFamily="18" charset="0"/>
                <a:cs typeface="Cambria"/>
                <a:sym typeface="Cambria"/>
              </a:rPr>
              <a:t>Reserves</a:t>
            </a:r>
            <a:endParaRPr sz="3200" i="0" u="none" strike="noStrike" cap="none" dirty="0">
              <a:latin typeface="Centaur" panose="02030504050205020304" pitchFamily="18" charset="0"/>
              <a:ea typeface="Cambria" panose="02040503050406030204" pitchFamily="18" charset="0"/>
              <a:cs typeface="Cambria"/>
            </a:endParaRPr>
          </a:p>
          <a:p>
            <a:r>
              <a:rPr lang="en-US" sz="3200" dirty="0">
                <a:latin typeface="Centaur" panose="02030504050205020304" pitchFamily="18" charset="0"/>
                <a:ea typeface="Cambria" panose="02040503050406030204" pitchFamily="18" charset="0"/>
              </a:rPr>
              <a:t>International Dark Sky Communities</a:t>
            </a:r>
          </a:p>
          <a:p>
            <a:pPr marL="0" lvl="0" indent="0" algn="l" rtl="0">
              <a:spcBef>
                <a:spcPts val="0"/>
              </a:spcBef>
              <a:spcAft>
                <a:spcPts val="0"/>
              </a:spcAft>
              <a:buNone/>
            </a:pPr>
            <a:r>
              <a:rPr lang="en-US" sz="3200" b="1" dirty="0">
                <a:solidFill>
                  <a:srgbClr val="FF0000"/>
                </a:solidFill>
                <a:latin typeface="Centaur" panose="02030504050205020304" pitchFamily="18" charset="0"/>
                <a:ea typeface="Cambria" panose="02040503050406030204" pitchFamily="18" charset="0"/>
                <a:cs typeface="Cambria"/>
                <a:sym typeface="Cambria"/>
              </a:rPr>
              <a:t/>
            </a:r>
            <a:br>
              <a:rPr lang="en-US" sz="3200" b="1" dirty="0">
                <a:solidFill>
                  <a:srgbClr val="FF0000"/>
                </a:solidFill>
                <a:latin typeface="Centaur" panose="02030504050205020304" pitchFamily="18" charset="0"/>
                <a:ea typeface="Cambria" panose="02040503050406030204" pitchFamily="18" charset="0"/>
                <a:cs typeface="Cambria"/>
                <a:sym typeface="Cambria"/>
              </a:rPr>
            </a:br>
            <a:r>
              <a:rPr lang="en-US" sz="3200" b="1" dirty="0">
                <a:solidFill>
                  <a:srgbClr val="FF0000"/>
                </a:solidFill>
                <a:latin typeface="Centaur" panose="02030504050205020304" pitchFamily="18" charset="0"/>
                <a:ea typeface="Cambria" panose="02040503050406030204" pitchFamily="18" charset="0"/>
                <a:cs typeface="Cambria"/>
                <a:sym typeface="Cambria"/>
              </a:rPr>
              <a:t>Urban Night Sky Places</a:t>
            </a:r>
            <a:endParaRPr sz="3200" b="1" dirty="0">
              <a:solidFill>
                <a:srgbClr val="FF0000"/>
              </a:solidFill>
              <a:latin typeface="Centaur" panose="02030504050205020304" pitchFamily="18" charset="0"/>
              <a:ea typeface="Cambria" panose="02040503050406030204" pitchFamily="18" charset="0"/>
              <a:cs typeface="Cambria"/>
              <a:sym typeface="Cambria"/>
            </a:endParaRPr>
          </a:p>
          <a:p>
            <a:pPr marL="0" lvl="0" indent="0" algn="l" rtl="0">
              <a:spcBef>
                <a:spcPts val="0"/>
              </a:spcBef>
              <a:spcAft>
                <a:spcPts val="0"/>
              </a:spcAft>
              <a:buNone/>
            </a:pPr>
            <a:endParaRPr sz="3200" dirty="0">
              <a:solidFill>
                <a:schemeClr val="lt1"/>
              </a:solidFill>
              <a:latin typeface="Centaur" panose="02030504050205020304" pitchFamily="18" charset="0"/>
              <a:ea typeface="Cambria" panose="02040503050406030204" pitchFamily="18" charset="0"/>
              <a:cs typeface="Cambria"/>
              <a:sym typeface="Cambria"/>
            </a:endParaRPr>
          </a:p>
          <a:p>
            <a:pPr marL="0" lvl="0" indent="0" algn="l" rtl="0">
              <a:spcBef>
                <a:spcPts val="0"/>
              </a:spcBef>
              <a:spcAft>
                <a:spcPts val="0"/>
              </a:spcAft>
              <a:buNone/>
            </a:pPr>
            <a:r>
              <a:rPr lang="en-US" sz="3200" dirty="0">
                <a:latin typeface="Centaur" panose="02030504050205020304" pitchFamily="18" charset="0"/>
                <a:ea typeface="Cambria" panose="02040503050406030204" pitchFamily="18" charset="0"/>
                <a:cs typeface="Cambria"/>
                <a:sym typeface="Cambria"/>
              </a:rPr>
              <a:t>Each Place has its own set of </a:t>
            </a:r>
            <a:r>
              <a:rPr lang="en-US" sz="3200" dirty="0">
                <a:latin typeface="Centaur" panose="02030504050205020304" pitchFamily="18" charset="0"/>
                <a:ea typeface="Cambria" panose="02040503050406030204" pitchFamily="18" charset="0"/>
                <a:cs typeface="Cambria"/>
              </a:rPr>
              <a:t/>
            </a:r>
            <a:br>
              <a:rPr lang="en-US" sz="3200" dirty="0">
                <a:latin typeface="Centaur" panose="02030504050205020304" pitchFamily="18" charset="0"/>
                <a:ea typeface="Cambria" panose="02040503050406030204" pitchFamily="18" charset="0"/>
                <a:cs typeface="Cambria"/>
              </a:rPr>
            </a:br>
            <a:r>
              <a:rPr lang="en-US" sz="3200" dirty="0">
                <a:latin typeface="Centaur" panose="02030504050205020304" pitchFamily="18" charset="0"/>
                <a:ea typeface="Cambria" panose="02040503050406030204" pitchFamily="18" charset="0"/>
                <a:cs typeface="Cambria"/>
                <a:sym typeface="Cambria"/>
              </a:rPr>
              <a:t>guidelines, available at darksky.org/</a:t>
            </a:r>
            <a:r>
              <a:rPr lang="en-US" sz="3200" dirty="0" err="1">
                <a:latin typeface="Centaur" panose="02030504050205020304" pitchFamily="18" charset="0"/>
                <a:ea typeface="Cambria" panose="02040503050406030204" pitchFamily="18" charset="0"/>
                <a:cs typeface="Cambria"/>
                <a:sym typeface="Cambria"/>
              </a:rPr>
              <a:t>idsp</a:t>
            </a:r>
            <a:endParaRPr sz="3200" dirty="0" err="1">
              <a:latin typeface="Centaur" panose="02030504050205020304" pitchFamily="18" charset="0"/>
              <a:ea typeface="Cambria" panose="02040503050406030204" pitchFamily="18" charset="0"/>
              <a:cs typeface="Cambria"/>
              <a:sym typeface="Cambria"/>
            </a:endParaRPr>
          </a:p>
          <a:p>
            <a:r>
              <a:rPr lang="en-US" sz="3200" dirty="0">
                <a:latin typeface="Centaur" panose="02030504050205020304" pitchFamily="18" charset="0"/>
                <a:ea typeface="Cambria" panose="02040503050406030204" pitchFamily="18" charset="0"/>
                <a:cs typeface="Cambria"/>
                <a:sym typeface="Cambria"/>
              </a:rPr>
              <a:t>Current total: 177                  Countries: 21</a:t>
            </a:r>
            <a:endParaRPr sz="3200" dirty="0">
              <a:latin typeface="Centaur" panose="02030504050205020304" pitchFamily="18" charset="0"/>
              <a:ea typeface="Cambria" panose="02040503050406030204" pitchFamily="18" charset="0"/>
              <a:cs typeface="Cambria"/>
              <a:sym typeface="Cambria"/>
            </a:endParaRPr>
          </a:p>
          <a:p>
            <a:pPr marL="0" marR="0" lvl="0" indent="0" algn="l" rtl="0">
              <a:lnSpc>
                <a:spcPct val="100000"/>
              </a:lnSpc>
              <a:spcBef>
                <a:spcPts val="0"/>
              </a:spcBef>
              <a:spcAft>
                <a:spcPts val="0"/>
              </a:spcAft>
              <a:buNone/>
            </a:pPr>
            <a:endParaRPr sz="3200" b="1" i="0" u="none" strike="noStrike" cap="none" dirty="0">
              <a:solidFill>
                <a:schemeClr val="lt1"/>
              </a:solidFill>
              <a:latin typeface="Centaur" panose="02030504050205020304" pitchFamily="18" charset="0"/>
              <a:ea typeface="Cambria" panose="02040503050406030204" pitchFamily="18" charset="0"/>
              <a:cs typeface="Cambria"/>
              <a:sym typeface="Cambria"/>
            </a:endParaRPr>
          </a:p>
          <a:p>
            <a:pPr marL="0" marR="0" lvl="0" indent="0" algn="l" rtl="0">
              <a:lnSpc>
                <a:spcPct val="100000"/>
              </a:lnSpc>
              <a:spcBef>
                <a:spcPts val="0"/>
              </a:spcBef>
              <a:spcAft>
                <a:spcPts val="0"/>
              </a:spcAft>
              <a:buNone/>
            </a:pPr>
            <a:endParaRPr sz="3200" b="1" i="0" u="none" strike="noStrike" cap="none" dirty="0">
              <a:solidFill>
                <a:schemeClr val="lt1"/>
              </a:solidFill>
              <a:latin typeface="Centaur" panose="02030504050205020304" pitchFamily="18" charset="0"/>
              <a:ea typeface="Cambria" panose="02040503050406030204" pitchFamily="18" charset="0"/>
              <a:cs typeface="Cambria"/>
              <a:sym typeface="Cambria"/>
            </a:endParaRPr>
          </a:p>
        </p:txBody>
      </p:sp>
      <p:sp>
        <p:nvSpPr>
          <p:cNvPr id="11" name="Google Shape;107;p15"/>
          <p:cNvSpPr txBox="1"/>
          <p:nvPr/>
        </p:nvSpPr>
        <p:spPr>
          <a:xfrm>
            <a:off x="546295" y="228600"/>
            <a:ext cx="8356209"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00" dirty="0">
                <a:latin typeface="Cambria"/>
                <a:ea typeface="Cambria"/>
                <a:cs typeface="Cambria"/>
                <a:sym typeface="Cambria"/>
              </a:rPr>
              <a:t>International</a:t>
            </a:r>
            <a:r>
              <a:rPr lang="en-US" sz="3200" i="0" u="none" strike="noStrike" cap="none" dirty="0">
                <a:latin typeface="Cambria"/>
                <a:ea typeface="Cambria"/>
                <a:cs typeface="Cambria"/>
                <a:sym typeface="Cambria"/>
              </a:rPr>
              <a:t> Dark</a:t>
            </a:r>
            <a:r>
              <a:rPr lang="en-US" sz="3200" dirty="0">
                <a:latin typeface="Cambria"/>
                <a:ea typeface="Cambria"/>
                <a:cs typeface="Cambria"/>
                <a:sym typeface="Cambria"/>
              </a:rPr>
              <a:t> </a:t>
            </a:r>
            <a:r>
              <a:rPr lang="en-US" sz="3200" i="0" u="none" strike="noStrike" cap="none" dirty="0">
                <a:latin typeface="Cambria"/>
                <a:ea typeface="Cambria"/>
                <a:cs typeface="Cambria"/>
                <a:sym typeface="Cambria"/>
              </a:rPr>
              <a:t>Sky Places (IDSP)</a:t>
            </a:r>
            <a:r>
              <a:rPr lang="en-US" sz="3200" dirty="0">
                <a:latin typeface="Cambria"/>
                <a:ea typeface="Cambria"/>
                <a:cs typeface="Cambria"/>
                <a:sym typeface="Cambria"/>
              </a:rPr>
              <a:t> </a:t>
            </a:r>
            <a:r>
              <a:rPr lang="en-US" sz="3200" i="0" u="none" strike="noStrike" cap="none" dirty="0">
                <a:latin typeface="Cambria"/>
                <a:ea typeface="Cambria"/>
                <a:cs typeface="Cambria"/>
                <a:sym typeface="Cambria"/>
              </a:rPr>
              <a:t>Designation Types</a:t>
            </a:r>
            <a:endParaRPr sz="3200" dirty="0">
              <a:latin typeface="Cambria"/>
              <a:ea typeface="Cambria"/>
              <a:cs typeface="Cambria"/>
              <a:sym typeface="Cambria"/>
            </a:endParaRPr>
          </a:p>
        </p:txBody>
      </p:sp>
    </p:spTree>
    <p:extLst>
      <p:ext uri="{BB962C8B-B14F-4D97-AF65-F5344CB8AC3E}">
        <p14:creationId xmlns:p14="http://schemas.microsoft.com/office/powerpoint/2010/main" val="1898501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darkskymissouri.org/images/logo/IDA_Missouri_logo_top.png"/>
          <p:cNvPicPr>
            <a:picLocks noChangeAspect="1" noChangeArrowheads="1"/>
          </p:cNvPicPr>
          <p:nvPr/>
        </p:nvPicPr>
        <p:blipFill>
          <a:blip r:embed="rId3" cstate="print"/>
          <a:srcRect/>
          <a:stretch>
            <a:fillRect/>
          </a:stretch>
        </p:blipFill>
        <p:spPr bwMode="auto">
          <a:xfrm>
            <a:off x="7838865" y="0"/>
            <a:ext cx="1292943" cy="7620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8" name="Google Shape;116;p16"/>
          <p:cNvPicPr preferRelativeResize="0"/>
          <p:nvPr/>
        </p:nvPicPr>
        <p:blipFill rotWithShape="1">
          <a:blip r:embed="rId4">
            <a:alphaModFix/>
          </a:blip>
          <a:srcRect l="6430" t="8337" r="6430" b="7188"/>
          <a:stretch/>
        </p:blipFill>
        <p:spPr>
          <a:xfrm>
            <a:off x="1759866" y="-6196"/>
            <a:ext cx="5437645" cy="6859883"/>
          </a:xfrm>
          <a:prstGeom prst="rect">
            <a:avLst/>
          </a:prstGeom>
          <a:noFill/>
          <a:ln>
            <a:noFill/>
          </a:ln>
        </p:spPr>
      </p:pic>
      <p:grpSp>
        <p:nvGrpSpPr>
          <p:cNvPr id="11" name="Group 10"/>
          <p:cNvGrpSpPr/>
          <p:nvPr/>
        </p:nvGrpSpPr>
        <p:grpSpPr>
          <a:xfrm>
            <a:off x="4759110" y="2779263"/>
            <a:ext cx="4253234" cy="4074424"/>
            <a:chOff x="4759110" y="2779263"/>
            <a:chExt cx="4253234" cy="4074424"/>
          </a:xfrm>
        </p:grpSpPr>
        <p:sp>
          <p:nvSpPr>
            <p:cNvPr id="2" name="Oval 1"/>
            <p:cNvSpPr/>
            <p:nvPr/>
          </p:nvSpPr>
          <p:spPr>
            <a:xfrm>
              <a:off x="4759110" y="4339087"/>
              <a:ext cx="2937089" cy="2514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308993" y="2779263"/>
              <a:ext cx="1703351" cy="1200329"/>
            </a:xfrm>
            <a:prstGeom prst="rect">
              <a:avLst/>
            </a:prstGeom>
            <a:noFill/>
          </p:spPr>
          <p:txBody>
            <a:bodyPr wrap="none" rtlCol="0">
              <a:spAutoFit/>
            </a:bodyPr>
            <a:lstStyle/>
            <a:p>
              <a:r>
                <a:rPr lang="en-US" b="1" dirty="0">
                  <a:solidFill>
                    <a:srgbClr val="00B050"/>
                  </a:solidFill>
                  <a:latin typeface="Centaur" panose="02030504050205020304" pitchFamily="18" charset="0"/>
                </a:rPr>
                <a:t>Most of Missouri</a:t>
              </a:r>
              <a:br>
                <a:rPr lang="en-US" b="1" dirty="0">
                  <a:solidFill>
                    <a:srgbClr val="00B050"/>
                  </a:solidFill>
                  <a:latin typeface="Centaur" panose="02030504050205020304" pitchFamily="18" charset="0"/>
                </a:rPr>
              </a:br>
              <a:r>
                <a:rPr lang="en-US" b="1" dirty="0">
                  <a:solidFill>
                    <a:srgbClr val="00B050"/>
                  </a:solidFill>
                  <a:latin typeface="Centaur" panose="02030504050205020304" pitchFamily="18" charset="0"/>
                </a:rPr>
                <a:t>parks are likely</a:t>
              </a:r>
              <a:br>
                <a:rPr lang="en-US" b="1" dirty="0">
                  <a:solidFill>
                    <a:srgbClr val="00B050"/>
                  </a:solidFill>
                  <a:latin typeface="Centaur" panose="02030504050205020304" pitchFamily="18" charset="0"/>
                </a:rPr>
              </a:br>
              <a:r>
                <a:rPr lang="en-US" b="1" dirty="0">
                  <a:solidFill>
                    <a:srgbClr val="00B050"/>
                  </a:solidFill>
                  <a:latin typeface="Centaur" panose="02030504050205020304" pitchFamily="18" charset="0"/>
                </a:rPr>
                <a:t>to be in these </a:t>
              </a:r>
              <a:br>
                <a:rPr lang="en-US" b="1" dirty="0">
                  <a:solidFill>
                    <a:srgbClr val="00B050"/>
                  </a:solidFill>
                  <a:latin typeface="Centaur" panose="02030504050205020304" pitchFamily="18" charset="0"/>
                </a:rPr>
              </a:br>
              <a:r>
                <a:rPr lang="en-US" b="1" dirty="0">
                  <a:solidFill>
                    <a:srgbClr val="00B050"/>
                  </a:solidFill>
                  <a:latin typeface="Centaur" panose="02030504050205020304" pitchFamily="18" charset="0"/>
                </a:rPr>
                <a:t>categories</a:t>
              </a:r>
            </a:p>
          </p:txBody>
        </p:sp>
        <p:cxnSp>
          <p:nvCxnSpPr>
            <p:cNvPr id="10" name="Straight Arrow Connector 9"/>
            <p:cNvCxnSpPr/>
            <p:nvPr/>
          </p:nvCxnSpPr>
          <p:spPr>
            <a:xfrm flipH="1">
              <a:off x="7197511" y="4034287"/>
              <a:ext cx="498688" cy="53771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6400800" y="994913"/>
            <a:ext cx="1846361" cy="1565109"/>
            <a:chOff x="6400800" y="994913"/>
            <a:chExt cx="1846361" cy="1565109"/>
          </a:xfrm>
        </p:grpSpPr>
        <p:grpSp>
          <p:nvGrpSpPr>
            <p:cNvPr id="15" name="Group 14"/>
            <p:cNvGrpSpPr/>
            <p:nvPr/>
          </p:nvGrpSpPr>
          <p:grpSpPr>
            <a:xfrm>
              <a:off x="6400800" y="994913"/>
              <a:ext cx="1846361" cy="1276528"/>
              <a:chOff x="6400800" y="994913"/>
              <a:chExt cx="1846361" cy="1276528"/>
            </a:xfrm>
          </p:grpSpPr>
          <p:pic>
            <p:nvPicPr>
              <p:cNvPr id="12" name="Picture 11"/>
              <p:cNvPicPr>
                <a:picLocks noChangeAspect="1"/>
              </p:cNvPicPr>
              <p:nvPr/>
            </p:nvPicPr>
            <p:blipFill>
              <a:blip r:embed="rId5"/>
              <a:stretch>
                <a:fillRect/>
              </a:stretch>
            </p:blipFill>
            <p:spPr>
              <a:xfrm>
                <a:off x="7104001" y="994913"/>
                <a:ext cx="1143160" cy="1276528"/>
              </a:xfrm>
              <a:prstGeom prst="rect">
                <a:avLst/>
              </a:prstGeom>
            </p:spPr>
          </p:pic>
          <p:cxnSp>
            <p:nvCxnSpPr>
              <p:cNvPr id="14" name="Straight Arrow Connector 13"/>
              <p:cNvCxnSpPr/>
              <p:nvPr/>
            </p:nvCxnSpPr>
            <p:spPr>
              <a:xfrm flipV="1">
                <a:off x="6400800" y="1752600"/>
                <a:ext cx="703201" cy="236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7391400" y="2221468"/>
              <a:ext cx="612668" cy="338554"/>
            </a:xfrm>
            <a:prstGeom prst="rect">
              <a:avLst/>
            </a:prstGeom>
            <a:noFill/>
          </p:spPr>
          <p:txBody>
            <a:bodyPr wrap="none" rtlCol="0">
              <a:spAutoFit/>
            </a:bodyPr>
            <a:lstStyle/>
            <a:p>
              <a:r>
                <a:rPr lang="en-US" sz="1600" dirty="0">
                  <a:latin typeface="Centaur" panose="02030504050205020304" pitchFamily="18" charset="0"/>
                </a:rPr>
                <a:t>SQM</a:t>
              </a:r>
            </a:p>
          </p:txBody>
        </p:sp>
      </p:grpSp>
    </p:spTree>
    <p:extLst>
      <p:ext uri="{BB962C8B-B14F-4D97-AF65-F5344CB8AC3E}">
        <p14:creationId xmlns:p14="http://schemas.microsoft.com/office/powerpoint/2010/main" val="46614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2" presetClass="entr" presetSubtype="3"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darkskymissouri.org/images/logo/IDA_Missouri_logo_top.png"/>
          <p:cNvPicPr>
            <a:picLocks noChangeAspect="1" noChangeArrowheads="1"/>
          </p:cNvPicPr>
          <p:nvPr/>
        </p:nvPicPr>
        <p:blipFill>
          <a:blip r:embed="rId2" cstate="print"/>
          <a:srcRect/>
          <a:stretch>
            <a:fillRect/>
          </a:stretch>
        </p:blipFill>
        <p:spPr bwMode="auto">
          <a:xfrm>
            <a:off x="7838865" y="0"/>
            <a:ext cx="1292943" cy="762000"/>
          </a:xfrm>
          <a:prstGeom prst="rect">
            <a:avLst/>
          </a:prstGeom>
          <a:noFill/>
        </p:spPr>
      </p:pic>
      <p:sp>
        <p:nvSpPr>
          <p:cNvPr id="2" name="Title 1"/>
          <p:cNvSpPr>
            <a:spLocks noGrp="1"/>
          </p:cNvSpPr>
          <p:nvPr>
            <p:ph type="title"/>
          </p:nvPr>
        </p:nvSpPr>
        <p:spPr>
          <a:xfrm>
            <a:off x="457200" y="274638"/>
            <a:ext cx="8229600" cy="715962"/>
          </a:xfrm>
        </p:spPr>
        <p:txBody>
          <a:bodyPr>
            <a:normAutofit/>
          </a:bodyPr>
          <a:lstStyle/>
          <a:p>
            <a:r>
              <a:rPr lang="en-US" sz="3200" dirty="0"/>
              <a:t>Purpose of Outdoor Lighting</a:t>
            </a:r>
          </a:p>
        </p:txBody>
      </p:sp>
      <p:sp>
        <p:nvSpPr>
          <p:cNvPr id="3" name="Content Placeholder 2"/>
          <p:cNvSpPr>
            <a:spLocks noGrp="1"/>
          </p:cNvSpPr>
          <p:nvPr>
            <p:ph idx="1"/>
          </p:nvPr>
        </p:nvSpPr>
        <p:spPr>
          <a:xfrm>
            <a:off x="152400" y="1161754"/>
            <a:ext cx="8839200" cy="2105026"/>
          </a:xfrm>
        </p:spPr>
        <p:txBody>
          <a:bodyPr>
            <a:noAutofit/>
          </a:bodyPr>
          <a:lstStyle/>
          <a:p>
            <a:pPr marL="457200" indent="-457200">
              <a:buFont typeface="+mj-lt"/>
              <a:buAutoNum type="arabicPeriod"/>
              <a:defRPr/>
            </a:pPr>
            <a:r>
              <a:rPr lang="en-US" sz="2800" dirty="0">
                <a:latin typeface="Centaur" panose="02030504050205020304" pitchFamily="18" charset="0"/>
              </a:rPr>
              <a:t>Enhance safety for people,</a:t>
            </a:r>
          </a:p>
          <a:p>
            <a:pPr marL="457200" indent="-457200">
              <a:buFont typeface="+mj-lt"/>
              <a:buAutoNum type="arabicPeriod"/>
              <a:defRPr/>
            </a:pPr>
            <a:r>
              <a:rPr lang="en-US" sz="2800" dirty="0">
                <a:latin typeface="Centaur" panose="02030504050205020304" pitchFamily="18" charset="0"/>
              </a:rPr>
              <a:t>Improve security for property,</a:t>
            </a:r>
          </a:p>
          <a:p>
            <a:pPr marL="457200" indent="-457200">
              <a:buFont typeface="+mj-lt"/>
              <a:buAutoNum type="arabicPeriod"/>
              <a:defRPr/>
            </a:pPr>
            <a:r>
              <a:rPr lang="en-US" sz="2800" dirty="0">
                <a:latin typeface="Centaur" panose="02030504050205020304" pitchFamily="18" charset="0"/>
              </a:rPr>
              <a:t>Aesthetic value,</a:t>
            </a:r>
          </a:p>
          <a:p>
            <a:pPr marL="457200" indent="-457200">
              <a:buFont typeface="+mj-lt"/>
              <a:buAutoNum type="arabicPeriod"/>
              <a:defRPr/>
            </a:pPr>
            <a:r>
              <a:rPr lang="en-US" sz="2800" dirty="0">
                <a:latin typeface="Centaur" panose="02030504050205020304" pitchFamily="18" charset="0"/>
              </a:rPr>
              <a:t>Economic development.</a:t>
            </a:r>
          </a:p>
        </p:txBody>
      </p:sp>
      <p:pic>
        <p:nvPicPr>
          <p:cNvPr id="7" name="Picture 10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10"/>
          <p:cNvSpPr>
            <a:spLocks noGrp="1"/>
          </p:cNvSpPr>
          <p:nvPr>
            <p:ph type="sldNum" sz="quarter" idx="12"/>
          </p:nvPr>
        </p:nvSpPr>
        <p:spPr/>
        <p:txBody>
          <a:bodyPr/>
          <a:lstStyle/>
          <a:p>
            <a:fld id="{B6F15528-21DE-4FAA-801E-634DDDAF4B2B}" type="slidenum">
              <a:rPr lang="en-US" smtClean="0"/>
              <a:pPr/>
              <a:t>2</a:t>
            </a:fld>
            <a:endParaRPr lang="en-US"/>
          </a:p>
        </p:txBody>
      </p:sp>
      <p:sp>
        <p:nvSpPr>
          <p:cNvPr id="13" name="Content Placeholder 2"/>
          <p:cNvSpPr txBox="1">
            <a:spLocks/>
          </p:cNvSpPr>
          <p:nvPr/>
        </p:nvSpPr>
        <p:spPr>
          <a:xfrm>
            <a:off x="152400" y="4047534"/>
            <a:ext cx="4038600" cy="25056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defRPr/>
            </a:pPr>
            <a:r>
              <a:rPr lang="en-US" sz="2800" dirty="0">
                <a:latin typeface="Centaur" panose="02030504050205020304" pitchFamily="18" charset="0"/>
              </a:rPr>
              <a:t>Roadway and street lights,</a:t>
            </a:r>
          </a:p>
          <a:p>
            <a:pPr marL="457200" indent="-457200">
              <a:buFont typeface="+mj-lt"/>
              <a:buAutoNum type="arabicPeriod"/>
              <a:defRPr/>
            </a:pPr>
            <a:r>
              <a:rPr lang="en-US" sz="2800" dirty="0">
                <a:latin typeface="Centaur" panose="02030504050205020304" pitchFamily="18" charset="0"/>
              </a:rPr>
              <a:t>Parking lots,</a:t>
            </a:r>
          </a:p>
          <a:p>
            <a:pPr marL="457200" indent="-457200">
              <a:buFont typeface="+mj-lt"/>
              <a:buAutoNum type="arabicPeriod"/>
              <a:defRPr/>
            </a:pPr>
            <a:r>
              <a:rPr lang="en-US" sz="2800" dirty="0">
                <a:latin typeface="Centaur" panose="02030504050205020304" pitchFamily="18" charset="0"/>
              </a:rPr>
              <a:t>Sports fields,</a:t>
            </a:r>
          </a:p>
          <a:p>
            <a:pPr marL="457200" indent="-457200">
              <a:buFont typeface="+mj-lt"/>
              <a:buAutoNum type="arabicPeriod"/>
              <a:defRPr/>
            </a:pPr>
            <a:r>
              <a:rPr lang="en-US" sz="2800" dirty="0">
                <a:latin typeface="Centaur" panose="02030504050205020304" pitchFamily="18" charset="0"/>
              </a:rPr>
              <a:t>Housing complexes,</a:t>
            </a:r>
          </a:p>
          <a:p>
            <a:pPr marL="457200" indent="-457200">
              <a:buFont typeface="+mj-lt"/>
              <a:buAutoNum type="arabicPeriod"/>
              <a:defRPr/>
            </a:pPr>
            <a:r>
              <a:rPr lang="en-US" sz="2800" dirty="0">
                <a:latin typeface="Centaur" panose="02030504050205020304" pitchFamily="18" charset="0"/>
              </a:rPr>
              <a:t>Residential,</a:t>
            </a:r>
          </a:p>
        </p:txBody>
      </p:sp>
      <p:sp>
        <p:nvSpPr>
          <p:cNvPr id="14" name="Content Placeholder 2"/>
          <p:cNvSpPr txBox="1">
            <a:spLocks/>
          </p:cNvSpPr>
          <p:nvPr/>
        </p:nvSpPr>
        <p:spPr>
          <a:xfrm>
            <a:off x="4343400" y="4070349"/>
            <a:ext cx="4648200" cy="26511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startAt="6"/>
              <a:defRPr/>
            </a:pPr>
            <a:r>
              <a:rPr lang="en-US" sz="2800" dirty="0">
                <a:latin typeface="Centaur" panose="02030504050205020304" pitchFamily="18" charset="0"/>
              </a:rPr>
              <a:t>Downtown areas,</a:t>
            </a:r>
          </a:p>
          <a:p>
            <a:pPr marL="514350" indent="-514350">
              <a:buFont typeface="+mj-lt"/>
              <a:buAutoNum type="arabicPeriod" startAt="6"/>
              <a:defRPr/>
            </a:pPr>
            <a:r>
              <a:rPr lang="en-US" sz="2800" dirty="0">
                <a:latin typeface="Centaur" panose="02030504050205020304" pitchFamily="18" charset="0"/>
              </a:rPr>
              <a:t>Malls and shops,</a:t>
            </a:r>
          </a:p>
          <a:p>
            <a:pPr marL="514350" indent="-514350">
              <a:buFont typeface="+mj-lt"/>
              <a:buAutoNum type="arabicPeriod" startAt="6"/>
              <a:defRPr/>
            </a:pPr>
            <a:r>
              <a:rPr lang="en-US" sz="2800" dirty="0">
                <a:latin typeface="Centaur" panose="02030504050205020304" pitchFamily="18" charset="0"/>
              </a:rPr>
              <a:t>Gas stations &amp; car dealerships,</a:t>
            </a:r>
          </a:p>
          <a:p>
            <a:pPr marL="514350" indent="-514350">
              <a:buFont typeface="+mj-lt"/>
              <a:buAutoNum type="arabicPeriod" startAt="6"/>
              <a:defRPr/>
            </a:pPr>
            <a:r>
              <a:rPr lang="en-US" sz="2800" dirty="0">
                <a:latin typeface="Centaur" panose="02030504050205020304" pitchFamily="18" charset="0"/>
              </a:rPr>
              <a:t>Parks,</a:t>
            </a:r>
          </a:p>
          <a:p>
            <a:pPr marL="514350" indent="-514350">
              <a:buFont typeface="+mj-lt"/>
              <a:buAutoNum type="arabicPeriod" startAt="6"/>
              <a:defRPr/>
            </a:pPr>
            <a:r>
              <a:rPr lang="en-US" sz="2800" dirty="0">
                <a:latin typeface="Centaur" panose="02030504050205020304" pitchFamily="18" charset="0"/>
              </a:rPr>
              <a:t>Electronic Billboards, etc.</a:t>
            </a:r>
          </a:p>
        </p:txBody>
      </p:sp>
      <p:sp>
        <p:nvSpPr>
          <p:cNvPr id="15" name="Title 1"/>
          <p:cNvSpPr txBox="1">
            <a:spLocks/>
          </p:cNvSpPr>
          <p:nvPr/>
        </p:nvSpPr>
        <p:spPr>
          <a:xfrm>
            <a:off x="457200" y="3322638"/>
            <a:ext cx="8229600" cy="715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Common Applications</a:t>
            </a:r>
          </a:p>
        </p:txBody>
      </p:sp>
      <p:pic>
        <p:nvPicPr>
          <p:cNvPr id="12" name="Picture 11"/>
          <p:cNvPicPr>
            <a:picLocks noChangeAspect="1"/>
          </p:cNvPicPr>
          <p:nvPr/>
        </p:nvPicPr>
        <p:blipFill>
          <a:blip r:embed="rId4"/>
          <a:stretch>
            <a:fillRect/>
          </a:stretch>
        </p:blipFill>
        <p:spPr>
          <a:xfrm>
            <a:off x="5181600" y="972879"/>
            <a:ext cx="3194304" cy="2366801"/>
          </a:xfrm>
          <a:prstGeom prst="rect">
            <a:avLst/>
          </a:prstGeom>
        </p:spPr>
      </p:pic>
    </p:spTree>
    <p:extLst>
      <p:ext uri="{BB962C8B-B14F-4D97-AF65-F5344CB8AC3E}">
        <p14:creationId xmlns:p14="http://schemas.microsoft.com/office/powerpoint/2010/main" val="513886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610600" cy="5638800"/>
          </a:xfrm>
        </p:spPr>
        <p:txBody>
          <a:bodyPr>
            <a:noAutofit/>
          </a:bodyPr>
          <a:lstStyle/>
          <a:p>
            <a:pPr marL="400050" lvl="1" indent="0">
              <a:buNone/>
              <a:defRPr/>
            </a:pPr>
            <a:r>
              <a:rPr lang="en-US" sz="2400" dirty="0">
                <a:latin typeface="Centaur" panose="02030504050205020304" pitchFamily="18" charset="0"/>
              </a:rPr>
              <a:t/>
            </a:r>
            <a:br>
              <a:rPr lang="en-US" sz="2400" dirty="0">
                <a:latin typeface="Centaur" panose="02030504050205020304" pitchFamily="18" charset="0"/>
              </a:rPr>
            </a:br>
            <a:endParaRPr lang="en-US" sz="1000" i="1" dirty="0">
              <a:latin typeface="Centaur" panose="02030504050205020304" pitchFamily="18" charset="0"/>
              <a:cs typeface="Times New Roman" pitchFamily="18" charset="0"/>
            </a:endParaRPr>
          </a:p>
        </p:txBody>
      </p:sp>
      <p:pic>
        <p:nvPicPr>
          <p:cNvPr id="7"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darkskymissouri.org/images/logo/IDA_Missouri_logo_top.png"/>
          <p:cNvPicPr>
            <a:picLocks noChangeAspect="1" noChangeArrowheads="1"/>
          </p:cNvPicPr>
          <p:nvPr/>
        </p:nvPicPr>
        <p:blipFill>
          <a:blip r:embed="rId3" cstate="print"/>
          <a:srcRect/>
          <a:stretch>
            <a:fillRect/>
          </a:stretch>
        </p:blipFill>
        <p:spPr bwMode="auto">
          <a:xfrm>
            <a:off x="7838865" y="0"/>
            <a:ext cx="1292943" cy="7620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8" name="Google Shape;107;p15"/>
          <p:cNvSpPr txBox="1"/>
          <p:nvPr/>
        </p:nvSpPr>
        <p:spPr>
          <a:xfrm>
            <a:off x="393895" y="178299"/>
            <a:ext cx="8356209"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a:solidFill>
                  <a:schemeClr val="lt1"/>
                </a:solidFill>
                <a:latin typeface="Centaur" panose="02030504050205020304" pitchFamily="18" charset="0"/>
                <a:ea typeface="Cambria" panose="02040503050406030204" pitchFamily="18" charset="0"/>
                <a:cs typeface="Cambria"/>
                <a:sym typeface="Cambria"/>
              </a:rPr>
              <a:t>International</a:t>
            </a:r>
            <a:r>
              <a:rPr lang="en-US" sz="2800" i="0" u="none" strike="noStrike" cap="none">
                <a:solidFill>
                  <a:schemeClr val="lt1"/>
                </a:solidFill>
                <a:latin typeface="Centaur" panose="02030504050205020304" pitchFamily="18" charset="0"/>
                <a:ea typeface="Cambria" panose="02040503050406030204" pitchFamily="18" charset="0"/>
                <a:cs typeface="Cambria"/>
                <a:sym typeface="Cambria"/>
              </a:rPr>
              <a:t> Dark</a:t>
            </a:r>
            <a:r>
              <a:rPr lang="en-US" sz="2800">
                <a:solidFill>
                  <a:schemeClr val="lt1"/>
                </a:solidFill>
                <a:latin typeface="Centaur" panose="02030504050205020304" pitchFamily="18" charset="0"/>
                <a:ea typeface="Cambria" panose="02040503050406030204" pitchFamily="18" charset="0"/>
                <a:cs typeface="Cambria"/>
                <a:sym typeface="Cambria"/>
              </a:rPr>
              <a:t> </a:t>
            </a:r>
            <a:r>
              <a:rPr lang="en-US" sz="2800" i="0" u="none" strike="noStrike" cap="none">
                <a:solidFill>
                  <a:schemeClr val="lt1"/>
                </a:solidFill>
                <a:latin typeface="Centaur" panose="02030504050205020304" pitchFamily="18" charset="0"/>
                <a:ea typeface="Cambria" panose="02040503050406030204" pitchFamily="18" charset="0"/>
                <a:cs typeface="Cambria"/>
                <a:sym typeface="Cambria"/>
              </a:rPr>
              <a:t>Sky Places (IDSP)</a:t>
            </a:r>
            <a:r>
              <a:rPr lang="en-US" sz="2800">
                <a:solidFill>
                  <a:schemeClr val="lt1"/>
                </a:solidFill>
                <a:latin typeface="Centaur" panose="02030504050205020304" pitchFamily="18" charset="0"/>
                <a:ea typeface="Cambria" panose="02040503050406030204" pitchFamily="18" charset="0"/>
                <a:cs typeface="Cambria"/>
                <a:sym typeface="Cambria"/>
              </a:rPr>
              <a:t> </a:t>
            </a:r>
            <a:r>
              <a:rPr lang="en-US" sz="2800" i="0" u="none" strike="noStrike" cap="none">
                <a:solidFill>
                  <a:schemeClr val="lt1"/>
                </a:solidFill>
                <a:latin typeface="Centaur" panose="02030504050205020304" pitchFamily="18" charset="0"/>
                <a:ea typeface="Cambria" panose="02040503050406030204" pitchFamily="18" charset="0"/>
                <a:cs typeface="Cambria"/>
                <a:sym typeface="Cambria"/>
              </a:rPr>
              <a:t>Designation Types</a:t>
            </a:r>
            <a:endParaRPr sz="2800">
              <a:latin typeface="Centaur" panose="02030504050205020304" pitchFamily="18" charset="0"/>
              <a:ea typeface="Cambria" panose="02040503050406030204" pitchFamily="18" charset="0"/>
              <a:cs typeface="Cambria"/>
              <a:sym typeface="Cambria"/>
            </a:endParaRPr>
          </a:p>
        </p:txBody>
      </p:sp>
      <p:sp>
        <p:nvSpPr>
          <p:cNvPr id="9" name="Google Shape;108;p15"/>
          <p:cNvSpPr txBox="1"/>
          <p:nvPr/>
        </p:nvSpPr>
        <p:spPr>
          <a:xfrm>
            <a:off x="560658" y="1557572"/>
            <a:ext cx="8341846" cy="5148028"/>
          </a:xfrm>
          <a:prstGeom prst="rect">
            <a:avLst/>
          </a:prstGeom>
          <a:noFill/>
          <a:ln>
            <a:noFill/>
          </a:ln>
        </p:spPr>
        <p:txBody>
          <a:bodyPr spcFirstLastPara="1" wrap="square" lIns="91425" tIns="45700" rIns="91425" bIns="45700" anchor="t" anchorCtr="0">
            <a:noAutofit/>
          </a:bodyPr>
          <a:lstStyle/>
          <a:p>
            <a:r>
              <a:rPr lang="en-US" sz="3200" b="1" dirty="0">
                <a:solidFill>
                  <a:srgbClr val="FF0000"/>
                </a:solidFill>
                <a:latin typeface="Centaur" panose="02030504050205020304" pitchFamily="18" charset="0"/>
                <a:ea typeface="Cambria" panose="02040503050406030204" pitchFamily="18" charset="0"/>
                <a:cs typeface="Cambria"/>
                <a:sym typeface="Cambria"/>
              </a:rPr>
              <a:t>International </a:t>
            </a:r>
            <a:r>
              <a:rPr lang="en-US" sz="3200" b="1" i="0" u="none" strike="noStrike" cap="none" dirty="0">
                <a:solidFill>
                  <a:srgbClr val="FF0000"/>
                </a:solidFill>
                <a:latin typeface="Centaur" panose="02030504050205020304" pitchFamily="18" charset="0"/>
                <a:ea typeface="Cambria" panose="02040503050406030204" pitchFamily="18" charset="0"/>
                <a:cs typeface="Cambria"/>
                <a:sym typeface="Cambria"/>
              </a:rPr>
              <a:t>Dark</a:t>
            </a:r>
            <a:r>
              <a:rPr lang="en-US" sz="3200" b="1" dirty="0">
                <a:solidFill>
                  <a:srgbClr val="FF0000"/>
                </a:solidFill>
                <a:latin typeface="Centaur" panose="02030504050205020304" pitchFamily="18" charset="0"/>
                <a:ea typeface="Cambria" panose="02040503050406030204" pitchFamily="18" charset="0"/>
                <a:cs typeface="Cambria"/>
                <a:sym typeface="Cambria"/>
              </a:rPr>
              <a:t> </a:t>
            </a:r>
            <a:r>
              <a:rPr lang="en-US" sz="3200" b="1" i="0" u="none" strike="noStrike" cap="none" dirty="0">
                <a:solidFill>
                  <a:srgbClr val="FF0000"/>
                </a:solidFill>
                <a:latin typeface="Centaur" panose="02030504050205020304" pitchFamily="18" charset="0"/>
                <a:ea typeface="Cambria" panose="02040503050406030204" pitchFamily="18" charset="0"/>
                <a:cs typeface="Cambria"/>
                <a:sym typeface="Cambria"/>
              </a:rPr>
              <a:t>Sky Parks</a:t>
            </a:r>
            <a:r>
              <a:rPr lang="en-US" sz="3200" dirty="0">
                <a:solidFill>
                  <a:schemeClr val="lt1"/>
                </a:solidFill>
                <a:latin typeface="Centaur" panose="02030504050205020304" pitchFamily="18" charset="0"/>
                <a:ea typeface="Cambria" panose="02040503050406030204" pitchFamily="18" charset="0"/>
                <a:cs typeface="Cambria"/>
                <a:sym typeface="Cambria"/>
              </a:rPr>
              <a:t> </a:t>
            </a:r>
          </a:p>
          <a:p>
            <a:pPr marL="457200" indent="-457200">
              <a:buFont typeface="Arial" panose="020B0604020202020204" pitchFamily="34" charset="0"/>
              <a:buChar char="•"/>
            </a:pPr>
            <a:r>
              <a:rPr lang="en-US" sz="3200" dirty="0">
                <a:latin typeface="Centaur" panose="02030504050205020304" pitchFamily="18" charset="0"/>
                <a:ea typeface="Cambria" panose="02040503050406030204" pitchFamily="18" charset="0"/>
                <a:cs typeface="Cambria"/>
                <a:sym typeface="Cambria"/>
              </a:rPr>
              <a:t>Either public or private</a:t>
            </a:r>
          </a:p>
          <a:p>
            <a:pPr marL="457200" indent="-457200">
              <a:buFont typeface="Arial" panose="020B0604020202020204" pitchFamily="34" charset="0"/>
              <a:buChar char="•"/>
            </a:pPr>
            <a:r>
              <a:rPr lang="en-US" sz="3200" dirty="0">
                <a:latin typeface="Centaur" panose="02030504050205020304" pitchFamily="18" charset="0"/>
                <a:ea typeface="Cambria" panose="02040503050406030204" pitchFamily="18" charset="0"/>
                <a:cs typeface="Cambria"/>
                <a:sym typeface="Cambria"/>
              </a:rPr>
              <a:t>Legally protected for scientific, natural, cultural or public enjoyment purposes</a:t>
            </a:r>
          </a:p>
          <a:p>
            <a:pPr marL="457200" indent="-457200">
              <a:buFont typeface="Arial" panose="020B0604020202020204" pitchFamily="34" charset="0"/>
              <a:buChar char="•"/>
            </a:pPr>
            <a:r>
              <a:rPr lang="en-US" sz="3200" dirty="0">
                <a:latin typeface="Centaur" panose="02030504050205020304" pitchFamily="18" charset="0"/>
                <a:ea typeface="Cambria" panose="02040503050406030204" pitchFamily="18" charset="0"/>
                <a:cs typeface="Cambria"/>
                <a:sym typeface="Cambria"/>
              </a:rPr>
              <a:t>Should be accessible, at least in part, at night</a:t>
            </a:r>
          </a:p>
          <a:p>
            <a:pPr marL="457200" indent="-457200">
              <a:buFont typeface="Arial" panose="020B0604020202020204" pitchFamily="34" charset="0"/>
              <a:buChar char="•"/>
            </a:pPr>
            <a:r>
              <a:rPr lang="en-US" sz="3200" dirty="0">
                <a:latin typeface="Centaur" panose="02030504050205020304" pitchFamily="18" charset="0"/>
                <a:ea typeface="Cambria" panose="02040503050406030204" pitchFamily="18" charset="0"/>
                <a:cs typeface="Cambria"/>
                <a:sym typeface="Cambria"/>
              </a:rPr>
              <a:t>Night sky equal or darker than 21.2 mag/arcsec</a:t>
            </a:r>
            <a:r>
              <a:rPr lang="en-US" sz="3200" baseline="30000" dirty="0">
                <a:latin typeface="Centaur" panose="02030504050205020304" pitchFamily="18" charset="0"/>
                <a:ea typeface="Cambria" panose="02040503050406030204" pitchFamily="18" charset="0"/>
                <a:cs typeface="Cambria"/>
                <a:sym typeface="Cambria"/>
              </a:rPr>
              <a:t>2</a:t>
            </a:r>
          </a:p>
          <a:p>
            <a:endParaRPr lang="en-US" sz="3200" dirty="0">
              <a:solidFill>
                <a:schemeClr val="lt1"/>
              </a:solidFill>
              <a:latin typeface="Centaur" panose="02030504050205020304" pitchFamily="18" charset="0"/>
              <a:ea typeface="Cambria" panose="02040503050406030204" pitchFamily="18" charset="0"/>
              <a:cs typeface="Cambria"/>
            </a:endParaRPr>
          </a:p>
          <a:p>
            <a:pPr marL="0" lvl="0" indent="0" algn="l" rtl="0">
              <a:spcBef>
                <a:spcPts val="0"/>
              </a:spcBef>
              <a:spcAft>
                <a:spcPts val="0"/>
              </a:spcAft>
              <a:buNone/>
            </a:pPr>
            <a:endParaRPr sz="3200" dirty="0">
              <a:solidFill>
                <a:schemeClr val="lt1"/>
              </a:solidFill>
              <a:latin typeface="Centaur" panose="02030504050205020304" pitchFamily="18" charset="0"/>
              <a:ea typeface="Cambria" panose="02040503050406030204" pitchFamily="18" charset="0"/>
              <a:cs typeface="Cambria"/>
              <a:sym typeface="Cambria"/>
            </a:endParaRPr>
          </a:p>
        </p:txBody>
      </p:sp>
      <p:sp>
        <p:nvSpPr>
          <p:cNvPr id="11" name="Google Shape;107;p15"/>
          <p:cNvSpPr txBox="1"/>
          <p:nvPr/>
        </p:nvSpPr>
        <p:spPr>
          <a:xfrm>
            <a:off x="546295" y="228600"/>
            <a:ext cx="8356209"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00" dirty="0">
                <a:latin typeface="Cambria"/>
                <a:ea typeface="Cambria"/>
                <a:cs typeface="Cambria"/>
                <a:sym typeface="Cambria"/>
              </a:rPr>
              <a:t>International</a:t>
            </a:r>
            <a:r>
              <a:rPr lang="en-US" sz="3200" i="0" u="none" strike="noStrike" cap="none" dirty="0">
                <a:latin typeface="Cambria"/>
                <a:ea typeface="Cambria"/>
                <a:cs typeface="Cambria"/>
                <a:sym typeface="Cambria"/>
              </a:rPr>
              <a:t> Dark</a:t>
            </a:r>
            <a:r>
              <a:rPr lang="en-US" sz="3200" dirty="0">
                <a:latin typeface="Cambria"/>
                <a:ea typeface="Cambria"/>
                <a:cs typeface="Cambria"/>
                <a:sym typeface="Cambria"/>
              </a:rPr>
              <a:t> </a:t>
            </a:r>
            <a:r>
              <a:rPr lang="en-US" sz="3200" i="0" u="none" strike="noStrike" cap="none" dirty="0">
                <a:latin typeface="Cambria"/>
                <a:ea typeface="Cambria"/>
                <a:cs typeface="Cambria"/>
                <a:sym typeface="Cambria"/>
              </a:rPr>
              <a:t>Sky Places (IDSP)</a:t>
            </a:r>
            <a:r>
              <a:rPr lang="en-US" sz="3200" dirty="0">
                <a:latin typeface="Cambria"/>
                <a:ea typeface="Cambria"/>
                <a:cs typeface="Cambria"/>
                <a:sym typeface="Cambria"/>
              </a:rPr>
              <a:t> </a:t>
            </a:r>
            <a:r>
              <a:rPr lang="en-US" sz="3200" i="0" u="none" strike="noStrike" cap="none" dirty="0">
                <a:latin typeface="Cambria"/>
                <a:ea typeface="Cambria"/>
                <a:cs typeface="Cambria"/>
                <a:sym typeface="Cambria"/>
              </a:rPr>
              <a:t>Designation Types</a:t>
            </a:r>
            <a:endParaRPr sz="3200" dirty="0">
              <a:latin typeface="Cambria"/>
              <a:ea typeface="Cambria"/>
              <a:cs typeface="Cambria"/>
              <a:sym typeface="Cambria"/>
            </a:endParaRPr>
          </a:p>
        </p:txBody>
      </p:sp>
    </p:spTree>
    <p:extLst>
      <p:ext uri="{BB962C8B-B14F-4D97-AF65-F5344CB8AC3E}">
        <p14:creationId xmlns:p14="http://schemas.microsoft.com/office/powerpoint/2010/main" val="981644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610600" cy="4038600"/>
          </a:xfrm>
        </p:spPr>
        <p:txBody>
          <a:bodyPr>
            <a:noAutofit/>
          </a:bodyPr>
          <a:lstStyle/>
          <a:p>
            <a:pPr marL="400050" lvl="1" indent="0">
              <a:buNone/>
              <a:defRPr/>
            </a:pPr>
            <a:r>
              <a:rPr lang="en-US" sz="2400" dirty="0">
                <a:latin typeface="Centaur" panose="02030504050205020304" pitchFamily="18" charset="0"/>
              </a:rPr>
              <a:t/>
            </a:r>
            <a:br>
              <a:rPr lang="en-US" sz="2400" dirty="0">
                <a:latin typeface="Centaur" panose="02030504050205020304" pitchFamily="18" charset="0"/>
              </a:rPr>
            </a:br>
            <a:endParaRPr lang="en-US" sz="1000" i="1" dirty="0">
              <a:latin typeface="Centaur" panose="02030504050205020304" pitchFamily="18" charset="0"/>
              <a:cs typeface="Times New Roman" pitchFamily="18" charset="0"/>
            </a:endParaRPr>
          </a:p>
        </p:txBody>
      </p:sp>
      <p:pic>
        <p:nvPicPr>
          <p:cNvPr id="7"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darkskymissouri.org/images/logo/IDA_Missouri_logo_top.png"/>
          <p:cNvPicPr>
            <a:picLocks noChangeAspect="1" noChangeArrowheads="1"/>
          </p:cNvPicPr>
          <p:nvPr/>
        </p:nvPicPr>
        <p:blipFill>
          <a:blip r:embed="rId3" cstate="print"/>
          <a:srcRect/>
          <a:stretch>
            <a:fillRect/>
          </a:stretch>
        </p:blipFill>
        <p:spPr bwMode="auto">
          <a:xfrm>
            <a:off x="7838865" y="0"/>
            <a:ext cx="1292943" cy="7620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8" name="Google Shape;107;p15"/>
          <p:cNvSpPr txBox="1"/>
          <p:nvPr/>
        </p:nvSpPr>
        <p:spPr>
          <a:xfrm>
            <a:off x="393895" y="178299"/>
            <a:ext cx="8356209"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a:solidFill>
                  <a:schemeClr val="lt1"/>
                </a:solidFill>
                <a:latin typeface="Centaur" panose="02030504050205020304" pitchFamily="18" charset="0"/>
                <a:ea typeface="Cambria" panose="02040503050406030204" pitchFamily="18" charset="0"/>
                <a:cs typeface="Cambria"/>
                <a:sym typeface="Cambria"/>
              </a:rPr>
              <a:t>International</a:t>
            </a:r>
            <a:r>
              <a:rPr lang="en-US" sz="2800" i="0" u="none" strike="noStrike" cap="none">
                <a:solidFill>
                  <a:schemeClr val="lt1"/>
                </a:solidFill>
                <a:latin typeface="Centaur" panose="02030504050205020304" pitchFamily="18" charset="0"/>
                <a:ea typeface="Cambria" panose="02040503050406030204" pitchFamily="18" charset="0"/>
                <a:cs typeface="Cambria"/>
                <a:sym typeface="Cambria"/>
              </a:rPr>
              <a:t> Dark</a:t>
            </a:r>
            <a:r>
              <a:rPr lang="en-US" sz="2800">
                <a:solidFill>
                  <a:schemeClr val="lt1"/>
                </a:solidFill>
                <a:latin typeface="Centaur" panose="02030504050205020304" pitchFamily="18" charset="0"/>
                <a:ea typeface="Cambria" panose="02040503050406030204" pitchFamily="18" charset="0"/>
                <a:cs typeface="Cambria"/>
                <a:sym typeface="Cambria"/>
              </a:rPr>
              <a:t> </a:t>
            </a:r>
            <a:r>
              <a:rPr lang="en-US" sz="2800" i="0" u="none" strike="noStrike" cap="none">
                <a:solidFill>
                  <a:schemeClr val="lt1"/>
                </a:solidFill>
                <a:latin typeface="Centaur" panose="02030504050205020304" pitchFamily="18" charset="0"/>
                <a:ea typeface="Cambria" panose="02040503050406030204" pitchFamily="18" charset="0"/>
                <a:cs typeface="Cambria"/>
                <a:sym typeface="Cambria"/>
              </a:rPr>
              <a:t>Sky Places (IDSP)</a:t>
            </a:r>
            <a:r>
              <a:rPr lang="en-US" sz="2800">
                <a:solidFill>
                  <a:schemeClr val="lt1"/>
                </a:solidFill>
                <a:latin typeface="Centaur" panose="02030504050205020304" pitchFamily="18" charset="0"/>
                <a:ea typeface="Cambria" panose="02040503050406030204" pitchFamily="18" charset="0"/>
                <a:cs typeface="Cambria"/>
                <a:sym typeface="Cambria"/>
              </a:rPr>
              <a:t> </a:t>
            </a:r>
            <a:r>
              <a:rPr lang="en-US" sz="2800" i="0" u="none" strike="noStrike" cap="none">
                <a:solidFill>
                  <a:schemeClr val="lt1"/>
                </a:solidFill>
                <a:latin typeface="Centaur" panose="02030504050205020304" pitchFamily="18" charset="0"/>
                <a:ea typeface="Cambria" panose="02040503050406030204" pitchFamily="18" charset="0"/>
                <a:cs typeface="Cambria"/>
                <a:sym typeface="Cambria"/>
              </a:rPr>
              <a:t>Designation Types</a:t>
            </a:r>
            <a:endParaRPr sz="2800">
              <a:latin typeface="Centaur" panose="02030504050205020304" pitchFamily="18" charset="0"/>
              <a:ea typeface="Cambria" panose="02040503050406030204" pitchFamily="18" charset="0"/>
              <a:cs typeface="Cambria"/>
              <a:sym typeface="Cambria"/>
            </a:endParaRPr>
          </a:p>
        </p:txBody>
      </p:sp>
      <p:sp>
        <p:nvSpPr>
          <p:cNvPr id="11" name="Google Shape;107;p15"/>
          <p:cNvSpPr txBox="1"/>
          <p:nvPr/>
        </p:nvSpPr>
        <p:spPr>
          <a:xfrm>
            <a:off x="546295" y="228600"/>
            <a:ext cx="8356209" cy="584775"/>
          </a:xfrm>
          <a:prstGeom prst="rect">
            <a:avLst/>
          </a:prstGeom>
          <a:noFill/>
          <a:ln>
            <a:noFill/>
          </a:ln>
        </p:spPr>
        <p:txBody>
          <a:bodyPr spcFirstLastPara="1" wrap="square" lIns="91425" tIns="45700" rIns="91425" bIns="45700" anchor="t" anchorCtr="0">
            <a:noAutofit/>
          </a:bodyPr>
          <a:lstStyle/>
          <a:p>
            <a:pPr lvl="0" algn="ctr"/>
            <a:r>
              <a:rPr lang="en-US" sz="3200" b="1" dirty="0">
                <a:solidFill>
                  <a:srgbClr val="FF0000"/>
                </a:solidFill>
                <a:latin typeface="Centaur" panose="02030504050205020304" pitchFamily="18" charset="0"/>
                <a:ea typeface="Cambria" panose="02040503050406030204" pitchFamily="18" charset="0"/>
                <a:cs typeface="Cambria"/>
                <a:sym typeface="Cambria"/>
              </a:rPr>
              <a:t>Example: Urban Night Sky Places</a:t>
            </a:r>
          </a:p>
        </p:txBody>
      </p:sp>
      <p:sp>
        <p:nvSpPr>
          <p:cNvPr id="10" name="Content Placeholder 2"/>
          <p:cNvSpPr txBox="1">
            <a:spLocks/>
          </p:cNvSpPr>
          <p:nvPr/>
        </p:nvSpPr>
        <p:spPr>
          <a:xfrm>
            <a:off x="152400" y="1752600"/>
            <a:ext cx="8750104" cy="2895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latin typeface="Centaur" panose="02030504050205020304" pitchFamily="18" charset="0"/>
              </a:rPr>
              <a:t>An IDA </a:t>
            </a:r>
            <a:r>
              <a:rPr lang="en-US" b="1" dirty="0">
                <a:latin typeface="Centaur" panose="02030504050205020304" pitchFamily="18" charset="0"/>
              </a:rPr>
              <a:t>Urban Night Sky Place </a:t>
            </a:r>
            <a:r>
              <a:rPr lang="en-US" dirty="0">
                <a:latin typeface="Centaur" panose="02030504050205020304" pitchFamily="18" charset="0"/>
              </a:rPr>
              <a:t>is a municipal park, open space, observing site, or other similar property near or surrounded by large urban environs whose planning and design actively </a:t>
            </a:r>
            <a:r>
              <a:rPr lang="en-US" u="sng" dirty="0">
                <a:latin typeface="Centaur" panose="02030504050205020304" pitchFamily="18" charset="0"/>
              </a:rPr>
              <a:t>promote an authentic nighttime experience in the midst of significant artificial light</a:t>
            </a:r>
            <a:r>
              <a:rPr lang="en-US" dirty="0">
                <a:latin typeface="Centaur" panose="02030504050205020304" pitchFamily="18" charset="0"/>
              </a:rPr>
              <a:t>. </a:t>
            </a:r>
            <a:endParaRPr lang="en-US" sz="2400" dirty="0">
              <a:latin typeface="Centaur" pitchFamily="18" charset="0"/>
            </a:endParaRPr>
          </a:p>
        </p:txBody>
      </p:sp>
      <p:sp>
        <p:nvSpPr>
          <p:cNvPr id="2" name="Rectangle 1"/>
          <p:cNvSpPr/>
          <p:nvPr/>
        </p:nvSpPr>
        <p:spPr>
          <a:xfrm>
            <a:off x="457200" y="5629855"/>
            <a:ext cx="8445304" cy="338554"/>
          </a:xfrm>
          <a:prstGeom prst="rect">
            <a:avLst/>
          </a:prstGeom>
        </p:spPr>
        <p:txBody>
          <a:bodyPr wrap="square">
            <a:spAutoFit/>
          </a:bodyPr>
          <a:lstStyle/>
          <a:p>
            <a:r>
              <a:rPr lang="en-US" sz="1600" i="1" dirty="0">
                <a:latin typeface="Times New Roman" panose="02020603050405020304" pitchFamily="18" charset="0"/>
                <a:cs typeface="Times New Roman" panose="02020603050405020304" pitchFamily="18" charset="0"/>
                <a:hlinkClick r:id="rId4"/>
              </a:rPr>
              <a:t>https://www.darksky.org/wp-content/uploads/bsk-pdf-manager/2021/05/UNSP-Final-May-2021.pdf</a:t>
            </a:r>
            <a:r>
              <a:rPr lang="en-US" sz="16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92110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darkskymissouri.org/images/logo/IDA_Missouri_logo_top.png"/>
          <p:cNvPicPr>
            <a:picLocks noChangeAspect="1" noChangeArrowheads="1"/>
          </p:cNvPicPr>
          <p:nvPr/>
        </p:nvPicPr>
        <p:blipFill>
          <a:blip r:embed="rId3" cstate="print"/>
          <a:srcRect/>
          <a:stretch>
            <a:fillRect/>
          </a:stretch>
        </p:blipFill>
        <p:spPr bwMode="auto">
          <a:xfrm>
            <a:off x="7838865" y="0"/>
            <a:ext cx="1292943" cy="7620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8" name="Google Shape;107;p15"/>
          <p:cNvSpPr txBox="1"/>
          <p:nvPr/>
        </p:nvSpPr>
        <p:spPr>
          <a:xfrm>
            <a:off x="393895" y="178299"/>
            <a:ext cx="8356209"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a:solidFill>
                  <a:schemeClr val="lt1"/>
                </a:solidFill>
                <a:latin typeface="Centaur" panose="02030504050205020304" pitchFamily="18" charset="0"/>
                <a:ea typeface="Cambria" panose="02040503050406030204" pitchFamily="18" charset="0"/>
                <a:cs typeface="Cambria"/>
                <a:sym typeface="Cambria"/>
              </a:rPr>
              <a:t>International</a:t>
            </a:r>
            <a:r>
              <a:rPr lang="en-US" sz="2800" i="0" u="none" strike="noStrike" cap="none">
                <a:solidFill>
                  <a:schemeClr val="lt1"/>
                </a:solidFill>
                <a:latin typeface="Centaur" panose="02030504050205020304" pitchFamily="18" charset="0"/>
                <a:ea typeface="Cambria" panose="02040503050406030204" pitchFamily="18" charset="0"/>
                <a:cs typeface="Cambria"/>
                <a:sym typeface="Cambria"/>
              </a:rPr>
              <a:t> Dark</a:t>
            </a:r>
            <a:r>
              <a:rPr lang="en-US" sz="2800">
                <a:solidFill>
                  <a:schemeClr val="lt1"/>
                </a:solidFill>
                <a:latin typeface="Centaur" panose="02030504050205020304" pitchFamily="18" charset="0"/>
                <a:ea typeface="Cambria" panose="02040503050406030204" pitchFamily="18" charset="0"/>
                <a:cs typeface="Cambria"/>
                <a:sym typeface="Cambria"/>
              </a:rPr>
              <a:t> </a:t>
            </a:r>
            <a:r>
              <a:rPr lang="en-US" sz="2800" i="0" u="none" strike="noStrike" cap="none">
                <a:solidFill>
                  <a:schemeClr val="lt1"/>
                </a:solidFill>
                <a:latin typeface="Centaur" panose="02030504050205020304" pitchFamily="18" charset="0"/>
                <a:ea typeface="Cambria" panose="02040503050406030204" pitchFamily="18" charset="0"/>
                <a:cs typeface="Cambria"/>
                <a:sym typeface="Cambria"/>
              </a:rPr>
              <a:t>Sky Places (IDSP)</a:t>
            </a:r>
            <a:r>
              <a:rPr lang="en-US" sz="2800">
                <a:solidFill>
                  <a:schemeClr val="lt1"/>
                </a:solidFill>
                <a:latin typeface="Centaur" panose="02030504050205020304" pitchFamily="18" charset="0"/>
                <a:ea typeface="Cambria" panose="02040503050406030204" pitchFamily="18" charset="0"/>
                <a:cs typeface="Cambria"/>
                <a:sym typeface="Cambria"/>
              </a:rPr>
              <a:t> </a:t>
            </a:r>
            <a:r>
              <a:rPr lang="en-US" sz="2800" i="0" u="none" strike="noStrike" cap="none">
                <a:solidFill>
                  <a:schemeClr val="lt1"/>
                </a:solidFill>
                <a:latin typeface="Centaur" panose="02030504050205020304" pitchFamily="18" charset="0"/>
                <a:ea typeface="Cambria" panose="02040503050406030204" pitchFamily="18" charset="0"/>
                <a:cs typeface="Cambria"/>
                <a:sym typeface="Cambria"/>
              </a:rPr>
              <a:t>Designation Types</a:t>
            </a:r>
            <a:endParaRPr sz="2800">
              <a:latin typeface="Centaur" panose="02030504050205020304" pitchFamily="18" charset="0"/>
              <a:ea typeface="Cambria" panose="02040503050406030204" pitchFamily="18" charset="0"/>
              <a:cs typeface="Cambria"/>
              <a:sym typeface="Cambria"/>
            </a:endParaRPr>
          </a:p>
        </p:txBody>
      </p:sp>
      <p:sp>
        <p:nvSpPr>
          <p:cNvPr id="11" name="Google Shape;107;p15"/>
          <p:cNvSpPr txBox="1"/>
          <p:nvPr/>
        </p:nvSpPr>
        <p:spPr>
          <a:xfrm>
            <a:off x="546295" y="228600"/>
            <a:ext cx="8356209" cy="584775"/>
          </a:xfrm>
          <a:prstGeom prst="rect">
            <a:avLst/>
          </a:prstGeom>
          <a:noFill/>
          <a:ln>
            <a:noFill/>
          </a:ln>
        </p:spPr>
        <p:txBody>
          <a:bodyPr spcFirstLastPara="1" wrap="square" lIns="91425" tIns="45700" rIns="91425" bIns="45700" anchor="t" anchorCtr="0">
            <a:noAutofit/>
          </a:bodyPr>
          <a:lstStyle/>
          <a:p>
            <a:pPr lvl="0" algn="ctr"/>
            <a:r>
              <a:rPr lang="en-US" sz="3200" b="1" dirty="0">
                <a:solidFill>
                  <a:srgbClr val="FF0000"/>
                </a:solidFill>
                <a:latin typeface="Centaur" panose="02030504050205020304" pitchFamily="18" charset="0"/>
                <a:ea typeface="Cambria" panose="02040503050406030204" pitchFamily="18" charset="0"/>
                <a:cs typeface="Cambria"/>
                <a:sym typeface="Cambria"/>
              </a:rPr>
              <a:t>Urban Night Sky Places: Eligibility</a:t>
            </a:r>
          </a:p>
        </p:txBody>
      </p:sp>
      <p:sp>
        <p:nvSpPr>
          <p:cNvPr id="2" name="Content Placeholder 1"/>
          <p:cNvSpPr>
            <a:spLocks noGrp="1"/>
          </p:cNvSpPr>
          <p:nvPr>
            <p:ph idx="1"/>
          </p:nvPr>
        </p:nvSpPr>
        <p:spPr>
          <a:xfrm>
            <a:off x="228600" y="914400"/>
            <a:ext cx="8763000" cy="5638800"/>
          </a:xfrm>
        </p:spPr>
        <p:txBody>
          <a:bodyPr>
            <a:normAutofit/>
          </a:bodyPr>
          <a:lstStyle/>
          <a:p>
            <a:r>
              <a:rPr lang="en-US" sz="2800" dirty="0">
                <a:latin typeface="Centaur" panose="02030504050205020304" pitchFamily="18" charset="0"/>
              </a:rPr>
              <a:t>Within 50-km (~32 miles) of municipality with population greater than 10,000 or 50,000+ people if defined as a metro area of two or more adjoining municipalities.</a:t>
            </a:r>
            <a:br>
              <a:rPr lang="en-US" sz="2800" dirty="0">
                <a:latin typeface="Centaur" panose="02030504050205020304" pitchFamily="18" charset="0"/>
              </a:rPr>
            </a:br>
            <a:endParaRPr lang="en-US" sz="2800" dirty="0">
              <a:latin typeface="Centaur" panose="02030504050205020304" pitchFamily="18" charset="0"/>
            </a:endParaRPr>
          </a:p>
          <a:p>
            <a:r>
              <a:rPr lang="en-US" sz="2800" b="1" dirty="0">
                <a:solidFill>
                  <a:srgbClr val="FF0000"/>
                </a:solidFill>
                <a:latin typeface="Centaur" panose="02030504050205020304" pitchFamily="18" charset="0"/>
              </a:rPr>
              <a:t>Sufficient mitigation of light trespass and glare</a:t>
            </a:r>
            <a:r>
              <a:rPr lang="en-US" sz="2800" dirty="0">
                <a:latin typeface="Centaur" panose="02030504050205020304" pitchFamily="18" charset="0"/>
              </a:rPr>
              <a:t>.</a:t>
            </a:r>
            <a:br>
              <a:rPr lang="en-US" sz="2800" dirty="0">
                <a:latin typeface="Centaur" panose="02030504050205020304" pitchFamily="18" charset="0"/>
              </a:rPr>
            </a:br>
            <a:endParaRPr lang="en-US" sz="2800" dirty="0">
              <a:latin typeface="Centaur" panose="02030504050205020304" pitchFamily="18" charset="0"/>
            </a:endParaRPr>
          </a:p>
          <a:p>
            <a:r>
              <a:rPr lang="en-US" sz="2800" dirty="0">
                <a:latin typeface="Centaur" panose="02030504050205020304" pitchFamily="18" charset="0"/>
              </a:rPr>
              <a:t>(At least partial) Regular night time access.</a:t>
            </a:r>
            <a:br>
              <a:rPr lang="en-US" sz="2800" dirty="0">
                <a:latin typeface="Centaur" panose="02030504050205020304" pitchFamily="18" charset="0"/>
              </a:rPr>
            </a:br>
            <a:endParaRPr lang="en-US" sz="2800" dirty="0">
              <a:latin typeface="Centaur" panose="02030504050205020304" pitchFamily="18" charset="0"/>
            </a:endParaRPr>
          </a:p>
          <a:p>
            <a:r>
              <a:rPr lang="en-US" sz="2800" dirty="0">
                <a:latin typeface="Centaur" panose="02030504050205020304" pitchFamily="18" charset="0"/>
              </a:rPr>
              <a:t>Engage visitors with direct interpretation of the value of natural nighttime darkness and good outdoor lighting practices.</a:t>
            </a:r>
            <a:br>
              <a:rPr lang="en-US" sz="2800" dirty="0">
                <a:latin typeface="Centaur" panose="02030504050205020304" pitchFamily="18" charset="0"/>
              </a:rPr>
            </a:br>
            <a:endParaRPr lang="en-US" sz="2800" dirty="0">
              <a:latin typeface="Centaur" panose="02030504050205020304" pitchFamily="18" charset="0"/>
            </a:endParaRPr>
          </a:p>
          <a:p>
            <a:r>
              <a:rPr lang="en-US" sz="2800" dirty="0">
                <a:latin typeface="Centaur" panose="02030504050205020304" pitchFamily="18" charset="0"/>
              </a:rPr>
              <a:t>Managing agency easily identifiable to visitors.</a:t>
            </a:r>
          </a:p>
        </p:txBody>
      </p:sp>
    </p:spTree>
    <p:extLst>
      <p:ext uri="{BB962C8B-B14F-4D97-AF65-F5344CB8AC3E}">
        <p14:creationId xmlns:p14="http://schemas.microsoft.com/office/powerpoint/2010/main" val="145275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darkskymissouri.org/images/logo/IDA_Missouri_logo_top.png"/>
          <p:cNvPicPr>
            <a:picLocks noChangeAspect="1" noChangeArrowheads="1"/>
          </p:cNvPicPr>
          <p:nvPr/>
        </p:nvPicPr>
        <p:blipFill>
          <a:blip r:embed="rId3" cstate="print"/>
          <a:srcRect/>
          <a:stretch>
            <a:fillRect/>
          </a:stretch>
        </p:blipFill>
        <p:spPr bwMode="auto">
          <a:xfrm>
            <a:off x="7838865" y="0"/>
            <a:ext cx="1292943" cy="7620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8" name="Google Shape;107;p15"/>
          <p:cNvSpPr txBox="1"/>
          <p:nvPr/>
        </p:nvSpPr>
        <p:spPr>
          <a:xfrm>
            <a:off x="393895" y="178299"/>
            <a:ext cx="8356209"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a:solidFill>
                  <a:schemeClr val="lt1"/>
                </a:solidFill>
                <a:latin typeface="Centaur" panose="02030504050205020304" pitchFamily="18" charset="0"/>
                <a:ea typeface="Cambria" panose="02040503050406030204" pitchFamily="18" charset="0"/>
                <a:cs typeface="Cambria"/>
                <a:sym typeface="Cambria"/>
              </a:rPr>
              <a:t>International</a:t>
            </a:r>
            <a:r>
              <a:rPr lang="en-US" sz="2800" i="0" u="none" strike="noStrike" cap="none">
                <a:solidFill>
                  <a:schemeClr val="lt1"/>
                </a:solidFill>
                <a:latin typeface="Centaur" panose="02030504050205020304" pitchFamily="18" charset="0"/>
                <a:ea typeface="Cambria" panose="02040503050406030204" pitchFamily="18" charset="0"/>
                <a:cs typeface="Cambria"/>
                <a:sym typeface="Cambria"/>
              </a:rPr>
              <a:t> Dark</a:t>
            </a:r>
            <a:r>
              <a:rPr lang="en-US" sz="2800">
                <a:solidFill>
                  <a:schemeClr val="lt1"/>
                </a:solidFill>
                <a:latin typeface="Centaur" panose="02030504050205020304" pitchFamily="18" charset="0"/>
                <a:ea typeface="Cambria" panose="02040503050406030204" pitchFamily="18" charset="0"/>
                <a:cs typeface="Cambria"/>
                <a:sym typeface="Cambria"/>
              </a:rPr>
              <a:t> </a:t>
            </a:r>
            <a:r>
              <a:rPr lang="en-US" sz="2800" i="0" u="none" strike="noStrike" cap="none">
                <a:solidFill>
                  <a:schemeClr val="lt1"/>
                </a:solidFill>
                <a:latin typeface="Centaur" panose="02030504050205020304" pitchFamily="18" charset="0"/>
                <a:ea typeface="Cambria" panose="02040503050406030204" pitchFamily="18" charset="0"/>
                <a:cs typeface="Cambria"/>
                <a:sym typeface="Cambria"/>
              </a:rPr>
              <a:t>Sky Places (IDSP)</a:t>
            </a:r>
            <a:r>
              <a:rPr lang="en-US" sz="2800">
                <a:solidFill>
                  <a:schemeClr val="lt1"/>
                </a:solidFill>
                <a:latin typeface="Centaur" panose="02030504050205020304" pitchFamily="18" charset="0"/>
                <a:ea typeface="Cambria" panose="02040503050406030204" pitchFamily="18" charset="0"/>
                <a:cs typeface="Cambria"/>
                <a:sym typeface="Cambria"/>
              </a:rPr>
              <a:t> </a:t>
            </a:r>
            <a:r>
              <a:rPr lang="en-US" sz="2800" i="0" u="none" strike="noStrike" cap="none">
                <a:solidFill>
                  <a:schemeClr val="lt1"/>
                </a:solidFill>
                <a:latin typeface="Centaur" panose="02030504050205020304" pitchFamily="18" charset="0"/>
                <a:ea typeface="Cambria" panose="02040503050406030204" pitchFamily="18" charset="0"/>
                <a:cs typeface="Cambria"/>
                <a:sym typeface="Cambria"/>
              </a:rPr>
              <a:t>Designation Types</a:t>
            </a:r>
            <a:endParaRPr sz="2800">
              <a:latin typeface="Centaur" panose="02030504050205020304" pitchFamily="18" charset="0"/>
              <a:ea typeface="Cambria" panose="02040503050406030204" pitchFamily="18" charset="0"/>
              <a:cs typeface="Cambria"/>
              <a:sym typeface="Cambria"/>
            </a:endParaRPr>
          </a:p>
        </p:txBody>
      </p:sp>
      <p:sp>
        <p:nvSpPr>
          <p:cNvPr id="11" name="Google Shape;107;p15"/>
          <p:cNvSpPr txBox="1"/>
          <p:nvPr/>
        </p:nvSpPr>
        <p:spPr>
          <a:xfrm>
            <a:off x="546295" y="228600"/>
            <a:ext cx="8356209" cy="584775"/>
          </a:xfrm>
          <a:prstGeom prst="rect">
            <a:avLst/>
          </a:prstGeom>
          <a:noFill/>
          <a:ln>
            <a:noFill/>
          </a:ln>
        </p:spPr>
        <p:txBody>
          <a:bodyPr spcFirstLastPara="1" wrap="square" lIns="91425" tIns="45700" rIns="91425" bIns="45700" anchor="t" anchorCtr="0">
            <a:noAutofit/>
          </a:bodyPr>
          <a:lstStyle/>
          <a:p>
            <a:pPr lvl="0" algn="ctr"/>
            <a:r>
              <a:rPr lang="en-US" sz="3200" b="1" dirty="0">
                <a:solidFill>
                  <a:srgbClr val="FF0000"/>
                </a:solidFill>
                <a:latin typeface="Centaur" panose="02030504050205020304" pitchFamily="18" charset="0"/>
                <a:ea typeface="Cambria" panose="02040503050406030204" pitchFamily="18" charset="0"/>
                <a:cs typeface="Cambria"/>
                <a:sym typeface="Cambria"/>
              </a:rPr>
              <a:t>UNSP: Minimum Requirements</a:t>
            </a:r>
          </a:p>
        </p:txBody>
      </p:sp>
      <p:sp>
        <p:nvSpPr>
          <p:cNvPr id="2" name="Content Placeholder 1"/>
          <p:cNvSpPr>
            <a:spLocks noGrp="1"/>
          </p:cNvSpPr>
          <p:nvPr>
            <p:ph idx="1"/>
          </p:nvPr>
        </p:nvSpPr>
        <p:spPr>
          <a:xfrm>
            <a:off x="228600" y="914400"/>
            <a:ext cx="8763000" cy="5638800"/>
          </a:xfrm>
        </p:spPr>
        <p:txBody>
          <a:bodyPr>
            <a:normAutofit lnSpcReduction="10000"/>
          </a:bodyPr>
          <a:lstStyle/>
          <a:p>
            <a:pPr marL="514350" indent="-514350">
              <a:buFont typeface="+mj-lt"/>
              <a:buAutoNum type="arabicPeriod"/>
            </a:pPr>
            <a:r>
              <a:rPr lang="en-US" sz="2800" dirty="0">
                <a:latin typeface="Centaur" panose="02030504050205020304" pitchFamily="18" charset="0"/>
              </a:rPr>
              <a:t>Evidence of Eligibility</a:t>
            </a:r>
            <a:br>
              <a:rPr lang="en-US" sz="2800" dirty="0">
                <a:latin typeface="Centaur" panose="02030504050205020304" pitchFamily="18" charset="0"/>
              </a:rPr>
            </a:br>
            <a:endParaRPr lang="en-US" sz="2800" dirty="0">
              <a:latin typeface="Centaur" panose="02030504050205020304" pitchFamily="18" charset="0"/>
            </a:endParaRPr>
          </a:p>
          <a:p>
            <a:pPr marL="514350" indent="-514350">
              <a:buFont typeface="+mj-lt"/>
              <a:buAutoNum type="arabicPeriod"/>
            </a:pPr>
            <a:r>
              <a:rPr lang="en-US" sz="2800" b="1" dirty="0">
                <a:solidFill>
                  <a:srgbClr val="FF0000"/>
                </a:solidFill>
                <a:latin typeface="Centaur" panose="02030504050205020304" pitchFamily="18" charset="0"/>
              </a:rPr>
              <a:t>Lighting Management Plan</a:t>
            </a:r>
            <a:r>
              <a:rPr lang="en-US" sz="2800" dirty="0">
                <a:latin typeface="Centaur" panose="02030504050205020304" pitchFamily="18" charset="0"/>
              </a:rPr>
              <a:t/>
            </a:r>
            <a:br>
              <a:rPr lang="en-US" sz="2800" dirty="0">
                <a:latin typeface="Centaur" panose="02030504050205020304" pitchFamily="18" charset="0"/>
              </a:rPr>
            </a:br>
            <a:endParaRPr lang="en-US" sz="2800" dirty="0">
              <a:latin typeface="Centaur" panose="02030504050205020304" pitchFamily="18" charset="0"/>
            </a:endParaRPr>
          </a:p>
          <a:p>
            <a:pPr marL="514350" indent="-514350">
              <a:buFont typeface="+mj-lt"/>
              <a:buAutoNum type="arabicPeriod"/>
            </a:pPr>
            <a:r>
              <a:rPr lang="en-US" sz="2800" dirty="0">
                <a:latin typeface="Centaur" panose="02030504050205020304" pitchFamily="18" charset="0"/>
              </a:rPr>
              <a:t>Lighting Inventory</a:t>
            </a:r>
            <a:br>
              <a:rPr lang="en-US" sz="2800" dirty="0">
                <a:latin typeface="Centaur" panose="02030504050205020304" pitchFamily="18" charset="0"/>
              </a:rPr>
            </a:br>
            <a:endParaRPr lang="en-US" sz="2800" dirty="0">
              <a:latin typeface="Centaur" panose="02030504050205020304" pitchFamily="18" charset="0"/>
            </a:endParaRPr>
          </a:p>
          <a:p>
            <a:pPr marL="514350" indent="-514350">
              <a:buFont typeface="+mj-lt"/>
              <a:buAutoNum type="arabicPeriod"/>
            </a:pPr>
            <a:r>
              <a:rPr lang="en-US" sz="2800" dirty="0">
                <a:latin typeface="Centaur" panose="02030504050205020304" pitchFamily="18" charset="0"/>
              </a:rPr>
              <a:t>Evidence of commitment to quality outdoor lighting</a:t>
            </a:r>
            <a:br>
              <a:rPr lang="en-US" sz="2800" dirty="0">
                <a:latin typeface="Centaur" panose="02030504050205020304" pitchFamily="18" charset="0"/>
              </a:rPr>
            </a:br>
            <a:endParaRPr lang="en-US" sz="2800" dirty="0">
              <a:latin typeface="Centaur" panose="02030504050205020304" pitchFamily="18" charset="0"/>
            </a:endParaRPr>
          </a:p>
          <a:p>
            <a:pPr marL="514350" indent="-514350">
              <a:buFont typeface="+mj-lt"/>
              <a:buAutoNum type="arabicPeriod"/>
            </a:pPr>
            <a:r>
              <a:rPr lang="en-US" sz="2800" dirty="0">
                <a:latin typeface="Centaur" panose="02030504050205020304" pitchFamily="18" charset="0"/>
              </a:rPr>
              <a:t>Education and public outreach</a:t>
            </a:r>
            <a:br>
              <a:rPr lang="en-US" sz="2800" dirty="0">
                <a:latin typeface="Centaur" panose="02030504050205020304" pitchFamily="18" charset="0"/>
              </a:rPr>
            </a:br>
            <a:endParaRPr lang="en-US" sz="2800" dirty="0">
              <a:latin typeface="Centaur" panose="02030504050205020304" pitchFamily="18" charset="0"/>
            </a:endParaRPr>
          </a:p>
          <a:p>
            <a:pPr marL="514350" indent="-514350">
              <a:buFont typeface="+mj-lt"/>
              <a:buAutoNum type="arabicPeriod"/>
            </a:pPr>
            <a:r>
              <a:rPr lang="en-US" sz="2800" dirty="0">
                <a:latin typeface="Centaur" panose="02030504050205020304" pitchFamily="18" charset="0"/>
              </a:rPr>
              <a:t>Signage</a:t>
            </a:r>
            <a:br>
              <a:rPr lang="en-US" sz="2800" dirty="0">
                <a:latin typeface="Centaur" panose="02030504050205020304" pitchFamily="18" charset="0"/>
              </a:rPr>
            </a:br>
            <a:endParaRPr lang="en-US" sz="2800" dirty="0">
              <a:latin typeface="Centaur" panose="02030504050205020304" pitchFamily="18" charset="0"/>
            </a:endParaRPr>
          </a:p>
          <a:p>
            <a:pPr marL="514350" indent="-514350">
              <a:buFont typeface="+mj-lt"/>
              <a:buAutoNum type="arabicPeriod"/>
            </a:pPr>
            <a:r>
              <a:rPr lang="en-US" sz="2800" dirty="0">
                <a:latin typeface="Centaur" panose="02030504050205020304" pitchFamily="18" charset="0"/>
              </a:rPr>
              <a:t>Annual Reports</a:t>
            </a:r>
          </a:p>
        </p:txBody>
      </p:sp>
    </p:spTree>
    <p:extLst>
      <p:ext uri="{BB962C8B-B14F-4D97-AF65-F5344CB8AC3E}">
        <p14:creationId xmlns:p14="http://schemas.microsoft.com/office/powerpoint/2010/main" val="385764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left)">
                                      <p:cBhvr>
                                        <p:cTn id="21" dur="500"/>
                                        <p:tgtEl>
                                          <p:spTgt spid="2">
                                            <p:txEl>
                                              <p:pRg st="4" end="4"/>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left)">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darkskymissouri.org/images/logo/IDA_Missouri_logo_top.png"/>
          <p:cNvPicPr>
            <a:picLocks noChangeAspect="1" noChangeArrowheads="1"/>
          </p:cNvPicPr>
          <p:nvPr/>
        </p:nvPicPr>
        <p:blipFill>
          <a:blip r:embed="rId3" cstate="print"/>
          <a:srcRect/>
          <a:stretch>
            <a:fillRect/>
          </a:stretch>
        </p:blipFill>
        <p:spPr bwMode="auto">
          <a:xfrm>
            <a:off x="7838865" y="0"/>
            <a:ext cx="1292943" cy="7620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8" name="Google Shape;107;p15"/>
          <p:cNvSpPr txBox="1"/>
          <p:nvPr/>
        </p:nvSpPr>
        <p:spPr>
          <a:xfrm>
            <a:off x="393895" y="178299"/>
            <a:ext cx="8356209"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a:solidFill>
                  <a:schemeClr val="lt1"/>
                </a:solidFill>
                <a:latin typeface="Centaur" panose="02030504050205020304" pitchFamily="18" charset="0"/>
                <a:ea typeface="Cambria" panose="02040503050406030204" pitchFamily="18" charset="0"/>
                <a:cs typeface="Cambria"/>
                <a:sym typeface="Cambria"/>
              </a:rPr>
              <a:t>International</a:t>
            </a:r>
            <a:r>
              <a:rPr lang="en-US" sz="2800" i="0" u="none" strike="noStrike" cap="none">
                <a:solidFill>
                  <a:schemeClr val="lt1"/>
                </a:solidFill>
                <a:latin typeface="Centaur" panose="02030504050205020304" pitchFamily="18" charset="0"/>
                <a:ea typeface="Cambria" panose="02040503050406030204" pitchFamily="18" charset="0"/>
                <a:cs typeface="Cambria"/>
                <a:sym typeface="Cambria"/>
              </a:rPr>
              <a:t> Dark</a:t>
            </a:r>
            <a:r>
              <a:rPr lang="en-US" sz="2800">
                <a:solidFill>
                  <a:schemeClr val="lt1"/>
                </a:solidFill>
                <a:latin typeface="Centaur" panose="02030504050205020304" pitchFamily="18" charset="0"/>
                <a:ea typeface="Cambria" panose="02040503050406030204" pitchFamily="18" charset="0"/>
                <a:cs typeface="Cambria"/>
                <a:sym typeface="Cambria"/>
              </a:rPr>
              <a:t> </a:t>
            </a:r>
            <a:r>
              <a:rPr lang="en-US" sz="2800" i="0" u="none" strike="noStrike" cap="none">
                <a:solidFill>
                  <a:schemeClr val="lt1"/>
                </a:solidFill>
                <a:latin typeface="Centaur" panose="02030504050205020304" pitchFamily="18" charset="0"/>
                <a:ea typeface="Cambria" panose="02040503050406030204" pitchFamily="18" charset="0"/>
                <a:cs typeface="Cambria"/>
                <a:sym typeface="Cambria"/>
              </a:rPr>
              <a:t>Sky Places (IDSP)</a:t>
            </a:r>
            <a:r>
              <a:rPr lang="en-US" sz="2800">
                <a:solidFill>
                  <a:schemeClr val="lt1"/>
                </a:solidFill>
                <a:latin typeface="Centaur" panose="02030504050205020304" pitchFamily="18" charset="0"/>
                <a:ea typeface="Cambria" panose="02040503050406030204" pitchFamily="18" charset="0"/>
                <a:cs typeface="Cambria"/>
                <a:sym typeface="Cambria"/>
              </a:rPr>
              <a:t> </a:t>
            </a:r>
            <a:r>
              <a:rPr lang="en-US" sz="2800" i="0" u="none" strike="noStrike" cap="none">
                <a:solidFill>
                  <a:schemeClr val="lt1"/>
                </a:solidFill>
                <a:latin typeface="Centaur" panose="02030504050205020304" pitchFamily="18" charset="0"/>
                <a:ea typeface="Cambria" panose="02040503050406030204" pitchFamily="18" charset="0"/>
                <a:cs typeface="Cambria"/>
                <a:sym typeface="Cambria"/>
              </a:rPr>
              <a:t>Designation Types</a:t>
            </a:r>
            <a:endParaRPr sz="2800">
              <a:latin typeface="Centaur" panose="02030504050205020304" pitchFamily="18" charset="0"/>
              <a:ea typeface="Cambria" panose="02040503050406030204" pitchFamily="18" charset="0"/>
              <a:cs typeface="Cambria"/>
              <a:sym typeface="Cambria"/>
            </a:endParaRPr>
          </a:p>
        </p:txBody>
      </p:sp>
      <p:sp>
        <p:nvSpPr>
          <p:cNvPr id="11" name="Google Shape;107;p15"/>
          <p:cNvSpPr txBox="1"/>
          <p:nvPr/>
        </p:nvSpPr>
        <p:spPr>
          <a:xfrm>
            <a:off x="546295" y="228600"/>
            <a:ext cx="8356209" cy="584775"/>
          </a:xfrm>
          <a:prstGeom prst="rect">
            <a:avLst/>
          </a:prstGeom>
          <a:noFill/>
          <a:ln>
            <a:noFill/>
          </a:ln>
        </p:spPr>
        <p:txBody>
          <a:bodyPr spcFirstLastPara="1" wrap="square" lIns="91425" tIns="45700" rIns="91425" bIns="45700" anchor="t" anchorCtr="0">
            <a:noAutofit/>
          </a:bodyPr>
          <a:lstStyle/>
          <a:p>
            <a:pPr lvl="0" algn="ctr"/>
            <a:r>
              <a:rPr lang="en-US" sz="3200" b="1" dirty="0">
                <a:solidFill>
                  <a:srgbClr val="FF0000"/>
                </a:solidFill>
                <a:latin typeface="Centaur" panose="02030504050205020304" pitchFamily="18" charset="0"/>
                <a:ea typeface="Cambria" panose="02040503050406030204" pitchFamily="18" charset="0"/>
                <a:cs typeface="Cambria"/>
                <a:sym typeface="Cambria"/>
              </a:rPr>
              <a:t>UNSP: Light Management Plan</a:t>
            </a:r>
          </a:p>
        </p:txBody>
      </p:sp>
      <p:sp>
        <p:nvSpPr>
          <p:cNvPr id="2" name="Content Placeholder 1"/>
          <p:cNvSpPr>
            <a:spLocks noGrp="1"/>
          </p:cNvSpPr>
          <p:nvPr>
            <p:ph idx="1"/>
          </p:nvPr>
        </p:nvSpPr>
        <p:spPr>
          <a:xfrm>
            <a:off x="228600" y="914400"/>
            <a:ext cx="8763000" cy="5638800"/>
          </a:xfrm>
        </p:spPr>
        <p:txBody>
          <a:bodyPr>
            <a:normAutofit lnSpcReduction="10000"/>
          </a:bodyPr>
          <a:lstStyle/>
          <a:p>
            <a:r>
              <a:rPr lang="en-US" sz="2800" dirty="0">
                <a:latin typeface="Centaur" panose="02030504050205020304" pitchFamily="18" charset="0"/>
              </a:rPr>
              <a:t>Written policy adopted by managing agency</a:t>
            </a:r>
          </a:p>
          <a:p>
            <a:r>
              <a:rPr lang="en-US" sz="2800" dirty="0">
                <a:latin typeface="Centaur" panose="02030504050205020304" pitchFamily="18" charset="0"/>
              </a:rPr>
              <a:t>Sets forth conditions of which areas are or not to be lighted.</a:t>
            </a:r>
          </a:p>
          <a:p>
            <a:r>
              <a:rPr lang="en-US" sz="2800" dirty="0">
                <a:latin typeface="Centaur" panose="02030504050205020304" pitchFamily="18" charset="0"/>
              </a:rPr>
              <a:t>Identify different use situations and locations and prescribe maximum illumination levels, lamp-type, and shielding.</a:t>
            </a:r>
          </a:p>
          <a:p>
            <a:r>
              <a:rPr lang="en-US" sz="2800" dirty="0">
                <a:latin typeface="Centaur" panose="02030504050205020304" pitchFamily="18" charset="0"/>
              </a:rPr>
              <a:t>The LMP must embrace basic good outdoor lighting ethics:</a:t>
            </a:r>
          </a:p>
          <a:p>
            <a:pPr marL="514350" indent="-514350">
              <a:buFont typeface="+mj-lt"/>
              <a:buAutoNum type="arabicPeriod"/>
            </a:pPr>
            <a:r>
              <a:rPr lang="en-US" sz="2800" dirty="0">
                <a:latin typeface="Centaur" panose="02030504050205020304" pitchFamily="18" charset="0"/>
              </a:rPr>
              <a:t>Only use light when and where needed, and in the appropriate amount, given use needs and ambient lighting conditions. </a:t>
            </a:r>
          </a:p>
          <a:p>
            <a:pPr marL="514350" indent="-514350">
              <a:buFont typeface="+mj-lt"/>
              <a:buAutoNum type="arabicPeriod"/>
            </a:pPr>
            <a:r>
              <a:rPr lang="en-US" sz="2800" dirty="0">
                <a:latin typeface="Centaur" panose="02030504050205020304" pitchFamily="18" charset="0"/>
              </a:rPr>
              <a:t>Outdoor lighting fixtures must be fully shielded and make appropriate use of timers and/or motion sensors. </a:t>
            </a:r>
          </a:p>
          <a:p>
            <a:pPr marL="514350" indent="-514350">
              <a:buFont typeface="+mj-lt"/>
              <a:buAutoNum type="arabicPeriod"/>
            </a:pPr>
            <a:r>
              <a:rPr lang="en-US" sz="2800" dirty="0">
                <a:latin typeface="Centaur" panose="02030504050205020304" pitchFamily="18" charset="0"/>
              </a:rPr>
              <a:t>Lighting of less than 500 lumens may be unshielded for special purposes, such as historical preservation. </a:t>
            </a:r>
            <a:br>
              <a:rPr lang="en-US" sz="2800" dirty="0">
                <a:latin typeface="Centaur" panose="02030504050205020304" pitchFamily="18" charset="0"/>
              </a:rPr>
            </a:br>
            <a:r>
              <a:rPr lang="en-US" sz="2800" dirty="0">
                <a:latin typeface="Centaur" panose="02030504050205020304" pitchFamily="18" charset="0"/>
              </a:rPr>
              <a:t>Such approved special uses must be clearly stated in the LMP</a:t>
            </a:r>
          </a:p>
        </p:txBody>
      </p:sp>
    </p:spTree>
    <p:extLst>
      <p:ext uri="{BB962C8B-B14F-4D97-AF65-F5344CB8AC3E}">
        <p14:creationId xmlns:p14="http://schemas.microsoft.com/office/powerpoint/2010/main" val="386976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darkskymissouri.org/images/logo/IDA_Missouri_logo_top.png"/>
          <p:cNvPicPr>
            <a:picLocks noChangeAspect="1" noChangeArrowheads="1"/>
          </p:cNvPicPr>
          <p:nvPr/>
        </p:nvPicPr>
        <p:blipFill>
          <a:blip r:embed="rId3" cstate="print"/>
          <a:srcRect/>
          <a:stretch>
            <a:fillRect/>
          </a:stretch>
        </p:blipFill>
        <p:spPr bwMode="auto">
          <a:xfrm>
            <a:off x="7838865" y="0"/>
            <a:ext cx="1292943" cy="7620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8" name="Google Shape;107;p15"/>
          <p:cNvSpPr txBox="1"/>
          <p:nvPr/>
        </p:nvSpPr>
        <p:spPr>
          <a:xfrm>
            <a:off x="393895" y="178299"/>
            <a:ext cx="8356209"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a:solidFill>
                  <a:schemeClr val="lt1"/>
                </a:solidFill>
                <a:latin typeface="Centaur" panose="02030504050205020304" pitchFamily="18" charset="0"/>
                <a:ea typeface="Cambria" panose="02040503050406030204" pitchFamily="18" charset="0"/>
                <a:cs typeface="Cambria"/>
                <a:sym typeface="Cambria"/>
              </a:rPr>
              <a:t>International</a:t>
            </a:r>
            <a:r>
              <a:rPr lang="en-US" sz="2800" i="0" u="none" strike="noStrike" cap="none">
                <a:solidFill>
                  <a:schemeClr val="lt1"/>
                </a:solidFill>
                <a:latin typeface="Centaur" panose="02030504050205020304" pitchFamily="18" charset="0"/>
                <a:ea typeface="Cambria" panose="02040503050406030204" pitchFamily="18" charset="0"/>
                <a:cs typeface="Cambria"/>
                <a:sym typeface="Cambria"/>
              </a:rPr>
              <a:t> Dark</a:t>
            </a:r>
            <a:r>
              <a:rPr lang="en-US" sz="2800">
                <a:solidFill>
                  <a:schemeClr val="lt1"/>
                </a:solidFill>
                <a:latin typeface="Centaur" panose="02030504050205020304" pitchFamily="18" charset="0"/>
                <a:ea typeface="Cambria" panose="02040503050406030204" pitchFamily="18" charset="0"/>
                <a:cs typeface="Cambria"/>
                <a:sym typeface="Cambria"/>
              </a:rPr>
              <a:t> </a:t>
            </a:r>
            <a:r>
              <a:rPr lang="en-US" sz="2800" i="0" u="none" strike="noStrike" cap="none">
                <a:solidFill>
                  <a:schemeClr val="lt1"/>
                </a:solidFill>
                <a:latin typeface="Centaur" panose="02030504050205020304" pitchFamily="18" charset="0"/>
                <a:ea typeface="Cambria" panose="02040503050406030204" pitchFamily="18" charset="0"/>
                <a:cs typeface="Cambria"/>
                <a:sym typeface="Cambria"/>
              </a:rPr>
              <a:t>Sky Places (IDSP)</a:t>
            </a:r>
            <a:r>
              <a:rPr lang="en-US" sz="2800">
                <a:solidFill>
                  <a:schemeClr val="lt1"/>
                </a:solidFill>
                <a:latin typeface="Centaur" panose="02030504050205020304" pitchFamily="18" charset="0"/>
                <a:ea typeface="Cambria" panose="02040503050406030204" pitchFamily="18" charset="0"/>
                <a:cs typeface="Cambria"/>
                <a:sym typeface="Cambria"/>
              </a:rPr>
              <a:t> </a:t>
            </a:r>
            <a:r>
              <a:rPr lang="en-US" sz="2800" i="0" u="none" strike="noStrike" cap="none">
                <a:solidFill>
                  <a:schemeClr val="lt1"/>
                </a:solidFill>
                <a:latin typeface="Centaur" panose="02030504050205020304" pitchFamily="18" charset="0"/>
                <a:ea typeface="Cambria" panose="02040503050406030204" pitchFamily="18" charset="0"/>
                <a:cs typeface="Cambria"/>
                <a:sym typeface="Cambria"/>
              </a:rPr>
              <a:t>Designation Types</a:t>
            </a:r>
            <a:endParaRPr sz="2800">
              <a:latin typeface="Centaur" panose="02030504050205020304" pitchFamily="18" charset="0"/>
              <a:ea typeface="Cambria" panose="02040503050406030204" pitchFamily="18" charset="0"/>
              <a:cs typeface="Cambria"/>
              <a:sym typeface="Cambria"/>
            </a:endParaRPr>
          </a:p>
        </p:txBody>
      </p:sp>
      <p:sp>
        <p:nvSpPr>
          <p:cNvPr id="11" name="Google Shape;107;p15"/>
          <p:cNvSpPr txBox="1"/>
          <p:nvPr/>
        </p:nvSpPr>
        <p:spPr>
          <a:xfrm>
            <a:off x="546295" y="228600"/>
            <a:ext cx="8356209" cy="584775"/>
          </a:xfrm>
          <a:prstGeom prst="rect">
            <a:avLst/>
          </a:prstGeom>
          <a:noFill/>
          <a:ln>
            <a:noFill/>
          </a:ln>
        </p:spPr>
        <p:txBody>
          <a:bodyPr spcFirstLastPara="1" wrap="square" lIns="91425" tIns="45700" rIns="91425" bIns="45700" anchor="t" anchorCtr="0">
            <a:noAutofit/>
          </a:bodyPr>
          <a:lstStyle/>
          <a:p>
            <a:pPr lvl="0" algn="ctr"/>
            <a:r>
              <a:rPr lang="en-US" sz="3200" b="1" dirty="0">
                <a:solidFill>
                  <a:srgbClr val="FF0000"/>
                </a:solidFill>
                <a:latin typeface="Centaur" panose="02030504050205020304" pitchFamily="18" charset="0"/>
                <a:ea typeface="Cambria" panose="02040503050406030204" pitchFamily="18" charset="0"/>
                <a:cs typeface="Cambria"/>
                <a:sym typeface="Cambria"/>
              </a:rPr>
              <a:t>UNSP: Light Management Plan</a:t>
            </a:r>
          </a:p>
        </p:txBody>
      </p:sp>
      <p:sp>
        <p:nvSpPr>
          <p:cNvPr id="2" name="Content Placeholder 1"/>
          <p:cNvSpPr>
            <a:spLocks noGrp="1"/>
          </p:cNvSpPr>
          <p:nvPr>
            <p:ph idx="1"/>
          </p:nvPr>
        </p:nvSpPr>
        <p:spPr>
          <a:xfrm>
            <a:off x="228600" y="914400"/>
            <a:ext cx="8763000" cy="2895600"/>
          </a:xfrm>
        </p:spPr>
        <p:txBody>
          <a:bodyPr>
            <a:normAutofit/>
          </a:bodyPr>
          <a:lstStyle/>
          <a:p>
            <a:r>
              <a:rPr lang="en-US" sz="2800" dirty="0">
                <a:latin typeface="Centaur" panose="02030504050205020304" pitchFamily="18" charset="0"/>
              </a:rPr>
              <a:t>These can be met by abiding by about 9 “minimum standards” prescribed in the UNSP guidelines document.</a:t>
            </a:r>
          </a:p>
          <a:p>
            <a:r>
              <a:rPr lang="en-US" sz="2800" dirty="0">
                <a:latin typeface="Centaur" panose="02030504050205020304" pitchFamily="18" charset="0"/>
              </a:rPr>
              <a:t>The LMP is most likely the most onerous of the criteria for the UDSP program: design a good LMP and the rest is not-as-difficult!</a:t>
            </a:r>
          </a:p>
          <a:p>
            <a:r>
              <a:rPr lang="en-US" sz="2800" dirty="0">
                <a:latin typeface="Centaur" panose="02030504050205020304" pitchFamily="18" charset="0"/>
              </a:rPr>
              <a:t>Inventory Example:</a:t>
            </a:r>
          </a:p>
        </p:txBody>
      </p:sp>
      <p:pic>
        <p:nvPicPr>
          <p:cNvPr id="3" name="Picture 2"/>
          <p:cNvPicPr>
            <a:picLocks noChangeAspect="1"/>
          </p:cNvPicPr>
          <p:nvPr/>
        </p:nvPicPr>
        <p:blipFill>
          <a:blip r:embed="rId4"/>
          <a:stretch>
            <a:fillRect/>
          </a:stretch>
        </p:blipFill>
        <p:spPr>
          <a:xfrm>
            <a:off x="1348771" y="3739146"/>
            <a:ext cx="6525536" cy="2962688"/>
          </a:xfrm>
          <a:prstGeom prst="rect">
            <a:avLst/>
          </a:prstGeom>
        </p:spPr>
      </p:pic>
    </p:spTree>
    <p:extLst>
      <p:ext uri="{BB962C8B-B14F-4D97-AF65-F5344CB8AC3E}">
        <p14:creationId xmlns:p14="http://schemas.microsoft.com/office/powerpoint/2010/main" val="414101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darkskymissouri.org/images/logo/IDA_Missouri_logo_top.png"/>
          <p:cNvPicPr>
            <a:picLocks noChangeAspect="1" noChangeArrowheads="1"/>
          </p:cNvPicPr>
          <p:nvPr/>
        </p:nvPicPr>
        <p:blipFill>
          <a:blip r:embed="rId3" cstate="print"/>
          <a:srcRect/>
          <a:stretch>
            <a:fillRect/>
          </a:stretch>
        </p:blipFill>
        <p:spPr bwMode="auto">
          <a:xfrm>
            <a:off x="7838865" y="0"/>
            <a:ext cx="1292943" cy="762000"/>
          </a:xfrm>
          <a:prstGeom prst="rect">
            <a:avLst/>
          </a:prstGeom>
          <a:noFill/>
        </p:spPr>
      </p:pic>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sp>
        <p:nvSpPr>
          <p:cNvPr id="9" name="Content Placeholder 2"/>
          <p:cNvSpPr txBox="1">
            <a:spLocks/>
          </p:cNvSpPr>
          <p:nvPr/>
        </p:nvSpPr>
        <p:spPr>
          <a:xfrm>
            <a:off x="207594" y="2374612"/>
            <a:ext cx="8479206" cy="10826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u="sng" dirty="0">
                <a:effectLst>
                  <a:outerShdw blurRad="38100" dist="38100" dir="2700000" algn="tl">
                    <a:srgbClr val="000000">
                      <a:alpha val="43137"/>
                    </a:srgbClr>
                  </a:outerShdw>
                </a:effectLst>
                <a:latin typeface="Centaur" panose="02030504050205020304" pitchFamily="18" charset="0"/>
              </a:rPr>
              <a:t>How to Apply for Dark Sky Place Designation</a:t>
            </a:r>
            <a:endParaRPr lang="en-US" dirty="0">
              <a:solidFill>
                <a:srgbClr val="FF0000"/>
              </a:solidFill>
              <a:latin typeface="Centaur" panose="02030504050205020304" pitchFamily="18" charset="0"/>
            </a:endParaRPr>
          </a:p>
        </p:txBody>
      </p:sp>
      <p:sp>
        <p:nvSpPr>
          <p:cNvPr id="10" name="Google Shape;107;p15"/>
          <p:cNvSpPr txBox="1"/>
          <p:nvPr/>
        </p:nvSpPr>
        <p:spPr>
          <a:xfrm>
            <a:off x="546295" y="228600"/>
            <a:ext cx="8356209" cy="584775"/>
          </a:xfrm>
          <a:prstGeom prst="rect">
            <a:avLst/>
          </a:prstGeom>
          <a:noFill/>
          <a:ln>
            <a:noFill/>
          </a:ln>
        </p:spPr>
        <p:txBody>
          <a:bodyPr spcFirstLastPara="1" wrap="square" lIns="91425" tIns="45700" rIns="91425" bIns="45700" anchor="t" anchorCtr="0">
            <a:noAutofit/>
          </a:bodyPr>
          <a:lstStyle/>
          <a:p>
            <a:pPr lvl="0" algn="ctr"/>
            <a:r>
              <a:rPr lang="en-US" sz="3200" b="1" dirty="0">
                <a:solidFill>
                  <a:srgbClr val="FF0000"/>
                </a:solidFill>
                <a:latin typeface="Centaur" panose="02030504050205020304" pitchFamily="18" charset="0"/>
                <a:ea typeface="Cambria" panose="02040503050406030204" pitchFamily="18" charset="0"/>
                <a:cs typeface="Cambria"/>
                <a:sym typeface="Cambria"/>
              </a:rPr>
              <a:t>IDS Places Program</a:t>
            </a:r>
          </a:p>
        </p:txBody>
      </p:sp>
      <p:pic>
        <p:nvPicPr>
          <p:cNvPr id="4" name="Picture 3">
            <a:extLst>
              <a:ext uri="{FF2B5EF4-FFF2-40B4-BE49-F238E27FC236}">
                <a16:creationId xmlns:a16="http://schemas.microsoft.com/office/drawing/2014/main" id="{1091BC48-060F-4B3D-86FD-3F1C25289039}"/>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3189897" y="3950499"/>
            <a:ext cx="1991703" cy="2069301"/>
          </a:xfrm>
          <a:prstGeom prst="rect">
            <a:avLst/>
          </a:prstGeom>
        </p:spPr>
      </p:pic>
    </p:spTree>
    <p:extLst>
      <p:ext uri="{BB962C8B-B14F-4D97-AF65-F5344CB8AC3E}">
        <p14:creationId xmlns:p14="http://schemas.microsoft.com/office/powerpoint/2010/main" val="327036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610600" cy="5638800"/>
          </a:xfrm>
        </p:spPr>
        <p:txBody>
          <a:bodyPr>
            <a:noAutofit/>
          </a:bodyPr>
          <a:lstStyle/>
          <a:p>
            <a:pPr marL="400050" lvl="1" indent="0">
              <a:buNone/>
              <a:defRPr/>
            </a:pPr>
            <a:r>
              <a:rPr lang="en-US" sz="2400" dirty="0">
                <a:latin typeface="Centaur" panose="02030504050205020304" pitchFamily="18" charset="0"/>
              </a:rPr>
              <a:t/>
            </a:r>
            <a:br>
              <a:rPr lang="en-US" sz="2400" dirty="0">
                <a:latin typeface="Centaur" panose="02030504050205020304" pitchFamily="18" charset="0"/>
              </a:rPr>
            </a:br>
            <a:endParaRPr lang="en-US" sz="1000" i="1" dirty="0">
              <a:latin typeface="Centaur" panose="02030504050205020304" pitchFamily="18" charset="0"/>
              <a:cs typeface="Times New Roman" pitchFamily="18" charset="0"/>
            </a:endParaRPr>
          </a:p>
        </p:txBody>
      </p:sp>
      <p:pic>
        <p:nvPicPr>
          <p:cNvPr id="7"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darkskymissouri.org/images/logo/IDA_Missouri_logo_top.png"/>
          <p:cNvPicPr>
            <a:picLocks noChangeAspect="1" noChangeArrowheads="1"/>
          </p:cNvPicPr>
          <p:nvPr/>
        </p:nvPicPr>
        <p:blipFill>
          <a:blip r:embed="rId3" cstate="print"/>
          <a:srcRect/>
          <a:stretch>
            <a:fillRect/>
          </a:stretch>
        </p:blipFill>
        <p:spPr bwMode="auto">
          <a:xfrm>
            <a:off x="7838865" y="0"/>
            <a:ext cx="1292943" cy="7620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8" name="Google Shape;131;p18"/>
          <p:cNvSpPr txBox="1">
            <a:spLocks/>
          </p:cNvSpPr>
          <p:nvPr/>
        </p:nvSpPr>
        <p:spPr>
          <a:xfrm>
            <a:off x="364031" y="1023439"/>
            <a:ext cx="8583373" cy="4929686"/>
          </a:xfrm>
          <a:prstGeom prst="rect">
            <a:avLst/>
          </a:prstGeom>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0" indent="-457200">
              <a:spcBef>
                <a:spcPts val="1000"/>
              </a:spcBef>
              <a:buClr>
                <a:srgbClr val="FFFFFF"/>
              </a:buClr>
              <a:buSzPts val="2400"/>
              <a:buFont typeface="Wingdings" panose="05000000000000000000" pitchFamily="2" charset="2"/>
              <a:buChar char="§"/>
            </a:pPr>
            <a:r>
              <a:rPr lang="en-US" sz="2800" dirty="0">
                <a:latin typeface="Centaur" panose="02030504050205020304" pitchFamily="18" charset="0"/>
              </a:rPr>
              <a:t>- Determine site, review guidelines</a:t>
            </a:r>
          </a:p>
          <a:p>
            <a:pPr marL="533400" indent="-457200">
              <a:spcBef>
                <a:spcPts val="0"/>
              </a:spcBef>
              <a:buClr>
                <a:srgbClr val="FFFFFF"/>
              </a:buClr>
              <a:buSzPts val="2400"/>
              <a:buFont typeface="Wingdings" panose="05000000000000000000" pitchFamily="2" charset="2"/>
              <a:buChar char="§"/>
            </a:pPr>
            <a:r>
              <a:rPr lang="en-US" sz="2800" dirty="0">
                <a:latin typeface="Centaur" panose="02030504050205020304" pitchFamily="18" charset="0"/>
              </a:rPr>
              <a:t>- Reach out to stakeholders; park management, local   	government</a:t>
            </a:r>
          </a:p>
          <a:p>
            <a:pPr marL="533400" indent="-457200">
              <a:spcBef>
                <a:spcPts val="0"/>
              </a:spcBef>
              <a:buClr>
                <a:srgbClr val="FFFFFF"/>
              </a:buClr>
              <a:buSzPts val="2400"/>
              <a:buFont typeface="Wingdings" panose="05000000000000000000" pitchFamily="2" charset="2"/>
              <a:buChar char="§"/>
            </a:pPr>
            <a:r>
              <a:rPr lang="en-US" sz="2800" dirty="0">
                <a:latin typeface="Centaur" panose="02030504050205020304" pitchFamily="18" charset="0"/>
              </a:rPr>
              <a:t>- Conduct lightning inventory and scope of any necessary 	retrofit</a:t>
            </a:r>
          </a:p>
          <a:p>
            <a:pPr marL="533400" indent="-457200">
              <a:spcBef>
                <a:spcPts val="0"/>
              </a:spcBef>
              <a:buClr>
                <a:srgbClr val="FFFFFF"/>
              </a:buClr>
              <a:buSzPts val="2400"/>
              <a:buFont typeface="Wingdings" panose="05000000000000000000" pitchFamily="2" charset="2"/>
              <a:buChar char="§"/>
            </a:pPr>
            <a:r>
              <a:rPr lang="en-US" sz="2800" dirty="0">
                <a:latin typeface="Centaur" panose="02030504050205020304" pitchFamily="18" charset="0"/>
              </a:rPr>
              <a:t>- Host dark sky events</a:t>
            </a:r>
          </a:p>
        </p:txBody>
      </p:sp>
      <p:sp>
        <p:nvSpPr>
          <p:cNvPr id="9" name="Google Shape;132;p18"/>
          <p:cNvSpPr txBox="1"/>
          <p:nvPr/>
        </p:nvSpPr>
        <p:spPr>
          <a:xfrm>
            <a:off x="1725467" y="162350"/>
            <a:ext cx="56937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00" b="1" dirty="0">
                <a:latin typeface="Centaur" panose="02030504050205020304" pitchFamily="18" charset="0"/>
                <a:ea typeface="Cambria" panose="02040503050406030204" pitchFamily="18" charset="0"/>
              </a:rPr>
              <a:t>Determine Park Feasibility </a:t>
            </a:r>
            <a:endParaRPr sz="3200" b="1" dirty="0">
              <a:latin typeface="Centaur" panose="02030504050205020304" pitchFamily="18" charset="0"/>
              <a:ea typeface="Cambria" panose="02040503050406030204" pitchFamily="18" charset="0"/>
            </a:endParaRPr>
          </a:p>
        </p:txBody>
      </p:sp>
      <p:sp>
        <p:nvSpPr>
          <p:cNvPr id="10" name="Google Shape;132;p18"/>
          <p:cNvSpPr txBox="1"/>
          <p:nvPr/>
        </p:nvSpPr>
        <p:spPr>
          <a:xfrm>
            <a:off x="685800" y="6076950"/>
            <a:ext cx="80010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00" b="1" i="0" u="none" strike="noStrike" cap="none" dirty="0">
                <a:latin typeface="Centaur" panose="02030504050205020304" pitchFamily="18" charset="0"/>
                <a:ea typeface="Cambria" panose="02040503050406030204" pitchFamily="18" charset="0"/>
                <a:cs typeface="Cambria"/>
                <a:sym typeface="Cambria"/>
              </a:rPr>
              <a:t>IDA-Missouri is here to help with this process!</a:t>
            </a:r>
            <a:endParaRPr dirty="0">
              <a:latin typeface="Centaur" panose="02030504050205020304" pitchFamily="18" charset="0"/>
              <a:ea typeface="Cambria" panose="02040503050406030204" pitchFamily="18" charset="0"/>
            </a:endParaRPr>
          </a:p>
        </p:txBody>
      </p:sp>
      <p:sp>
        <p:nvSpPr>
          <p:cNvPr id="11" name="TextBox 10"/>
          <p:cNvSpPr txBox="1"/>
          <p:nvPr/>
        </p:nvSpPr>
        <p:spPr>
          <a:xfrm>
            <a:off x="7656879" y="3014503"/>
            <a:ext cx="1219200" cy="492443"/>
          </a:xfrm>
          <a:prstGeom prst="rect">
            <a:avLst/>
          </a:prstGeom>
          <a:noFill/>
        </p:spPr>
        <p:txBody>
          <a:bodyPr wrap="square" rtlCol="0">
            <a:spAutoFit/>
          </a:bodyPr>
          <a:lstStyle/>
          <a:p>
            <a:endParaRPr lang="en-US" sz="2600" b="1" dirty="0">
              <a:solidFill>
                <a:srgbClr val="00B050"/>
              </a:solidFill>
              <a:latin typeface="Centaur" panose="02030504050205020304" pitchFamily="18" charset="0"/>
            </a:endParaRPr>
          </a:p>
        </p:txBody>
      </p:sp>
      <p:pic>
        <p:nvPicPr>
          <p:cNvPr id="5" name="Picture 4">
            <a:extLst>
              <a:ext uri="{FF2B5EF4-FFF2-40B4-BE49-F238E27FC236}">
                <a16:creationId xmlns:a16="http://schemas.microsoft.com/office/drawing/2014/main" id="{1A5DFF05-2B7D-469B-ACEC-25684F9BB5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5936" y="3190921"/>
            <a:ext cx="4000543" cy="2667230"/>
          </a:xfrm>
          <a:prstGeom prst="rect">
            <a:avLst/>
          </a:prstGeom>
        </p:spPr>
      </p:pic>
    </p:spTree>
    <p:extLst>
      <p:ext uri="{BB962C8B-B14F-4D97-AF65-F5344CB8AC3E}">
        <p14:creationId xmlns:p14="http://schemas.microsoft.com/office/powerpoint/2010/main" val="1639090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2838450" cy="6845673"/>
          </a:xfrm>
          <a:prstGeom prst="rect">
            <a:avLst/>
          </a:prstGeom>
        </p:spPr>
      </p:pic>
      <p:sp>
        <p:nvSpPr>
          <p:cNvPr id="13" name="Google Shape;131;p18"/>
          <p:cNvSpPr txBox="1">
            <a:spLocks/>
          </p:cNvSpPr>
          <p:nvPr/>
        </p:nvSpPr>
        <p:spPr>
          <a:xfrm>
            <a:off x="2895600" y="1066800"/>
            <a:ext cx="6236208" cy="5778873"/>
          </a:xfrm>
          <a:prstGeom prst="rect">
            <a:avLst/>
          </a:prstGeom>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0" indent="-457200">
              <a:spcBef>
                <a:spcPts val="1000"/>
              </a:spcBef>
              <a:buClr>
                <a:srgbClr val="FFFFFF"/>
              </a:buClr>
              <a:buSzPts val="2400"/>
            </a:pPr>
            <a:r>
              <a:rPr lang="en-US" sz="2600" dirty="0">
                <a:latin typeface="Centaur" panose="02030504050205020304" pitchFamily="18" charset="0"/>
              </a:rPr>
              <a:t>- Applications to the IDS Places programs can be intimidating and confusing.</a:t>
            </a:r>
          </a:p>
          <a:p>
            <a:pPr marL="533400" indent="-457200">
              <a:spcBef>
                <a:spcPts val="1000"/>
              </a:spcBef>
              <a:buClr>
                <a:srgbClr val="FFFFFF"/>
              </a:buClr>
              <a:buSzPts val="2400"/>
            </a:pPr>
            <a:r>
              <a:rPr lang="en-US" sz="2600" dirty="0">
                <a:latin typeface="Centaur" panose="02030504050205020304" pitchFamily="18" charset="0"/>
              </a:rPr>
              <a:t>- Complete the "Initial Inquiry" application on IDA Missouri's website at no cost or obligation to you.</a:t>
            </a:r>
          </a:p>
          <a:p>
            <a:pPr marL="533400" indent="-457200">
              <a:spcBef>
                <a:spcPts val="1000"/>
              </a:spcBef>
              <a:buClr>
                <a:srgbClr val="FFFFFF"/>
              </a:buClr>
              <a:buSzPts val="2400"/>
            </a:pPr>
            <a:r>
              <a:rPr lang="en-US" sz="2600" dirty="0">
                <a:latin typeface="Centaur" panose="02030504050205020304" pitchFamily="18" charset="0"/>
              </a:rPr>
              <a:t>- IDA Missouri's dedicated team will work with you to successfully apply and keep working with you throughout the process to help you achieve your goals!</a:t>
            </a:r>
          </a:p>
        </p:txBody>
      </p:sp>
      <p:sp>
        <p:nvSpPr>
          <p:cNvPr id="15" name="Google Shape;132;p18"/>
          <p:cNvSpPr txBox="1"/>
          <p:nvPr/>
        </p:nvSpPr>
        <p:spPr>
          <a:xfrm>
            <a:off x="3048000" y="205710"/>
            <a:ext cx="5867400" cy="584700"/>
          </a:xfrm>
          <a:prstGeom prst="rect">
            <a:avLst/>
          </a:prstGeom>
          <a:noFill/>
          <a:ln>
            <a:noFill/>
          </a:ln>
        </p:spPr>
        <p:txBody>
          <a:bodyPr spcFirstLastPara="1" wrap="square" lIns="91425" tIns="45700" rIns="91425" bIns="45700" anchor="t" anchorCtr="0">
            <a:noAutofit/>
          </a:bodyPr>
          <a:lstStyle/>
          <a:p>
            <a:pPr lvl="0" algn="ctr"/>
            <a:r>
              <a:rPr lang="en-US" sz="3200" b="1" i="0" u="none" strike="noStrike" cap="none" dirty="0">
                <a:latin typeface="Centaur" panose="02030504050205020304" pitchFamily="18" charset="0"/>
                <a:ea typeface="Cambria" panose="02040503050406030204" pitchFamily="18" charset="0"/>
                <a:cs typeface="Cambria"/>
                <a:sym typeface="Cambria"/>
              </a:rPr>
              <a:t>Take the First </a:t>
            </a:r>
            <a:r>
              <a:rPr lang="en-US" sz="3200" b="1" dirty="0">
                <a:latin typeface="Centaur" panose="02030504050205020304" pitchFamily="18" charset="0"/>
                <a:ea typeface="Cambria" panose="02040503050406030204" pitchFamily="18" charset="0"/>
                <a:cs typeface="Cambria"/>
                <a:sym typeface="Cambria"/>
              </a:rPr>
              <a:t>Step!</a:t>
            </a:r>
            <a:br>
              <a:rPr lang="en-US" sz="3200" b="1" dirty="0">
                <a:latin typeface="Centaur" panose="02030504050205020304" pitchFamily="18" charset="0"/>
                <a:ea typeface="Cambria" panose="02040503050406030204" pitchFamily="18" charset="0"/>
                <a:cs typeface="Cambria"/>
                <a:sym typeface="Cambria"/>
              </a:rPr>
            </a:br>
            <a:r>
              <a:rPr lang="en-US" sz="2200" b="1" i="1" dirty="0">
                <a:solidFill>
                  <a:schemeClr val="bg1"/>
                </a:solidFill>
                <a:latin typeface="Centaur" panose="02030504050205020304" pitchFamily="18" charset="0"/>
                <a:ea typeface="Cambria" panose="02040503050406030204" pitchFamily="18" charset="0"/>
                <a:cs typeface="Cambria"/>
                <a:sym typeface="Cambria"/>
                <a:hlinkClick r:id="rId4"/>
              </a:rPr>
              <a:t>https://www.darkskymissouri.org/idsp/inquiry</a:t>
            </a:r>
            <a:r>
              <a:rPr lang="en-US" sz="2200" b="1" i="1" dirty="0">
                <a:solidFill>
                  <a:schemeClr val="bg1"/>
                </a:solidFill>
                <a:latin typeface="Centaur" panose="02030504050205020304" pitchFamily="18" charset="0"/>
                <a:ea typeface="Cambria" panose="02040503050406030204" pitchFamily="18" charset="0"/>
                <a:cs typeface="Cambria"/>
                <a:sym typeface="Cambria"/>
              </a:rPr>
              <a:t> </a:t>
            </a:r>
            <a:endParaRPr sz="2200" i="1" dirty="0">
              <a:solidFill>
                <a:schemeClr val="bg1"/>
              </a:solidFill>
              <a:latin typeface="Centaur" panose="02030504050205020304" pitchFamily="18" charset="0"/>
              <a:ea typeface="Cambria" panose="02040503050406030204" pitchFamily="18" charset="0"/>
            </a:endParaRPr>
          </a:p>
        </p:txBody>
      </p:sp>
    </p:spTree>
    <p:extLst>
      <p:ext uri="{BB962C8B-B14F-4D97-AF65-F5344CB8AC3E}">
        <p14:creationId xmlns:p14="http://schemas.microsoft.com/office/powerpoint/2010/main" val="1490924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0" y="799935"/>
            <a:ext cx="9131808" cy="6066585"/>
          </a:xfrm>
          <a:prstGeom prst="rect">
            <a:avLst/>
          </a:prstGeom>
        </p:spPr>
      </p:pic>
      <p:pic>
        <p:nvPicPr>
          <p:cNvPr id="7" name="Picture 6"/>
          <p:cNvPicPr>
            <a:picLocks noChangeAspect="1"/>
          </p:cNvPicPr>
          <p:nvPr/>
        </p:nvPicPr>
        <p:blipFill>
          <a:blip r:embed="rId4"/>
          <a:stretch>
            <a:fillRect/>
          </a:stretch>
        </p:blipFill>
        <p:spPr>
          <a:xfrm>
            <a:off x="0" y="0"/>
            <a:ext cx="2838450" cy="6845673"/>
          </a:xfrm>
          <a:prstGeom prst="rect">
            <a:avLst/>
          </a:prstGeom>
        </p:spPr>
      </p:pic>
      <p:sp>
        <p:nvSpPr>
          <p:cNvPr id="15" name="Google Shape;132;p18"/>
          <p:cNvSpPr txBox="1"/>
          <p:nvPr/>
        </p:nvSpPr>
        <p:spPr>
          <a:xfrm>
            <a:off x="3000756" y="248284"/>
            <a:ext cx="5968746" cy="2242132"/>
          </a:xfrm>
          <a:prstGeom prst="rect">
            <a:avLst/>
          </a:prstGeom>
          <a:noFill/>
          <a:ln>
            <a:noFill/>
          </a:ln>
        </p:spPr>
        <p:txBody>
          <a:bodyPr spcFirstLastPara="1" wrap="square" lIns="91425" tIns="45700" rIns="91425" bIns="45700" anchor="t" anchorCtr="0">
            <a:noAutofit/>
          </a:bodyPr>
          <a:lstStyle/>
          <a:p>
            <a:pPr lvl="0" algn="ctr"/>
            <a:r>
              <a:rPr lang="en-US" sz="3200" b="1" i="0" u="none" strike="noStrike" cap="none" dirty="0">
                <a:latin typeface="Centaur" panose="02030504050205020304" pitchFamily="18" charset="0"/>
                <a:ea typeface="Cambria" panose="02040503050406030204" pitchFamily="18" charset="0"/>
                <a:cs typeface="Cambria"/>
                <a:sym typeface="Cambria"/>
              </a:rPr>
              <a:t>Take the First </a:t>
            </a:r>
            <a:r>
              <a:rPr lang="en-US" sz="3200" b="1" dirty="0">
                <a:latin typeface="Centaur" panose="02030504050205020304" pitchFamily="18" charset="0"/>
                <a:ea typeface="Cambria" panose="02040503050406030204" pitchFamily="18" charset="0"/>
                <a:cs typeface="Cambria"/>
                <a:sym typeface="Cambria"/>
              </a:rPr>
              <a:t>Step!</a:t>
            </a:r>
            <a:br>
              <a:rPr lang="en-US" sz="3200" b="1" dirty="0">
                <a:latin typeface="Centaur" panose="02030504050205020304" pitchFamily="18" charset="0"/>
                <a:ea typeface="Cambria" panose="02040503050406030204" pitchFamily="18" charset="0"/>
                <a:cs typeface="Cambria"/>
                <a:sym typeface="Cambria"/>
              </a:rPr>
            </a:br>
            <a:r>
              <a:rPr lang="en-US" sz="2200" b="1" i="1" dirty="0">
                <a:solidFill>
                  <a:schemeClr val="bg1"/>
                </a:solidFill>
                <a:latin typeface="Centaur" panose="02030504050205020304" pitchFamily="18" charset="0"/>
                <a:ea typeface="Cambria" panose="02040503050406030204" pitchFamily="18" charset="0"/>
                <a:cs typeface="Cambria"/>
                <a:sym typeface="Cambria"/>
                <a:hlinkClick r:id="rId5"/>
              </a:rPr>
              <a:t>https://www.darkskymissouri.org/idsp/inquiry</a:t>
            </a:r>
            <a:endParaRPr lang="en-US" sz="2200" b="1" i="1" dirty="0">
              <a:solidFill>
                <a:schemeClr val="bg1"/>
              </a:solidFill>
              <a:latin typeface="Centaur" panose="02030504050205020304" pitchFamily="18" charset="0"/>
              <a:ea typeface="Cambria" panose="02040503050406030204" pitchFamily="18" charset="0"/>
              <a:cs typeface="Cambria"/>
              <a:sym typeface="Cambria"/>
            </a:endParaRPr>
          </a:p>
          <a:p>
            <a:pPr lvl="0" algn="ctr"/>
            <a:endParaRPr lang="en-US" sz="2200" b="1" i="1" dirty="0">
              <a:solidFill>
                <a:schemeClr val="bg1"/>
              </a:solidFill>
              <a:latin typeface="Centaur" panose="02030504050205020304" pitchFamily="18" charset="0"/>
              <a:ea typeface="Cambria" panose="02040503050406030204" pitchFamily="18" charset="0"/>
              <a:sym typeface="Cambria"/>
            </a:endParaRPr>
          </a:p>
          <a:p>
            <a:pPr lvl="0" algn="ctr"/>
            <a:r>
              <a:rPr lang="en-US" sz="2800" b="1" i="1" dirty="0">
                <a:solidFill>
                  <a:schemeClr val="bg1"/>
                </a:solidFill>
                <a:latin typeface="Centaur" panose="02030504050205020304" pitchFamily="18" charset="0"/>
                <a:ea typeface="Cambria" panose="02040503050406030204" pitchFamily="18" charset="0"/>
                <a:sym typeface="Cambria"/>
              </a:rPr>
              <a:t>Fill-out the initial inquiry form, and we will get in touch with you!</a:t>
            </a:r>
            <a:endParaRPr sz="2800" i="1" dirty="0">
              <a:solidFill>
                <a:schemeClr val="bg1"/>
              </a:solidFill>
              <a:latin typeface="Centaur" panose="02030504050205020304" pitchFamily="18" charset="0"/>
              <a:ea typeface="Cambria" panose="02040503050406030204" pitchFamily="18" charset="0"/>
            </a:endParaRPr>
          </a:p>
        </p:txBody>
      </p:sp>
      <p:pic>
        <p:nvPicPr>
          <p:cNvPr id="2" name="Picture 1"/>
          <p:cNvPicPr>
            <a:picLocks noChangeAspect="1"/>
          </p:cNvPicPr>
          <p:nvPr/>
        </p:nvPicPr>
        <p:blipFill>
          <a:blip r:embed="rId6"/>
          <a:stretch>
            <a:fillRect/>
          </a:stretch>
        </p:blipFill>
        <p:spPr>
          <a:xfrm>
            <a:off x="2850643" y="2490416"/>
            <a:ext cx="6293357" cy="4326682"/>
          </a:xfrm>
          <a:prstGeom prst="rect">
            <a:avLst/>
          </a:prstGeom>
        </p:spPr>
      </p:pic>
    </p:spTree>
    <p:extLst>
      <p:ext uri="{BB962C8B-B14F-4D97-AF65-F5344CB8AC3E}">
        <p14:creationId xmlns:p14="http://schemas.microsoft.com/office/powerpoint/2010/main" val="3679668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4317" y="1066800"/>
            <a:ext cx="8983483" cy="2819400"/>
            <a:chOff x="-26126" y="1981200"/>
            <a:chExt cx="9170126" cy="2828109"/>
          </a:xfrm>
        </p:grpSpPr>
        <p:grpSp>
          <p:nvGrpSpPr>
            <p:cNvPr id="8" name="Group 7"/>
            <p:cNvGrpSpPr/>
            <p:nvPr/>
          </p:nvGrpSpPr>
          <p:grpSpPr>
            <a:xfrm>
              <a:off x="0" y="1981200"/>
              <a:ext cx="9144000" cy="2819400"/>
              <a:chOff x="152400" y="3429000"/>
              <a:chExt cx="7341130" cy="2286000"/>
            </a:xfrm>
          </p:grpSpPr>
          <p:pic>
            <p:nvPicPr>
              <p:cNvPr id="2" name="Picture 1"/>
              <p:cNvPicPr>
                <a:picLocks noChangeAspect="1"/>
              </p:cNvPicPr>
              <p:nvPr/>
            </p:nvPicPr>
            <p:blipFill>
              <a:blip r:embed="rId3"/>
              <a:stretch>
                <a:fillRect/>
              </a:stretch>
            </p:blipFill>
            <p:spPr>
              <a:xfrm>
                <a:off x="4758912" y="3429000"/>
                <a:ext cx="2734618" cy="2286000"/>
              </a:xfrm>
              <a:prstGeom prst="rect">
                <a:avLst/>
              </a:prstGeom>
            </p:spPr>
          </p:pic>
          <p:pic>
            <p:nvPicPr>
              <p:cNvPr id="10" name="Picture 9"/>
              <p:cNvPicPr>
                <a:picLocks noChangeAspect="1"/>
              </p:cNvPicPr>
              <p:nvPr/>
            </p:nvPicPr>
            <p:blipFill>
              <a:blip r:embed="rId4"/>
              <a:stretch>
                <a:fillRect/>
              </a:stretch>
            </p:blipFill>
            <p:spPr>
              <a:xfrm>
                <a:off x="152400" y="3429000"/>
                <a:ext cx="4612518" cy="2286000"/>
              </a:xfrm>
              <a:prstGeom prst="rect">
                <a:avLst/>
              </a:prstGeom>
            </p:spPr>
          </p:pic>
          <p:sp>
            <p:nvSpPr>
              <p:cNvPr id="28" name="Rectangle 27"/>
              <p:cNvSpPr/>
              <p:nvPr/>
            </p:nvSpPr>
            <p:spPr>
              <a:xfrm>
                <a:off x="2286000" y="4343400"/>
                <a:ext cx="381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flipV="1">
                <a:off x="2667000" y="3429000"/>
                <a:ext cx="2057400" cy="914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a:off x="2667000" y="4648200"/>
                <a:ext cx="2057400" cy="1066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43" name="TextBox 42"/>
            <p:cNvSpPr txBox="1"/>
            <p:nvPr/>
          </p:nvSpPr>
          <p:spPr>
            <a:xfrm>
              <a:off x="-26126" y="4563088"/>
              <a:ext cx="1729961" cy="246221"/>
            </a:xfrm>
            <a:prstGeom prst="rect">
              <a:avLst/>
            </a:prstGeom>
            <a:noFill/>
          </p:spPr>
          <p:txBody>
            <a:bodyPr wrap="none" rtlCol="0">
              <a:spAutoFit/>
            </a:bodyPr>
            <a:lstStyle/>
            <a:p>
              <a:r>
                <a:rPr lang="en-US" sz="1000" i="1" dirty="0">
                  <a:solidFill>
                    <a:schemeClr val="accent2">
                      <a:lumMod val="20000"/>
                      <a:lumOff val="80000"/>
                    </a:schemeClr>
                  </a:solidFill>
                  <a:latin typeface="Times New Roman" pitchFamily="18" charset="0"/>
                  <a:cs typeface="Times New Roman" pitchFamily="18" charset="0"/>
                </a:rPr>
                <a:t>https://lightpollutionmap.info/</a:t>
              </a:r>
            </a:p>
          </p:txBody>
        </p:sp>
      </p:grpSp>
      <p:sp>
        <p:nvSpPr>
          <p:cNvPr id="30" name="Rectangle 29"/>
          <p:cNvSpPr/>
          <p:nvPr/>
        </p:nvSpPr>
        <p:spPr>
          <a:xfrm>
            <a:off x="84317" y="3886200"/>
            <a:ext cx="8983483" cy="1292662"/>
          </a:xfrm>
          <a:prstGeom prst="rect">
            <a:avLst/>
          </a:prstGeom>
        </p:spPr>
        <p:txBody>
          <a:bodyPr wrap="square">
            <a:spAutoFit/>
          </a:bodyPr>
          <a:lstStyle/>
          <a:p>
            <a:pPr algn="ctr"/>
            <a:r>
              <a:rPr lang="en-US" sz="2600" dirty="0">
                <a:latin typeface="Centaur" panose="02030504050205020304" pitchFamily="18" charset="0"/>
              </a:rPr>
              <a:t>“The loss of the night sky is placed in the broader context of </a:t>
            </a:r>
            <a:br>
              <a:rPr lang="en-US" sz="2600" dirty="0">
                <a:latin typeface="Centaur" panose="02030504050205020304" pitchFamily="18" charset="0"/>
              </a:rPr>
            </a:br>
            <a:r>
              <a:rPr lang="en-US" sz="2600" b="1" u="sng" dirty="0">
                <a:latin typeface="Centaur" panose="02030504050205020304" pitchFamily="18" charset="0"/>
              </a:rPr>
              <a:t>society’s difficulty in fully articulating non-consumptive values such as natural beauty</a:t>
            </a:r>
            <a:r>
              <a:rPr lang="en-US" sz="2600" dirty="0">
                <a:latin typeface="Centaur" panose="02030504050205020304" pitchFamily="18" charset="0"/>
              </a:rPr>
              <a:t>.” </a:t>
            </a:r>
          </a:p>
        </p:txBody>
      </p:sp>
      <p:sp>
        <p:nvSpPr>
          <p:cNvPr id="11" name="Slide Number Placeholder 10"/>
          <p:cNvSpPr>
            <a:spLocks noGrp="1"/>
          </p:cNvSpPr>
          <p:nvPr>
            <p:ph type="sldNum" sz="quarter" idx="12"/>
          </p:nvPr>
        </p:nvSpPr>
        <p:spPr/>
        <p:txBody>
          <a:bodyPr/>
          <a:lstStyle/>
          <a:p>
            <a:fld id="{B6F15528-21DE-4FAA-801E-634DDDAF4B2B}" type="slidenum">
              <a:rPr lang="en-US" smtClean="0"/>
              <a:pPr/>
              <a:t>3</a:t>
            </a:fld>
            <a:endParaRPr lang="en-US" dirty="0"/>
          </a:p>
        </p:txBody>
      </p:sp>
      <p:sp>
        <p:nvSpPr>
          <p:cNvPr id="31" name="Title 1"/>
          <p:cNvSpPr txBox="1">
            <a:spLocks/>
          </p:cNvSpPr>
          <p:nvPr/>
        </p:nvSpPr>
        <p:spPr>
          <a:xfrm>
            <a:off x="457200" y="274638"/>
            <a:ext cx="8229600" cy="7159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The Challenge</a:t>
            </a:r>
          </a:p>
        </p:txBody>
      </p:sp>
      <p:grpSp>
        <p:nvGrpSpPr>
          <p:cNvPr id="14" name="Group 13"/>
          <p:cNvGrpSpPr/>
          <p:nvPr/>
        </p:nvGrpSpPr>
        <p:grpSpPr>
          <a:xfrm>
            <a:off x="223414" y="5021586"/>
            <a:ext cx="2667000" cy="1784350"/>
            <a:chOff x="223414" y="5021586"/>
            <a:chExt cx="2667000" cy="1784350"/>
          </a:xfrm>
        </p:grpSpPr>
        <p:sp>
          <p:nvSpPr>
            <p:cNvPr id="12" name="Cloud Callout 11"/>
            <p:cNvSpPr/>
            <p:nvPr/>
          </p:nvSpPr>
          <p:spPr>
            <a:xfrm>
              <a:off x="223414" y="5021586"/>
              <a:ext cx="2667000" cy="1784350"/>
            </a:xfrm>
            <a:prstGeom prst="cloudCallout">
              <a:avLst>
                <a:gd name="adj1" fmla="val 69666"/>
                <a:gd name="adj2" fmla="val -6382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6942" y="5341203"/>
              <a:ext cx="1899944" cy="830997"/>
            </a:xfrm>
            <a:prstGeom prst="rect">
              <a:avLst/>
            </a:prstGeom>
            <a:noFill/>
            <a:ln>
              <a:solidFill>
                <a:schemeClr val="bg1"/>
              </a:solidFill>
            </a:ln>
          </p:spPr>
          <p:txBody>
            <a:bodyPr wrap="none" rtlCol="0">
              <a:spAutoFit/>
            </a:bodyPr>
            <a:lstStyle/>
            <a:p>
              <a:pPr algn="ctr"/>
              <a:r>
                <a:rPr lang="en-US" sz="2400" dirty="0">
                  <a:solidFill>
                    <a:srgbClr val="FF0000"/>
                  </a:solidFill>
                  <a:latin typeface="Centaur" panose="02030504050205020304" pitchFamily="18" charset="0"/>
                </a:rPr>
                <a:t>How to bridge </a:t>
              </a:r>
              <a:br>
                <a:rPr lang="en-US" sz="2400" dirty="0">
                  <a:solidFill>
                    <a:srgbClr val="FF0000"/>
                  </a:solidFill>
                  <a:latin typeface="Centaur" panose="02030504050205020304" pitchFamily="18" charset="0"/>
                </a:rPr>
              </a:br>
              <a:r>
                <a:rPr lang="en-US" sz="2400" dirty="0">
                  <a:solidFill>
                    <a:srgbClr val="FF0000"/>
                  </a:solidFill>
                  <a:latin typeface="Centaur" panose="02030504050205020304" pitchFamily="18" charset="0"/>
                </a:rPr>
                <a:t>this gap!?</a:t>
              </a:r>
            </a:p>
          </p:txBody>
        </p:sp>
      </p:grpSp>
      <p:sp>
        <p:nvSpPr>
          <p:cNvPr id="33" name="Rectangle 32"/>
          <p:cNvSpPr/>
          <p:nvPr/>
        </p:nvSpPr>
        <p:spPr>
          <a:xfrm>
            <a:off x="3962400" y="5121274"/>
            <a:ext cx="5105400" cy="646331"/>
          </a:xfrm>
          <a:prstGeom prst="rect">
            <a:avLst/>
          </a:prstGeom>
        </p:spPr>
        <p:txBody>
          <a:bodyPr wrap="square">
            <a:spAutoFit/>
          </a:bodyPr>
          <a:lstStyle/>
          <a:p>
            <a:pPr algn="ctr"/>
            <a:r>
              <a:rPr lang="en-US" dirty="0" err="1" smtClean="0">
                <a:latin typeface="Centaur" panose="02030504050205020304" pitchFamily="18" charset="0"/>
              </a:rPr>
              <a:t>Terrel</a:t>
            </a:r>
            <a:r>
              <a:rPr lang="en-US" dirty="0" smtClean="0">
                <a:latin typeface="Centaur" panose="02030504050205020304" pitchFamily="18" charset="0"/>
              </a:rPr>
              <a:t> </a:t>
            </a:r>
            <a:r>
              <a:rPr lang="en-US" dirty="0" err="1">
                <a:latin typeface="Centaur" panose="02030504050205020304" pitchFamily="18" charset="0"/>
              </a:rPr>
              <a:t>Gallaway</a:t>
            </a:r>
            <a:r>
              <a:rPr lang="en-US" dirty="0">
                <a:latin typeface="Centaur" panose="02030504050205020304" pitchFamily="18" charset="0"/>
              </a:rPr>
              <a:t> </a:t>
            </a:r>
            <a:br>
              <a:rPr lang="en-US" dirty="0">
                <a:latin typeface="Centaur" panose="02030504050205020304" pitchFamily="18" charset="0"/>
              </a:rPr>
            </a:br>
            <a:r>
              <a:rPr lang="en-US" dirty="0">
                <a:latin typeface="Centaur" panose="02030504050205020304" pitchFamily="18" charset="0"/>
              </a:rPr>
              <a:t>(Missouri State University; IDA-Mo Board Member)</a:t>
            </a:r>
          </a:p>
        </p:txBody>
      </p:sp>
    </p:spTree>
    <p:extLst>
      <p:ext uri="{BB962C8B-B14F-4D97-AF65-F5344CB8AC3E}">
        <p14:creationId xmlns:p14="http://schemas.microsoft.com/office/powerpoint/2010/main" val="370776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900"/>
                                        <p:tgtEl>
                                          <p:spTgt spid="3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ox(in)">
                                      <p:cBhvr>
                                        <p:cTn id="10" dur="900"/>
                                        <p:tgtEl>
                                          <p:spTgt spid="33"/>
                                        </p:tgtEl>
                                      </p:cBhvr>
                                    </p:animEffec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6E6564A-A64D-4CC8-9733-2E4077CA0DCF}"/>
              </a:ext>
            </a:extLst>
          </p:cNvPr>
          <p:cNvSpPr>
            <a:spLocks noGrp="1"/>
          </p:cNvSpPr>
          <p:nvPr>
            <p:ph type="title"/>
          </p:nvPr>
        </p:nvSpPr>
        <p:spPr>
          <a:xfrm>
            <a:off x="457200" y="274638"/>
            <a:ext cx="8229600" cy="1096962"/>
          </a:xfrm>
        </p:spPr>
        <p:txBody>
          <a:bodyPr>
            <a:normAutofit fontScale="90000"/>
          </a:bodyPr>
          <a:lstStyle/>
          <a:p>
            <a:r>
              <a:rPr lang="en-US" dirty="0"/>
              <a:t>Initial Inquiry Process  </a:t>
            </a:r>
            <a:br>
              <a:rPr lang="en-US" dirty="0"/>
            </a:br>
            <a:endParaRPr lang="en-US" dirty="0"/>
          </a:p>
        </p:txBody>
      </p:sp>
      <p:sp>
        <p:nvSpPr>
          <p:cNvPr id="8" name="Content Placeholder 7">
            <a:extLst>
              <a:ext uri="{FF2B5EF4-FFF2-40B4-BE49-F238E27FC236}">
                <a16:creationId xmlns:a16="http://schemas.microsoft.com/office/drawing/2014/main" id="{9EE0766E-321E-4AA3-AC2E-A04C185898E5}"/>
              </a:ext>
            </a:extLst>
          </p:cNvPr>
          <p:cNvSpPr>
            <a:spLocks noGrp="1"/>
          </p:cNvSpPr>
          <p:nvPr>
            <p:ph idx="1"/>
          </p:nvPr>
        </p:nvSpPr>
        <p:spPr>
          <a:xfrm>
            <a:off x="381000" y="1066800"/>
            <a:ext cx="8229600" cy="4830762"/>
          </a:xfrm>
        </p:spPr>
        <p:txBody>
          <a:bodyPr>
            <a:normAutofit/>
          </a:bodyPr>
          <a:lstStyle/>
          <a:p>
            <a:r>
              <a:rPr lang="en-US" sz="2800" dirty="0"/>
              <a:t>IDA-MO will review the application requirements and with applicant</a:t>
            </a:r>
          </a:p>
          <a:p>
            <a:r>
              <a:rPr lang="en-US" sz="2800" dirty="0"/>
              <a:t>Applicant determines if and when to pursue certification </a:t>
            </a:r>
          </a:p>
          <a:p>
            <a:r>
              <a:rPr lang="en-US" sz="2800" dirty="0"/>
              <a:t>IDA-MO supports applicant with application development and final submittal, including community outreach</a:t>
            </a:r>
            <a:endParaRPr lang="en-US" sz="2400" dirty="0"/>
          </a:p>
        </p:txBody>
      </p:sp>
      <p:pic>
        <p:nvPicPr>
          <p:cNvPr id="3" name="Picture 2">
            <a:extLst>
              <a:ext uri="{FF2B5EF4-FFF2-40B4-BE49-F238E27FC236}">
                <a16:creationId xmlns:a16="http://schemas.microsoft.com/office/drawing/2014/main" id="{F37DF736-7419-4537-98A4-81EE6796AD5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2438400" y="4270621"/>
            <a:ext cx="4419600" cy="2497074"/>
          </a:xfrm>
          <a:prstGeom prst="rect">
            <a:avLst/>
          </a:prstGeom>
        </p:spPr>
      </p:pic>
    </p:spTree>
    <p:extLst>
      <p:ext uri="{BB962C8B-B14F-4D97-AF65-F5344CB8AC3E}">
        <p14:creationId xmlns:p14="http://schemas.microsoft.com/office/powerpoint/2010/main" val="2229107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2" name="Google Shape;132;p18"/>
          <p:cNvSpPr txBox="1"/>
          <p:nvPr/>
        </p:nvSpPr>
        <p:spPr>
          <a:xfrm>
            <a:off x="977263" y="267341"/>
            <a:ext cx="7175366" cy="584700"/>
          </a:xfrm>
          <a:prstGeom prst="rect">
            <a:avLst/>
          </a:prstGeom>
          <a:noFill/>
          <a:ln>
            <a:noFill/>
          </a:ln>
        </p:spPr>
        <p:txBody>
          <a:bodyPr spcFirstLastPara="1" wrap="square" lIns="91425" tIns="45700" rIns="91425" bIns="45700" anchor="t" anchorCtr="0">
            <a:noAutofit/>
          </a:bodyPr>
          <a:lstStyle/>
          <a:p>
            <a:pPr algn="ctr"/>
            <a:r>
              <a:rPr lang="en-US" sz="3200" b="1" dirty="0">
                <a:latin typeface="Centaur" panose="02030504050205020304" pitchFamily="18" charset="0"/>
                <a:ea typeface="Cambria"/>
                <a:sym typeface="Cambria"/>
              </a:rPr>
              <a:t>Main Components of an Application</a:t>
            </a:r>
            <a:endParaRPr lang="en-US" dirty="0">
              <a:latin typeface="Centaur" panose="02030504050205020304" pitchFamily="18" charset="0"/>
            </a:endParaRPr>
          </a:p>
        </p:txBody>
      </p:sp>
      <p:sp>
        <p:nvSpPr>
          <p:cNvPr id="7" name="Google Shape;131;p18">
            <a:extLst>
              <a:ext uri="{FF2B5EF4-FFF2-40B4-BE49-F238E27FC236}">
                <a16:creationId xmlns:a16="http://schemas.microsoft.com/office/drawing/2014/main" id="{371050FF-B127-4EF7-9823-C4A6E96AF453}"/>
              </a:ext>
            </a:extLst>
          </p:cNvPr>
          <p:cNvSpPr txBox="1">
            <a:spLocks/>
          </p:cNvSpPr>
          <p:nvPr/>
        </p:nvSpPr>
        <p:spPr>
          <a:xfrm>
            <a:off x="312146" y="895868"/>
            <a:ext cx="8505600" cy="78111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pPr indent="-381000">
              <a:buClr>
                <a:srgbClr val="FFFFFF"/>
              </a:buClr>
              <a:buFont typeface="Arial"/>
              <a:buChar char="●"/>
            </a:pPr>
            <a:r>
              <a:rPr lang="en-US" sz="2600" dirty="0">
                <a:solidFill>
                  <a:schemeClr val="tx1"/>
                </a:solidFill>
                <a:latin typeface="Centaur" panose="02030504050205020304" pitchFamily="18" charset="0"/>
                <a:cs typeface="Calibri" panose="020F0502020204030204" pitchFamily="34" charset="0"/>
              </a:rPr>
              <a:t>- Letter of Nomination from an IDA Member, Agency Management, and letters of support from the community</a:t>
            </a:r>
          </a:p>
        </p:txBody>
      </p:sp>
      <p:sp>
        <p:nvSpPr>
          <p:cNvPr id="12" name="Google Shape;131;p18">
            <a:extLst>
              <a:ext uri="{FF2B5EF4-FFF2-40B4-BE49-F238E27FC236}">
                <a16:creationId xmlns:a16="http://schemas.microsoft.com/office/drawing/2014/main" id="{1AAEBC53-CF43-4E03-A6DF-BAA543212D24}"/>
              </a:ext>
            </a:extLst>
          </p:cNvPr>
          <p:cNvSpPr txBox="1">
            <a:spLocks/>
          </p:cNvSpPr>
          <p:nvPr/>
        </p:nvSpPr>
        <p:spPr>
          <a:xfrm>
            <a:off x="324556" y="1676978"/>
            <a:ext cx="8505600" cy="4851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pPr indent="-381000">
              <a:buClr>
                <a:srgbClr val="FFFFFF"/>
              </a:buClr>
              <a:buChar char="●"/>
            </a:pPr>
            <a:r>
              <a:rPr lang="en-US" sz="2600" dirty="0">
                <a:solidFill>
                  <a:schemeClr val="tx1"/>
                </a:solidFill>
                <a:latin typeface="Centaur" panose="02030504050205020304" pitchFamily="18" charset="0"/>
              </a:rPr>
              <a:t>- Create a lighting inventory</a:t>
            </a:r>
          </a:p>
        </p:txBody>
      </p:sp>
      <p:sp>
        <p:nvSpPr>
          <p:cNvPr id="13" name="Google Shape;131;p18">
            <a:extLst>
              <a:ext uri="{FF2B5EF4-FFF2-40B4-BE49-F238E27FC236}">
                <a16:creationId xmlns:a16="http://schemas.microsoft.com/office/drawing/2014/main" id="{265652BA-732B-48F9-80CE-5545EF7B27B5}"/>
              </a:ext>
            </a:extLst>
          </p:cNvPr>
          <p:cNvSpPr txBox="1">
            <a:spLocks/>
          </p:cNvSpPr>
          <p:nvPr/>
        </p:nvSpPr>
        <p:spPr>
          <a:xfrm>
            <a:off x="299849" y="2552649"/>
            <a:ext cx="8505600" cy="52442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pPr indent="-381000">
              <a:buClr>
                <a:srgbClr val="FFFFFF"/>
              </a:buClr>
              <a:buFont typeface="Arial"/>
              <a:buChar char="●"/>
            </a:pPr>
            <a:r>
              <a:rPr lang="en-US" sz="2600" dirty="0">
                <a:solidFill>
                  <a:schemeClr val="tx1"/>
                </a:solidFill>
                <a:latin typeface="Centaur" panose="02030504050205020304" pitchFamily="18" charset="0"/>
              </a:rPr>
              <a:t>- Write and adopt a Lighting Management Plan</a:t>
            </a:r>
          </a:p>
        </p:txBody>
      </p:sp>
      <p:sp>
        <p:nvSpPr>
          <p:cNvPr id="14" name="Google Shape;131;p18">
            <a:extLst>
              <a:ext uri="{FF2B5EF4-FFF2-40B4-BE49-F238E27FC236}">
                <a16:creationId xmlns:a16="http://schemas.microsoft.com/office/drawing/2014/main" id="{96CA00DD-DC3E-4EA2-A1F9-4DC68A620530}"/>
              </a:ext>
            </a:extLst>
          </p:cNvPr>
          <p:cNvSpPr txBox="1">
            <a:spLocks/>
          </p:cNvSpPr>
          <p:nvPr/>
        </p:nvSpPr>
        <p:spPr>
          <a:xfrm>
            <a:off x="299849" y="2127715"/>
            <a:ext cx="8505600" cy="45434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pPr indent="-381000">
              <a:buClr>
                <a:srgbClr val="FFFFFF"/>
              </a:buClr>
              <a:buFont typeface="Arial"/>
              <a:buChar char="●"/>
            </a:pPr>
            <a:r>
              <a:rPr lang="en-US" sz="2600" dirty="0">
                <a:solidFill>
                  <a:schemeClr val="tx1"/>
                </a:solidFill>
                <a:latin typeface="Centaur" panose="02030504050205020304" pitchFamily="18" charset="0"/>
              </a:rPr>
              <a:t>- Lighting compliance</a:t>
            </a:r>
          </a:p>
        </p:txBody>
      </p:sp>
      <p:sp>
        <p:nvSpPr>
          <p:cNvPr id="16" name="Google Shape;131;p18">
            <a:extLst>
              <a:ext uri="{FF2B5EF4-FFF2-40B4-BE49-F238E27FC236}">
                <a16:creationId xmlns:a16="http://schemas.microsoft.com/office/drawing/2014/main" id="{DFD1C40A-78B5-48D9-92C9-A077447D0CD1}"/>
              </a:ext>
            </a:extLst>
          </p:cNvPr>
          <p:cNvSpPr txBox="1">
            <a:spLocks/>
          </p:cNvSpPr>
          <p:nvPr/>
        </p:nvSpPr>
        <p:spPr>
          <a:xfrm>
            <a:off x="312146" y="3004504"/>
            <a:ext cx="8505600" cy="5103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pPr indent="-381000">
              <a:buClr>
                <a:srgbClr val="FFFFFF"/>
              </a:buClr>
              <a:buFont typeface="Arial"/>
              <a:buChar char="●"/>
            </a:pPr>
            <a:r>
              <a:rPr lang="en-US" sz="2600" dirty="0">
                <a:solidFill>
                  <a:schemeClr val="tx1"/>
                </a:solidFill>
                <a:latin typeface="Centaur" panose="02030504050205020304" pitchFamily="18" charset="0"/>
              </a:rPr>
              <a:t>- Community Outreach for the last year </a:t>
            </a:r>
          </a:p>
        </p:txBody>
      </p:sp>
      <p:sp>
        <p:nvSpPr>
          <p:cNvPr id="17" name="Google Shape;131;p18">
            <a:extLst>
              <a:ext uri="{FF2B5EF4-FFF2-40B4-BE49-F238E27FC236}">
                <a16:creationId xmlns:a16="http://schemas.microsoft.com/office/drawing/2014/main" id="{2C76ED30-7870-46F7-BD19-710B33FE847B}"/>
              </a:ext>
            </a:extLst>
          </p:cNvPr>
          <p:cNvSpPr txBox="1">
            <a:spLocks/>
          </p:cNvSpPr>
          <p:nvPr/>
        </p:nvSpPr>
        <p:spPr>
          <a:xfrm>
            <a:off x="299849" y="3543827"/>
            <a:ext cx="8505600" cy="5103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pPr indent="-381000">
              <a:buClr>
                <a:srgbClr val="FFFFFF"/>
              </a:buClr>
              <a:buFont typeface="Arial"/>
              <a:buChar char="●"/>
            </a:pPr>
            <a:r>
              <a:rPr lang="en-US" sz="2600" dirty="0">
                <a:solidFill>
                  <a:schemeClr val="tx1"/>
                </a:solidFill>
                <a:latin typeface="Centaur" panose="02030504050205020304" pitchFamily="18" charset="0"/>
              </a:rPr>
              <a:t>- Night Sky Measurement Program</a:t>
            </a:r>
          </a:p>
        </p:txBody>
      </p:sp>
      <p:pic>
        <p:nvPicPr>
          <p:cNvPr id="18" name="Picture 10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https://darkskymissouri.org/images/logo/IDA_Missouri_logo_top.png"/>
          <p:cNvPicPr>
            <a:picLocks noChangeAspect="1" noChangeArrowheads="1"/>
          </p:cNvPicPr>
          <p:nvPr/>
        </p:nvPicPr>
        <p:blipFill>
          <a:blip r:embed="rId4" cstate="print"/>
          <a:srcRect/>
          <a:stretch>
            <a:fillRect/>
          </a:stretch>
        </p:blipFill>
        <p:spPr bwMode="auto">
          <a:xfrm>
            <a:off x="7838865" y="0"/>
            <a:ext cx="1292943" cy="762000"/>
          </a:xfrm>
          <a:prstGeom prst="rect">
            <a:avLst/>
          </a:prstGeom>
          <a:noFill/>
        </p:spPr>
      </p:pic>
      <p:sp>
        <p:nvSpPr>
          <p:cNvPr id="20" name="Google Shape;132;p18"/>
          <p:cNvSpPr txBox="1"/>
          <p:nvPr/>
        </p:nvSpPr>
        <p:spPr>
          <a:xfrm>
            <a:off x="685800" y="6076950"/>
            <a:ext cx="75438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1" i="0" u="none" strike="noStrike" cap="none" dirty="0">
                <a:latin typeface="Centaur" panose="02030504050205020304" pitchFamily="18" charset="0"/>
                <a:ea typeface="Cambria" panose="02040503050406030204" pitchFamily="18" charset="0"/>
                <a:cs typeface="Cambria"/>
                <a:sym typeface="Cambria"/>
              </a:rPr>
              <a:t>IDA-Missouri is here to help with this process!</a:t>
            </a:r>
            <a:endParaRPr sz="1400" dirty="0">
              <a:latin typeface="Centaur" panose="020305040502050203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9FB67553-8674-4A51-A7D5-2D0BC56CAC9B}"/>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2667000" y="4285420"/>
            <a:ext cx="2691805" cy="1791204"/>
          </a:xfrm>
          <a:prstGeom prst="rect">
            <a:avLst/>
          </a:prstGeom>
        </p:spPr>
      </p:pic>
      <p:sp>
        <p:nvSpPr>
          <p:cNvPr id="4" name="TextBox 3">
            <a:extLst>
              <a:ext uri="{FF2B5EF4-FFF2-40B4-BE49-F238E27FC236}">
                <a16:creationId xmlns:a16="http://schemas.microsoft.com/office/drawing/2014/main" id="{653B8BF8-940B-4C9E-9684-5DB38C642A91}"/>
              </a:ext>
            </a:extLst>
          </p:cNvPr>
          <p:cNvSpPr txBox="1"/>
          <p:nvPr/>
        </p:nvSpPr>
        <p:spPr>
          <a:xfrm>
            <a:off x="2782156" y="6527857"/>
            <a:ext cx="2780444" cy="230832"/>
          </a:xfrm>
          <a:prstGeom prst="rect">
            <a:avLst/>
          </a:prstGeom>
          <a:noFill/>
        </p:spPr>
        <p:txBody>
          <a:bodyPr wrap="square" rtlCol="0">
            <a:spAutoFit/>
          </a:bodyPr>
          <a:lstStyle/>
          <a:p>
            <a:r>
              <a:rPr lang="en-US" sz="900" dirty="0">
                <a:hlinkClick r:id="rId6" tooltip="http://www.freeimageslive.co.uk/free_stock_image/colorful-bricks-jpg"/>
              </a:rPr>
              <a:t>This Photo</a:t>
            </a:r>
            <a:r>
              <a:rPr lang="en-US" sz="900" dirty="0"/>
              <a:t> by Unknown Author is licensed under </a:t>
            </a:r>
            <a:r>
              <a:rPr lang="en-US" sz="900" dirty="0">
                <a:hlinkClick r:id="rId7" tooltip="https://creativecommons.org/licenses/by/3.0/"/>
              </a:rPr>
              <a:t>CC BY</a:t>
            </a:r>
            <a:endParaRPr lang="en-US" sz="900" dirty="0"/>
          </a:p>
        </p:txBody>
      </p:sp>
    </p:spTree>
    <p:extLst>
      <p:ext uri="{BB962C8B-B14F-4D97-AF65-F5344CB8AC3E}">
        <p14:creationId xmlns:p14="http://schemas.microsoft.com/office/powerpoint/2010/main" val="1990005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E026C-2F20-432F-8674-252676878FCA}"/>
              </a:ext>
            </a:extLst>
          </p:cNvPr>
          <p:cNvSpPr>
            <a:spLocks noGrp="1"/>
          </p:cNvSpPr>
          <p:nvPr>
            <p:ph type="title"/>
          </p:nvPr>
        </p:nvSpPr>
        <p:spPr>
          <a:xfrm>
            <a:off x="304800" y="228600"/>
            <a:ext cx="7772400" cy="861219"/>
          </a:xfrm>
        </p:spPr>
        <p:txBody>
          <a:bodyPr/>
          <a:lstStyle/>
          <a:p>
            <a:pPr algn="ctr"/>
            <a:r>
              <a:rPr lang="en-US" b="0" dirty="0"/>
              <a:t>Lighting Basics </a:t>
            </a:r>
          </a:p>
        </p:txBody>
      </p:sp>
      <p:sp>
        <p:nvSpPr>
          <p:cNvPr id="3" name="Text Placeholder 2">
            <a:extLst>
              <a:ext uri="{FF2B5EF4-FFF2-40B4-BE49-F238E27FC236}">
                <a16:creationId xmlns:a16="http://schemas.microsoft.com/office/drawing/2014/main" id="{5E776B5C-34F0-4886-9E17-0D4F89A94078}"/>
              </a:ext>
            </a:extLst>
          </p:cNvPr>
          <p:cNvSpPr>
            <a:spLocks noGrp="1"/>
          </p:cNvSpPr>
          <p:nvPr>
            <p:ph type="body" idx="1"/>
          </p:nvPr>
        </p:nvSpPr>
        <p:spPr>
          <a:xfrm>
            <a:off x="304800" y="3765550"/>
            <a:ext cx="7772400" cy="1500187"/>
          </a:xfrm>
        </p:spPr>
        <p:txBody>
          <a:bodyPr>
            <a:noAutofit/>
          </a:bodyPr>
          <a:lstStyle/>
          <a:p>
            <a:r>
              <a:rPr lang="en-US" sz="2400" b="1" dirty="0"/>
              <a:t>Light only what you need </a:t>
            </a:r>
          </a:p>
          <a:p>
            <a:endParaRPr lang="en-US" sz="2400" b="1" dirty="0"/>
          </a:p>
          <a:p>
            <a:r>
              <a:rPr lang="en-US" sz="2400" b="1" dirty="0"/>
              <a:t>Light should be only as bright as needed </a:t>
            </a:r>
          </a:p>
          <a:p>
            <a:endParaRPr lang="en-US" sz="2400" b="1" dirty="0"/>
          </a:p>
          <a:p>
            <a:r>
              <a:rPr lang="en-US" sz="2400" b="1" dirty="0"/>
              <a:t>Shield lights and direct them down </a:t>
            </a:r>
          </a:p>
          <a:p>
            <a:endParaRPr lang="en-US" sz="2400" b="1" dirty="0"/>
          </a:p>
          <a:p>
            <a:r>
              <a:rPr lang="en-US" sz="2400" b="1" dirty="0"/>
              <a:t>Only use light when you need it </a:t>
            </a:r>
          </a:p>
          <a:p>
            <a:endParaRPr lang="en-US" sz="2400" b="1" dirty="0"/>
          </a:p>
          <a:p>
            <a:r>
              <a:rPr lang="en-US" sz="2400" b="1" dirty="0"/>
              <a:t>Use warm color bulbs </a:t>
            </a:r>
          </a:p>
        </p:txBody>
      </p:sp>
      <p:sp>
        <p:nvSpPr>
          <p:cNvPr id="4" name="Slide Number Placeholder 3">
            <a:extLst>
              <a:ext uri="{FF2B5EF4-FFF2-40B4-BE49-F238E27FC236}">
                <a16:creationId xmlns:a16="http://schemas.microsoft.com/office/drawing/2014/main" id="{A8431361-44B9-427C-A19B-1E3449FCC83B}"/>
              </a:ext>
            </a:extLst>
          </p:cNvPr>
          <p:cNvSpPr>
            <a:spLocks noGrp="1"/>
          </p:cNvSpPr>
          <p:nvPr>
            <p:ph type="sldNum" sz="quarter" idx="12"/>
          </p:nvPr>
        </p:nvSpPr>
        <p:spPr/>
        <p:txBody>
          <a:bodyPr/>
          <a:lstStyle/>
          <a:p>
            <a:fld id="{B6F15528-21DE-4FAA-801E-634DDDAF4B2B}" type="slidenum">
              <a:rPr lang="en-US" smtClean="0"/>
              <a:pPr/>
              <a:t>32</a:t>
            </a:fld>
            <a:endParaRPr lang="en-US"/>
          </a:p>
        </p:txBody>
      </p:sp>
      <p:pic>
        <p:nvPicPr>
          <p:cNvPr id="14" name="Picture 13">
            <a:extLst>
              <a:ext uri="{FF2B5EF4-FFF2-40B4-BE49-F238E27FC236}">
                <a16:creationId xmlns:a16="http://schemas.microsoft.com/office/drawing/2014/main" id="{B764DA2D-8369-422E-803A-BFB88FAFA921}"/>
              </a:ext>
            </a:extLst>
          </p:cNvPr>
          <p:cNvPicPr>
            <a:picLocks noChangeAspect="1"/>
          </p:cNvPicPr>
          <p:nvPr/>
        </p:nvPicPr>
        <p:blipFill>
          <a:blip r:embed="rId2"/>
          <a:stretch>
            <a:fillRect/>
          </a:stretch>
        </p:blipFill>
        <p:spPr>
          <a:xfrm>
            <a:off x="1676400" y="5237292"/>
            <a:ext cx="1000125" cy="1295400"/>
          </a:xfrm>
          <a:prstGeom prst="rect">
            <a:avLst/>
          </a:prstGeom>
        </p:spPr>
      </p:pic>
      <p:pic>
        <p:nvPicPr>
          <p:cNvPr id="16" name="Picture 15">
            <a:extLst>
              <a:ext uri="{FF2B5EF4-FFF2-40B4-BE49-F238E27FC236}">
                <a16:creationId xmlns:a16="http://schemas.microsoft.com/office/drawing/2014/main" id="{A5100FF2-2012-43BB-A9AE-DB69FA2F87BA}"/>
              </a:ext>
            </a:extLst>
          </p:cNvPr>
          <p:cNvPicPr>
            <a:picLocks noChangeAspect="1"/>
          </p:cNvPicPr>
          <p:nvPr/>
        </p:nvPicPr>
        <p:blipFill>
          <a:blip r:embed="rId3"/>
          <a:stretch>
            <a:fillRect/>
          </a:stretch>
        </p:blipFill>
        <p:spPr>
          <a:xfrm>
            <a:off x="4232940" y="4344727"/>
            <a:ext cx="1076325" cy="1085850"/>
          </a:xfrm>
          <a:prstGeom prst="rect">
            <a:avLst/>
          </a:prstGeom>
        </p:spPr>
      </p:pic>
      <p:pic>
        <p:nvPicPr>
          <p:cNvPr id="18" name="Picture 17">
            <a:extLst>
              <a:ext uri="{FF2B5EF4-FFF2-40B4-BE49-F238E27FC236}">
                <a16:creationId xmlns:a16="http://schemas.microsoft.com/office/drawing/2014/main" id="{24136CCE-2192-44B2-BAE8-DD102EB5E3FD}"/>
              </a:ext>
            </a:extLst>
          </p:cNvPr>
          <p:cNvPicPr>
            <a:picLocks noChangeAspect="1"/>
          </p:cNvPicPr>
          <p:nvPr/>
        </p:nvPicPr>
        <p:blipFill>
          <a:blip r:embed="rId4"/>
          <a:stretch>
            <a:fillRect/>
          </a:stretch>
        </p:blipFill>
        <p:spPr>
          <a:xfrm>
            <a:off x="3733800" y="991605"/>
            <a:ext cx="1428750" cy="1238250"/>
          </a:xfrm>
          <a:prstGeom prst="rect">
            <a:avLst/>
          </a:prstGeom>
        </p:spPr>
      </p:pic>
      <p:pic>
        <p:nvPicPr>
          <p:cNvPr id="20" name="Picture 19">
            <a:extLst>
              <a:ext uri="{FF2B5EF4-FFF2-40B4-BE49-F238E27FC236}">
                <a16:creationId xmlns:a16="http://schemas.microsoft.com/office/drawing/2014/main" id="{3D40934B-00DD-4A7A-82CB-BBF15DFE16BD}"/>
              </a:ext>
            </a:extLst>
          </p:cNvPr>
          <p:cNvPicPr>
            <a:picLocks noChangeAspect="1"/>
          </p:cNvPicPr>
          <p:nvPr/>
        </p:nvPicPr>
        <p:blipFill>
          <a:blip r:embed="rId5"/>
          <a:stretch>
            <a:fillRect/>
          </a:stretch>
        </p:blipFill>
        <p:spPr>
          <a:xfrm>
            <a:off x="5943600" y="1438535"/>
            <a:ext cx="828675" cy="1438275"/>
          </a:xfrm>
          <a:prstGeom prst="rect">
            <a:avLst/>
          </a:prstGeom>
        </p:spPr>
      </p:pic>
      <p:pic>
        <p:nvPicPr>
          <p:cNvPr id="22" name="Picture 21">
            <a:extLst>
              <a:ext uri="{FF2B5EF4-FFF2-40B4-BE49-F238E27FC236}">
                <a16:creationId xmlns:a16="http://schemas.microsoft.com/office/drawing/2014/main" id="{20E457BF-5C48-4C9B-9272-DDBFD29324A5}"/>
              </a:ext>
            </a:extLst>
          </p:cNvPr>
          <p:cNvPicPr>
            <a:picLocks noChangeAspect="1"/>
          </p:cNvPicPr>
          <p:nvPr/>
        </p:nvPicPr>
        <p:blipFill>
          <a:blip r:embed="rId6"/>
          <a:stretch>
            <a:fillRect/>
          </a:stretch>
        </p:blipFill>
        <p:spPr>
          <a:xfrm>
            <a:off x="4812508" y="3041650"/>
            <a:ext cx="1781175" cy="1238249"/>
          </a:xfrm>
          <a:prstGeom prst="rect">
            <a:avLst/>
          </a:prstGeom>
        </p:spPr>
      </p:pic>
    </p:spTree>
    <p:extLst>
      <p:ext uri="{BB962C8B-B14F-4D97-AF65-F5344CB8AC3E}">
        <p14:creationId xmlns:p14="http://schemas.microsoft.com/office/powerpoint/2010/main" val="3348888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9"/>
          <p:cNvSpPr/>
          <p:nvPr/>
        </p:nvSpPr>
        <p:spPr>
          <a:xfrm>
            <a:off x="1951104" y="1143000"/>
            <a:ext cx="5270011" cy="327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00" b="1" dirty="0">
                <a:latin typeface="Centaur" panose="02030504050205020304" pitchFamily="18" charset="0"/>
                <a:ea typeface="Cambria"/>
                <a:cs typeface="Cambria"/>
                <a:sym typeface="Cambria"/>
              </a:rPr>
              <a:t>Approximate</a:t>
            </a:r>
            <a:r>
              <a:rPr lang="en-US" sz="3200" b="1" i="0" u="none" strike="noStrike" cap="none" dirty="0">
                <a:latin typeface="Centaur" panose="02030504050205020304" pitchFamily="18" charset="0"/>
                <a:ea typeface="Cambria"/>
                <a:cs typeface="Cambria"/>
                <a:sym typeface="Cambria"/>
              </a:rPr>
              <a:t> Timeline: </a:t>
            </a:r>
            <a:r>
              <a:rPr lang="en-US" sz="2800" b="0" i="0" u="none" strike="noStrike" cap="none" dirty="0">
                <a:latin typeface="Centaur" panose="02030504050205020304" pitchFamily="18" charset="0"/>
                <a:ea typeface="Arial"/>
                <a:cs typeface="Arial"/>
                <a:sym typeface="Arial"/>
              </a:rPr>
              <a:t/>
            </a:r>
            <a:br>
              <a:rPr lang="en-US" sz="2800" b="0" i="0" u="none" strike="noStrike" cap="none" dirty="0">
                <a:latin typeface="Centaur" panose="02030504050205020304" pitchFamily="18" charset="0"/>
                <a:ea typeface="Arial"/>
                <a:cs typeface="Arial"/>
                <a:sym typeface="Arial"/>
              </a:rPr>
            </a:br>
            <a:endParaRPr sz="2800" b="0" i="0" u="none" strike="noStrike" cap="none" dirty="0">
              <a:latin typeface="Centaur" panose="02030504050205020304" pitchFamily="18" charset="0"/>
              <a:ea typeface="Arial"/>
              <a:cs typeface="Arial"/>
              <a:sym typeface="Arial"/>
            </a:endParaRPr>
          </a:p>
          <a:p>
            <a:pPr marL="0" marR="0" lvl="0" indent="0" algn="ctr" rtl="0">
              <a:lnSpc>
                <a:spcPct val="100000"/>
              </a:lnSpc>
              <a:spcBef>
                <a:spcPts val="0"/>
              </a:spcBef>
              <a:spcAft>
                <a:spcPts val="0"/>
              </a:spcAft>
              <a:buNone/>
            </a:pPr>
            <a:r>
              <a:rPr lang="en-US" sz="2800" b="1" i="0" u="none" strike="noStrike" cap="none" dirty="0">
                <a:latin typeface="Centaur" panose="02030504050205020304" pitchFamily="18" charset="0"/>
                <a:ea typeface="Cambria"/>
                <a:cs typeface="Cambria"/>
                <a:sym typeface="Cambria"/>
              </a:rPr>
              <a:t>Most IDSP Designations: 1-3 Years</a:t>
            </a:r>
            <a:endParaRPr sz="2800" dirty="0">
              <a:latin typeface="Centaur" panose="02030504050205020304" pitchFamily="18" charset="0"/>
            </a:endParaRPr>
          </a:p>
          <a:p>
            <a:pPr marL="0" marR="0" lvl="0" indent="0" algn="ctr" rtl="0">
              <a:lnSpc>
                <a:spcPct val="100000"/>
              </a:lnSpc>
              <a:spcBef>
                <a:spcPts val="0"/>
              </a:spcBef>
              <a:spcAft>
                <a:spcPts val="0"/>
              </a:spcAft>
              <a:buNone/>
            </a:pPr>
            <a:endParaRPr sz="2800" b="1" i="0" u="none" strike="noStrike" cap="none" dirty="0">
              <a:latin typeface="Centaur" panose="02030504050205020304" pitchFamily="18" charset="0"/>
              <a:ea typeface="Cambria"/>
              <a:cs typeface="Cambria"/>
              <a:sym typeface="Cambria"/>
            </a:endParaRPr>
          </a:p>
          <a:p>
            <a:pPr marL="0" marR="0" lvl="0" indent="0" algn="ctr" rtl="0">
              <a:lnSpc>
                <a:spcPct val="100000"/>
              </a:lnSpc>
              <a:spcBef>
                <a:spcPts val="0"/>
              </a:spcBef>
              <a:spcAft>
                <a:spcPts val="0"/>
              </a:spcAft>
              <a:buNone/>
            </a:pPr>
            <a:r>
              <a:rPr lang="en-US" sz="2800" b="0" i="0" u="none" strike="noStrike" cap="none" dirty="0">
                <a:latin typeface="Centaur" panose="02030504050205020304" pitchFamily="18" charset="0"/>
                <a:ea typeface="Arial"/>
                <a:cs typeface="Arial"/>
                <a:sym typeface="Arial"/>
              </a:rPr>
              <a:t/>
            </a:r>
            <a:br>
              <a:rPr lang="en-US" sz="2800" b="0" i="0" u="none" strike="noStrike" cap="none" dirty="0">
                <a:latin typeface="Centaur" panose="02030504050205020304" pitchFamily="18" charset="0"/>
                <a:ea typeface="Arial"/>
                <a:cs typeface="Arial"/>
                <a:sym typeface="Arial"/>
              </a:rPr>
            </a:br>
            <a:endParaRPr sz="2800" b="0" i="0" u="none" strike="noStrike" cap="none" dirty="0">
              <a:latin typeface="Centaur" panose="02030504050205020304" pitchFamily="18" charset="0"/>
              <a:ea typeface="Arial"/>
              <a:cs typeface="Arial"/>
              <a:sym typeface="Arial"/>
            </a:endParaRPr>
          </a:p>
        </p:txBody>
      </p:sp>
      <p:pic>
        <p:nvPicPr>
          <p:cNvPr id="5" name="Picture 10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darkskymissouri.org/images/logo/IDA_Missouri_logo_top.png"/>
          <p:cNvPicPr>
            <a:picLocks noChangeAspect="1" noChangeArrowheads="1"/>
          </p:cNvPicPr>
          <p:nvPr/>
        </p:nvPicPr>
        <p:blipFill>
          <a:blip r:embed="rId4" cstate="print"/>
          <a:srcRect/>
          <a:stretch>
            <a:fillRect/>
          </a:stretch>
        </p:blipFill>
        <p:spPr bwMode="auto">
          <a:xfrm>
            <a:off x="7838865" y="0"/>
            <a:ext cx="1292943" cy="762000"/>
          </a:xfrm>
          <a:prstGeom prst="rect">
            <a:avLst/>
          </a:prstGeom>
          <a:noFill/>
        </p:spPr>
      </p:pic>
      <p:sp>
        <p:nvSpPr>
          <p:cNvPr id="8" name="Google Shape;132;p18"/>
          <p:cNvSpPr txBox="1"/>
          <p:nvPr/>
        </p:nvSpPr>
        <p:spPr>
          <a:xfrm>
            <a:off x="266700" y="4648200"/>
            <a:ext cx="8610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00" b="1" i="0" u="none" strike="noStrike" cap="none" dirty="0">
                <a:latin typeface="Centaur" panose="02030504050205020304" pitchFamily="18" charset="0"/>
                <a:ea typeface="Cambria" panose="02040503050406030204" pitchFamily="18" charset="0"/>
                <a:cs typeface="Cambria"/>
                <a:sym typeface="Cambria"/>
              </a:rPr>
              <a:t>IDA-Missouri’s mission is to provide guidance and expertise so you can achieve your goals more efficiently!</a:t>
            </a:r>
            <a:endParaRPr dirty="0">
              <a:latin typeface="Centaur" panose="020305040502050203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C6037AC6-7A9D-47AB-991E-BA87D458360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2095500" y="2781300"/>
            <a:ext cx="4953000" cy="1671638"/>
          </a:xfrm>
          <a:prstGeom prst="rect">
            <a:avLst/>
          </a:prstGeom>
        </p:spPr>
      </p:pic>
    </p:spTree>
    <p:extLst>
      <p:ext uri="{BB962C8B-B14F-4D97-AF65-F5344CB8AC3E}">
        <p14:creationId xmlns:p14="http://schemas.microsoft.com/office/powerpoint/2010/main" val="253260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a:t>Links</a:t>
            </a:r>
          </a:p>
        </p:txBody>
      </p:sp>
      <p:sp>
        <p:nvSpPr>
          <p:cNvPr id="3" name="Content Placeholder 2"/>
          <p:cNvSpPr>
            <a:spLocks noGrp="1"/>
          </p:cNvSpPr>
          <p:nvPr>
            <p:ph idx="1"/>
          </p:nvPr>
        </p:nvSpPr>
        <p:spPr>
          <a:xfrm>
            <a:off x="152400" y="960438"/>
            <a:ext cx="8610600" cy="5638800"/>
          </a:xfrm>
        </p:spPr>
        <p:txBody>
          <a:bodyPr>
            <a:noAutofit/>
          </a:bodyPr>
          <a:lstStyle/>
          <a:p>
            <a:pPr marL="514350" indent="-514350">
              <a:buFont typeface="+mj-lt"/>
              <a:buAutoNum type="arabicPeriod"/>
              <a:defRPr/>
            </a:pPr>
            <a:r>
              <a:rPr lang="en-US" sz="2800" dirty="0">
                <a:latin typeface="Centaur" panose="02030504050205020304" pitchFamily="18" charset="0"/>
              </a:rPr>
              <a:t>International Dark Sky Places </a:t>
            </a:r>
            <a:br>
              <a:rPr lang="en-US" sz="2800" dirty="0">
                <a:latin typeface="Centaur" panose="02030504050205020304" pitchFamily="18" charset="0"/>
              </a:rPr>
            </a:br>
            <a:r>
              <a:rPr lang="en-US" sz="1600" i="1" dirty="0">
                <a:latin typeface="Centaur" panose="02030504050205020304" pitchFamily="18" charset="0"/>
                <a:hlinkClick r:id="rId2"/>
              </a:rPr>
              <a:t>https://www.darksky.org/our-work/conservation/idsp/</a:t>
            </a:r>
            <a:r>
              <a:rPr lang="en-US" sz="1600" i="1" dirty="0">
                <a:latin typeface="Centaur" panose="02030504050205020304" pitchFamily="18" charset="0"/>
              </a:rPr>
              <a:t> </a:t>
            </a:r>
            <a:endParaRPr lang="en-US" sz="1600" i="1" dirty="0" smtClean="0">
              <a:latin typeface="Centaur" panose="02030504050205020304" pitchFamily="18" charset="0"/>
            </a:endParaRPr>
          </a:p>
          <a:p>
            <a:pPr marL="514350" indent="-514350">
              <a:buFont typeface="+mj-lt"/>
              <a:buAutoNum type="arabicPeriod"/>
              <a:defRPr/>
            </a:pPr>
            <a:r>
              <a:rPr lang="en-US" sz="2800" dirty="0" smtClean="0">
                <a:latin typeface="Centaur" panose="02030504050205020304" pitchFamily="18" charset="0"/>
                <a:cs typeface="Times New Roman" pitchFamily="18" charset="0"/>
              </a:rPr>
              <a:t>Urban </a:t>
            </a:r>
            <a:r>
              <a:rPr lang="en-US" sz="2800" dirty="0">
                <a:latin typeface="Centaur" panose="02030504050205020304" pitchFamily="18" charset="0"/>
                <a:cs typeface="Times New Roman" pitchFamily="18" charset="0"/>
              </a:rPr>
              <a:t>Night Sky Place Program Guidelines       </a:t>
            </a:r>
            <a:r>
              <a:rPr lang="en-US" sz="1600" i="1" dirty="0">
                <a:latin typeface="Centaur" panose="02030504050205020304" pitchFamily="18" charset="0"/>
                <a:cs typeface="Times New Roman" pitchFamily="18" charset="0"/>
                <a:hlinkClick r:id="rId3"/>
              </a:rPr>
              <a:t>https://</a:t>
            </a:r>
            <a:r>
              <a:rPr lang="en-US" sz="1600" i="1" dirty="0" smtClean="0">
                <a:latin typeface="Centaur" panose="02030504050205020304" pitchFamily="18" charset="0"/>
                <a:cs typeface="Times New Roman" pitchFamily="18" charset="0"/>
                <a:hlinkClick r:id="rId3"/>
              </a:rPr>
              <a:t>www.darksky.org/wp-content/uploads/bsk-pdf-manager/2021/05/UNSP-Final-May-2021.pdf</a:t>
            </a:r>
            <a:endParaRPr lang="en-US" sz="1600" i="1" dirty="0">
              <a:latin typeface="Centaur" panose="02030504050205020304" pitchFamily="18" charset="0"/>
              <a:cs typeface="Times New Roman" pitchFamily="18" charset="0"/>
            </a:endParaRPr>
          </a:p>
          <a:p>
            <a:pPr marL="514350" indent="-514350">
              <a:buFont typeface="+mj-lt"/>
              <a:buAutoNum type="arabicPeriod"/>
              <a:defRPr/>
            </a:pPr>
            <a:r>
              <a:rPr lang="en-US" sz="2800" dirty="0" smtClean="0">
                <a:latin typeface="Centaur" panose="02030504050205020304" pitchFamily="18" charset="0"/>
              </a:rPr>
              <a:t>Use </a:t>
            </a:r>
            <a:r>
              <a:rPr lang="en-US" sz="2800" dirty="0">
                <a:latin typeface="Centaur" panose="02030504050205020304" pitchFamily="18" charset="0"/>
              </a:rPr>
              <a:t>dark sky friendly lighting at your home and </a:t>
            </a:r>
            <a:r>
              <a:rPr lang="en-US" sz="2800" dirty="0" smtClean="0">
                <a:latin typeface="Centaur" panose="02030504050205020304" pitchFamily="18" charset="0"/>
              </a:rPr>
              <a:t>business </a:t>
            </a:r>
            <a:r>
              <a:rPr lang="en-US" sz="1400" i="1" dirty="0" smtClean="0">
                <a:latin typeface="Centaur" panose="02030504050205020304" pitchFamily="18" charset="0"/>
                <a:cs typeface="Times New Roman" pitchFamily="18" charset="0"/>
                <a:hlinkClick r:id="rId4"/>
              </a:rPr>
              <a:t>https</a:t>
            </a:r>
            <a:r>
              <a:rPr lang="en-US" sz="1400" i="1" dirty="0">
                <a:latin typeface="Centaur" panose="02030504050205020304" pitchFamily="18" charset="0"/>
                <a:cs typeface="Times New Roman" pitchFamily="18" charset="0"/>
                <a:hlinkClick r:id="rId4"/>
              </a:rPr>
              <a:t>://</a:t>
            </a:r>
            <a:r>
              <a:rPr lang="en-US" sz="1400" i="1" dirty="0" smtClean="0">
                <a:latin typeface="Centaur" panose="02030504050205020304" pitchFamily="18" charset="0"/>
                <a:cs typeface="Times New Roman" pitchFamily="18" charset="0"/>
                <a:hlinkClick r:id="rId4"/>
              </a:rPr>
              <a:t>www.darksky.org/our-work/lighting/lighting-for-industry/fsa/fsa-products/</a:t>
            </a:r>
            <a:endParaRPr lang="en-US" sz="1400" i="1" dirty="0">
              <a:latin typeface="Centaur" panose="02030504050205020304" pitchFamily="18" charset="0"/>
              <a:cs typeface="Times New Roman" pitchFamily="18" charset="0"/>
            </a:endParaRPr>
          </a:p>
          <a:p>
            <a:pPr marL="514350" indent="-514350">
              <a:buFont typeface="+mj-lt"/>
              <a:buAutoNum type="arabicPeriod"/>
              <a:defRPr/>
            </a:pPr>
            <a:r>
              <a:rPr lang="en-US" sz="2800" dirty="0" smtClean="0">
                <a:latin typeface="Centaur" panose="02030504050205020304" pitchFamily="18" charset="0"/>
              </a:rPr>
              <a:t>Advocate </a:t>
            </a:r>
            <a:r>
              <a:rPr lang="en-US" sz="2800" dirty="0">
                <a:latin typeface="Centaur" panose="02030504050205020304" pitchFamily="18" charset="0"/>
              </a:rPr>
              <a:t>for a lighting ordinance in your town</a:t>
            </a:r>
            <a:br>
              <a:rPr lang="en-US" sz="2800" dirty="0">
                <a:latin typeface="Centaur" panose="02030504050205020304" pitchFamily="18" charset="0"/>
              </a:rPr>
            </a:br>
            <a:r>
              <a:rPr lang="en-US" sz="1400" i="1" dirty="0">
                <a:latin typeface="Centaur" panose="02030504050205020304" pitchFamily="18" charset="0"/>
                <a:cs typeface="Times New Roman" pitchFamily="18" charset="0"/>
                <a:hlinkClick r:id="rId5"/>
              </a:rPr>
              <a:t>https://www.darksky.org/our-work/lighting/public-policy/lighting-ordinances/</a:t>
            </a:r>
            <a:endParaRPr lang="en-US" sz="1400" dirty="0">
              <a:latin typeface="Centaur" panose="02030504050205020304" pitchFamily="18" charset="0"/>
            </a:endParaRPr>
          </a:p>
          <a:p>
            <a:pPr marL="0" indent="0">
              <a:buNone/>
              <a:defRPr/>
            </a:pPr>
            <a:r>
              <a:rPr lang="en-US" sz="2800" dirty="0">
                <a:latin typeface="Centaur" panose="02030504050205020304" pitchFamily="18" charset="0"/>
              </a:rPr>
              <a:t> </a:t>
            </a:r>
            <a:br>
              <a:rPr lang="en-US" sz="2800" dirty="0">
                <a:latin typeface="Centaur" panose="02030504050205020304" pitchFamily="18" charset="0"/>
              </a:rPr>
            </a:br>
            <a:endParaRPr lang="en-US" sz="1400" i="1" dirty="0">
              <a:latin typeface="Centaur" panose="02030504050205020304" pitchFamily="18" charset="0"/>
              <a:cs typeface="Times New Roman" pitchFamily="18" charset="0"/>
            </a:endParaRPr>
          </a:p>
        </p:txBody>
      </p:sp>
      <p:pic>
        <p:nvPicPr>
          <p:cNvPr id="7" name="Picture 10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darkskymissouri.org/images/logo/IDA_Missouri_logo_top.png"/>
          <p:cNvPicPr>
            <a:picLocks noChangeAspect="1" noChangeArrowheads="1"/>
          </p:cNvPicPr>
          <p:nvPr/>
        </p:nvPicPr>
        <p:blipFill>
          <a:blip r:embed="rId7" cstate="print"/>
          <a:srcRect/>
          <a:stretch>
            <a:fillRect/>
          </a:stretch>
        </p:blipFill>
        <p:spPr bwMode="auto">
          <a:xfrm>
            <a:off x="7838865" y="0"/>
            <a:ext cx="1292943" cy="762000"/>
          </a:xfrm>
          <a:prstGeom prst="rect">
            <a:avLst/>
          </a:prstGeom>
          <a:noFill/>
        </p:spPr>
      </p:pic>
      <p:pic>
        <p:nvPicPr>
          <p:cNvPr id="8"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8600" y="5133355"/>
            <a:ext cx="1295400" cy="1724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s://media.tenor.com/images/2de79104317be918ca52e2885928e6a8/raw"/>
          <p:cNvPicPr>
            <a:picLocks noChangeAspect="1" noChangeArrowheads="1"/>
          </p:cNvPicPr>
          <p:nvPr/>
        </p:nvPicPr>
        <p:blipFill>
          <a:blip r:embed="rId9"/>
          <a:srcRect/>
          <a:stretch>
            <a:fillRect/>
          </a:stretch>
        </p:blipFill>
        <p:spPr bwMode="auto">
          <a:xfrm>
            <a:off x="1994365" y="4357503"/>
            <a:ext cx="4221379" cy="2363972"/>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1801186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15962"/>
          </a:xfrm>
        </p:spPr>
        <p:txBody>
          <a:bodyPr>
            <a:normAutofit/>
          </a:bodyPr>
          <a:lstStyle/>
          <a:p>
            <a:r>
              <a:rPr lang="en-US" sz="3200" dirty="0"/>
              <a:t>Three Aspects of Combating LP</a:t>
            </a:r>
          </a:p>
        </p:txBody>
      </p:sp>
      <p:pic>
        <p:nvPicPr>
          <p:cNvPr id="7"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darkskymissouri.org/images/logo/IDA_Missouri_logo_top.png"/>
          <p:cNvPicPr>
            <a:picLocks noChangeAspect="1" noChangeArrowheads="1"/>
          </p:cNvPicPr>
          <p:nvPr/>
        </p:nvPicPr>
        <p:blipFill>
          <a:blip r:embed="rId3" cstate="print"/>
          <a:srcRect/>
          <a:stretch>
            <a:fillRect/>
          </a:stretch>
        </p:blipFill>
        <p:spPr bwMode="auto">
          <a:xfrm>
            <a:off x="7838865" y="0"/>
            <a:ext cx="1292943" cy="762000"/>
          </a:xfrm>
          <a:prstGeom prst="rect">
            <a:avLst/>
          </a:prstGeom>
          <a:noFill/>
        </p:spPr>
      </p:pic>
      <p:sp>
        <p:nvSpPr>
          <p:cNvPr id="9" name="Content Placeholder 2"/>
          <p:cNvSpPr>
            <a:spLocks noGrp="1"/>
          </p:cNvSpPr>
          <p:nvPr>
            <p:ph idx="1"/>
          </p:nvPr>
        </p:nvSpPr>
        <p:spPr>
          <a:xfrm>
            <a:off x="152400" y="914400"/>
            <a:ext cx="8839200" cy="5791200"/>
          </a:xfrm>
        </p:spPr>
        <p:txBody>
          <a:bodyPr>
            <a:noAutofit/>
          </a:bodyPr>
          <a:lstStyle/>
          <a:p>
            <a:pPr>
              <a:defRPr/>
            </a:pPr>
            <a:r>
              <a:rPr lang="en-US" sz="2800" dirty="0">
                <a:solidFill>
                  <a:srgbClr val="FF0000"/>
                </a:solidFill>
              </a:rPr>
              <a:t>Quantifying Light Pollution</a:t>
            </a:r>
          </a:p>
          <a:p>
            <a:pPr lvl="1">
              <a:defRPr/>
            </a:pPr>
            <a:r>
              <a:rPr lang="en-US" sz="2400" dirty="0"/>
              <a:t>Measurements to quantify light pollution</a:t>
            </a:r>
          </a:p>
          <a:p>
            <a:pPr lvl="1">
              <a:defRPr/>
            </a:pPr>
            <a:r>
              <a:rPr lang="en-US" sz="2400" dirty="0"/>
              <a:t>Insects, animals, plants etc. that are harmed by bad lighting</a:t>
            </a:r>
          </a:p>
          <a:p>
            <a:pPr lvl="1">
              <a:defRPr/>
            </a:pPr>
            <a:r>
              <a:rPr lang="en-US" sz="2400" dirty="0"/>
              <a:t>Economic and health incentives to reduce night time lighting</a:t>
            </a:r>
          </a:p>
          <a:p>
            <a:pPr>
              <a:defRPr/>
            </a:pPr>
            <a:r>
              <a:rPr lang="en-US" sz="2800" dirty="0">
                <a:solidFill>
                  <a:srgbClr val="FF0000"/>
                </a:solidFill>
              </a:rPr>
              <a:t>Education &amp; Outreach</a:t>
            </a:r>
          </a:p>
          <a:p>
            <a:pPr lvl="1">
              <a:defRPr/>
            </a:pPr>
            <a:r>
              <a:rPr lang="en-US" sz="2400" dirty="0"/>
              <a:t>Harm caused by Light Pollution to living beings</a:t>
            </a:r>
          </a:p>
          <a:p>
            <a:pPr lvl="1">
              <a:defRPr/>
            </a:pPr>
            <a:r>
              <a:rPr lang="en-US" sz="2400" dirty="0"/>
              <a:t>Aesthetic considerations and financial savings</a:t>
            </a:r>
          </a:p>
          <a:p>
            <a:pPr lvl="1">
              <a:defRPr/>
            </a:pPr>
            <a:r>
              <a:rPr lang="en-US" sz="2400" dirty="0"/>
              <a:t>Develop a dark sky group of motivated and knowledgeable individuals</a:t>
            </a:r>
            <a:endParaRPr lang="en-US" sz="2800" dirty="0">
              <a:solidFill>
                <a:srgbClr val="FF0000"/>
              </a:solidFill>
            </a:endParaRPr>
          </a:p>
          <a:p>
            <a:pPr>
              <a:defRPr/>
            </a:pPr>
            <a:r>
              <a:rPr lang="en-US" sz="2800" dirty="0">
                <a:solidFill>
                  <a:srgbClr val="FF0000"/>
                </a:solidFill>
              </a:rPr>
              <a:t>Actions: Fixing the Problem</a:t>
            </a:r>
          </a:p>
          <a:p>
            <a:pPr lvl="1">
              <a:defRPr/>
            </a:pPr>
            <a:r>
              <a:rPr lang="en-US" sz="2400" dirty="0"/>
              <a:t>Remedies for ‘bad’ light fixtures and bulbs</a:t>
            </a:r>
          </a:p>
          <a:p>
            <a:pPr lvl="1">
              <a:defRPr/>
            </a:pPr>
            <a:r>
              <a:rPr lang="en-US" sz="2400" dirty="0"/>
              <a:t>Communicate with administrators (schools, city, county, parks..)</a:t>
            </a:r>
          </a:p>
          <a:p>
            <a:pPr lvl="1">
              <a:defRPr/>
            </a:pPr>
            <a:r>
              <a:rPr lang="en-US" sz="2400" dirty="0"/>
              <a:t>Funding Sources</a:t>
            </a:r>
          </a:p>
        </p:txBody>
      </p:sp>
    </p:spTree>
    <p:extLst>
      <p:ext uri="{BB962C8B-B14F-4D97-AF65-F5344CB8AC3E}">
        <p14:creationId xmlns:p14="http://schemas.microsoft.com/office/powerpoint/2010/main" val="145691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 calcmode="lin" valueType="num">
                                      <p:cBhvr additive="base">
                                        <p:cTn id="27" dur="500" fill="hold"/>
                                        <p:tgtEl>
                                          <p:spTgt spid="9">
                                            <p:txEl>
                                              <p:pRg st="8" end="8"/>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txEl>
                                              <p:pRg st="8" end="8"/>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anim calcmode="lin" valueType="num">
                                      <p:cBhvr additive="base">
                                        <p:cTn id="31" dur="500" fill="hold"/>
                                        <p:tgtEl>
                                          <p:spTgt spid="9">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9" end="9"/>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anim calcmode="lin" valueType="num">
                                      <p:cBhvr additive="base">
                                        <p:cTn id="35" dur="500" fill="hold"/>
                                        <p:tgtEl>
                                          <p:spTgt spid="9">
                                            <p:txEl>
                                              <p:pRg st="10" end="1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
                                            <p:txEl>
                                              <p:pRg st="10" end="10"/>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9">
                                            <p:txEl>
                                              <p:pRg st="11" end="11"/>
                                            </p:txEl>
                                          </p:spTgt>
                                        </p:tgtEl>
                                        <p:attrNameLst>
                                          <p:attrName>style.visibility</p:attrName>
                                        </p:attrNameLst>
                                      </p:cBhvr>
                                      <p:to>
                                        <p:strVal val="visible"/>
                                      </p:to>
                                    </p:set>
                                    <p:anim calcmode="lin" valueType="num">
                                      <p:cBhvr additive="base">
                                        <p:cTn id="39" dur="500" fill="hold"/>
                                        <p:tgtEl>
                                          <p:spTgt spid="9">
                                            <p:txEl>
                                              <p:pRg st="11" end="1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9">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715962"/>
          </a:xfrm>
        </p:spPr>
        <p:txBody>
          <a:bodyPr>
            <a:normAutofit/>
          </a:bodyPr>
          <a:lstStyle/>
          <a:p>
            <a:r>
              <a:rPr lang="en-US" sz="3200" dirty="0"/>
              <a:t>Mission Statements</a:t>
            </a:r>
          </a:p>
        </p:txBody>
      </p:sp>
      <p:sp>
        <p:nvSpPr>
          <p:cNvPr id="3" name="Content Placeholder 2"/>
          <p:cNvSpPr>
            <a:spLocks noGrp="1"/>
          </p:cNvSpPr>
          <p:nvPr>
            <p:ph idx="1"/>
          </p:nvPr>
        </p:nvSpPr>
        <p:spPr>
          <a:xfrm>
            <a:off x="101432" y="831112"/>
            <a:ext cx="9054973" cy="5791200"/>
          </a:xfrm>
        </p:spPr>
        <p:txBody>
          <a:bodyPr>
            <a:noAutofit/>
          </a:bodyPr>
          <a:lstStyle/>
          <a:p>
            <a:pPr>
              <a:defRPr/>
            </a:pPr>
            <a:r>
              <a:rPr lang="en-US" sz="2600" u="sng" dirty="0">
                <a:latin typeface="Centaur" panose="02030504050205020304" pitchFamily="18" charset="0"/>
                <a:ea typeface="Cambria"/>
                <a:cs typeface="Cambria"/>
                <a:sym typeface="Cambria"/>
              </a:rPr>
              <a:t>The IDA's mission</a:t>
            </a:r>
            <a:r>
              <a:rPr lang="en-US" sz="2600" dirty="0">
                <a:latin typeface="Centaur" panose="02030504050205020304" pitchFamily="18" charset="0"/>
                <a:ea typeface="Cambria"/>
                <a:cs typeface="Cambria"/>
                <a:sym typeface="Cambria"/>
              </a:rPr>
              <a:t> is to preserve and protect the nighttime environment and our heritage of dark skies through environmentally responsible outdoor lighting.</a:t>
            </a:r>
            <a:br>
              <a:rPr lang="en-US" sz="2600" dirty="0">
                <a:latin typeface="Centaur" panose="02030504050205020304" pitchFamily="18" charset="0"/>
                <a:ea typeface="Cambria"/>
                <a:cs typeface="Cambria"/>
                <a:sym typeface="Cambria"/>
              </a:rPr>
            </a:br>
            <a:r>
              <a:rPr lang="en-US" sz="2600" dirty="0">
                <a:latin typeface="Centaur" panose="02030504050205020304" pitchFamily="18" charset="0"/>
                <a:ea typeface="Cambria"/>
                <a:cs typeface="Cambria"/>
                <a:sym typeface="Cambria"/>
              </a:rPr>
              <a:t/>
            </a:r>
            <a:br>
              <a:rPr lang="en-US" sz="2600" dirty="0">
                <a:latin typeface="Centaur" panose="02030504050205020304" pitchFamily="18" charset="0"/>
                <a:ea typeface="Cambria"/>
                <a:cs typeface="Cambria"/>
                <a:sym typeface="Cambria"/>
              </a:rPr>
            </a:br>
            <a:endParaRPr lang="en-US" sz="2600" dirty="0">
              <a:latin typeface="Centaur" panose="02030504050205020304" pitchFamily="18" charset="0"/>
              <a:ea typeface="Cambria"/>
              <a:cs typeface="Cambria"/>
              <a:sym typeface="Cambria"/>
            </a:endParaRPr>
          </a:p>
          <a:p>
            <a:pPr>
              <a:defRPr/>
            </a:pPr>
            <a:r>
              <a:rPr lang="en-US" sz="2600" dirty="0">
                <a:latin typeface="Centaur" panose="02030504050205020304" pitchFamily="18" charset="0"/>
              </a:rPr>
              <a:t>The </a:t>
            </a:r>
            <a:r>
              <a:rPr lang="en-US" sz="2600" u="sng" dirty="0">
                <a:latin typeface="Centaur" panose="02030504050205020304" pitchFamily="18" charset="0"/>
              </a:rPr>
              <a:t>mission of </a:t>
            </a:r>
            <a:r>
              <a:rPr lang="en-US" sz="2600" u="sng" dirty="0" err="1">
                <a:latin typeface="Centaur" panose="02030504050205020304" pitchFamily="18" charset="0"/>
              </a:rPr>
              <a:t>DarkSkyMissouri</a:t>
            </a:r>
            <a:r>
              <a:rPr lang="en-US" sz="2600" dirty="0">
                <a:latin typeface="Centaur" panose="02030504050205020304" pitchFamily="18" charset="0"/>
              </a:rPr>
              <a:t> is to raise awareness about light pollution issues in Missouri, promote quality outdoor lighting, protect our natural environment and our beautiful night sky, and educate the public how reducing light pollution can lower energy costs.</a:t>
            </a:r>
            <a:br>
              <a:rPr lang="en-US" sz="2600" dirty="0">
                <a:latin typeface="Centaur" panose="02030504050205020304" pitchFamily="18" charset="0"/>
              </a:rPr>
            </a:br>
            <a:r>
              <a:rPr lang="en-US" sz="2600" dirty="0">
                <a:latin typeface="Centaur" panose="02030504050205020304" pitchFamily="18" charset="0"/>
              </a:rPr>
              <a:t/>
            </a:r>
            <a:br>
              <a:rPr lang="en-US" sz="2600" dirty="0">
                <a:latin typeface="Centaur" panose="02030504050205020304" pitchFamily="18" charset="0"/>
              </a:rPr>
            </a:br>
            <a:endParaRPr lang="en-US" sz="2600" dirty="0">
              <a:latin typeface="Centaur" panose="02030504050205020304" pitchFamily="18" charset="0"/>
            </a:endParaRPr>
          </a:p>
          <a:p>
            <a:pPr>
              <a:defRPr/>
            </a:pPr>
            <a:r>
              <a:rPr lang="en-US" sz="2600" dirty="0">
                <a:latin typeface="Centaur" panose="02030504050205020304" pitchFamily="18" charset="0"/>
              </a:rPr>
              <a:t>The </a:t>
            </a:r>
            <a:r>
              <a:rPr lang="en-US" sz="2600" u="sng" dirty="0">
                <a:latin typeface="Centaur" panose="02030504050205020304" pitchFamily="18" charset="0"/>
              </a:rPr>
              <a:t>International Dark Sky Places conservation program </a:t>
            </a:r>
            <a:r>
              <a:rPr lang="en-US" sz="2600" dirty="0">
                <a:latin typeface="Centaur" panose="02030504050205020304" pitchFamily="18" charset="0"/>
              </a:rPr>
              <a:t>recognizes and promotes excellent stewardship of the night sky.</a:t>
            </a:r>
            <a:br>
              <a:rPr lang="en-US" sz="2600" dirty="0">
                <a:latin typeface="Centaur" panose="02030504050205020304" pitchFamily="18" charset="0"/>
              </a:rPr>
            </a:br>
            <a:endParaRPr lang="en-US" sz="2600" dirty="0">
              <a:latin typeface="Centaur" panose="02030504050205020304" pitchFamily="18" charset="0"/>
            </a:endParaRPr>
          </a:p>
          <a:p>
            <a:pPr>
              <a:defRPr/>
            </a:pPr>
            <a:endParaRPr lang="en-US" sz="2600" dirty="0">
              <a:latin typeface="Centaur" panose="02030504050205020304" pitchFamily="18" charset="0"/>
            </a:endParaRPr>
          </a:p>
        </p:txBody>
      </p:sp>
      <p:pic>
        <p:nvPicPr>
          <p:cNvPr id="7"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darkskymissouri.org/images/logo/IDA_Missouri_logo_top.png"/>
          <p:cNvPicPr>
            <a:picLocks noChangeAspect="1" noChangeArrowheads="1"/>
          </p:cNvPicPr>
          <p:nvPr/>
        </p:nvPicPr>
        <p:blipFill>
          <a:blip r:embed="rId3" cstate="print"/>
          <a:srcRect/>
          <a:stretch>
            <a:fillRect/>
          </a:stretch>
        </p:blipFill>
        <p:spPr bwMode="auto">
          <a:xfrm>
            <a:off x="7838865" y="0"/>
            <a:ext cx="1292943" cy="762000"/>
          </a:xfrm>
          <a:prstGeom prst="rect">
            <a:avLst/>
          </a:prstGeom>
          <a:noFill/>
        </p:spPr>
      </p:pic>
      <p:sp>
        <p:nvSpPr>
          <p:cNvPr id="12" name="Slide Number Placeholder 11"/>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81323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a:t>Approach to Problem and Solutions</a:t>
            </a:r>
          </a:p>
        </p:txBody>
      </p:sp>
      <p:sp>
        <p:nvSpPr>
          <p:cNvPr id="3" name="Content Placeholder 2"/>
          <p:cNvSpPr>
            <a:spLocks noGrp="1"/>
          </p:cNvSpPr>
          <p:nvPr>
            <p:ph idx="1"/>
          </p:nvPr>
        </p:nvSpPr>
        <p:spPr>
          <a:xfrm>
            <a:off x="152400" y="1066800"/>
            <a:ext cx="5334000" cy="5562600"/>
          </a:xfrm>
        </p:spPr>
        <p:txBody>
          <a:bodyPr>
            <a:noAutofit/>
          </a:bodyPr>
          <a:lstStyle/>
          <a:p>
            <a:pPr>
              <a:defRPr/>
            </a:pPr>
            <a:r>
              <a:rPr lang="en-US" sz="2800" dirty="0">
                <a:solidFill>
                  <a:srgbClr val="FF0000"/>
                </a:solidFill>
                <a:latin typeface="Centaur" panose="02030504050205020304" pitchFamily="18" charset="0"/>
              </a:rPr>
              <a:t>What is Light Pollution?</a:t>
            </a:r>
          </a:p>
          <a:p>
            <a:pPr lvl="1">
              <a:defRPr/>
            </a:pPr>
            <a:r>
              <a:rPr lang="en-US" dirty="0">
                <a:latin typeface="Centaur" panose="02030504050205020304" pitchFamily="18" charset="0"/>
              </a:rPr>
              <a:t>Quantity and Quality </a:t>
            </a:r>
            <a:br>
              <a:rPr lang="en-US" dirty="0">
                <a:latin typeface="Centaur" panose="02030504050205020304" pitchFamily="18" charset="0"/>
              </a:rPr>
            </a:br>
            <a:r>
              <a:rPr lang="en-US" dirty="0">
                <a:latin typeface="Centaur" panose="02030504050205020304" pitchFamily="18" charset="0"/>
              </a:rPr>
              <a:t>(Intensity and color)</a:t>
            </a:r>
          </a:p>
          <a:p>
            <a:pPr>
              <a:defRPr/>
            </a:pPr>
            <a:r>
              <a:rPr lang="en-US" sz="2800" dirty="0">
                <a:solidFill>
                  <a:srgbClr val="FF0000"/>
                </a:solidFill>
                <a:latin typeface="Centaur" panose="02030504050205020304" pitchFamily="18" charset="0"/>
              </a:rPr>
              <a:t>Why fight light pollution?</a:t>
            </a:r>
          </a:p>
          <a:p>
            <a:pPr lvl="1">
              <a:defRPr/>
            </a:pPr>
            <a:r>
              <a:rPr lang="en-US" dirty="0">
                <a:latin typeface="Centaur" panose="02030504050205020304" pitchFamily="18" charset="0"/>
              </a:rPr>
              <a:t>Human health and safety</a:t>
            </a:r>
          </a:p>
          <a:p>
            <a:pPr lvl="1">
              <a:defRPr/>
            </a:pPr>
            <a:r>
              <a:rPr lang="en-US" dirty="0">
                <a:latin typeface="Centaur" panose="02030504050205020304" pitchFamily="18" charset="0"/>
              </a:rPr>
              <a:t>Ecology and Environment</a:t>
            </a:r>
          </a:p>
          <a:p>
            <a:pPr>
              <a:defRPr/>
            </a:pPr>
            <a:r>
              <a:rPr lang="en-US" sz="2800" dirty="0">
                <a:solidFill>
                  <a:srgbClr val="FF0000"/>
                </a:solidFill>
                <a:latin typeface="Centaur" panose="02030504050205020304" pitchFamily="18" charset="0"/>
              </a:rPr>
              <a:t>Addressing Light Pollution</a:t>
            </a:r>
          </a:p>
          <a:p>
            <a:pPr lvl="1">
              <a:defRPr/>
            </a:pPr>
            <a:r>
              <a:rPr lang="en-US" dirty="0">
                <a:latin typeface="Centaur" panose="02030504050205020304" pitchFamily="18" charset="0"/>
              </a:rPr>
              <a:t>Technical solutions</a:t>
            </a:r>
          </a:p>
          <a:p>
            <a:pPr lvl="2">
              <a:defRPr/>
            </a:pPr>
            <a:r>
              <a:rPr lang="en-US" sz="2800" dirty="0">
                <a:latin typeface="Centaur" panose="02030504050205020304" pitchFamily="18" charset="0"/>
              </a:rPr>
              <a:t>Color, Shielding, Timers</a:t>
            </a:r>
          </a:p>
          <a:p>
            <a:pPr lvl="1">
              <a:defRPr/>
            </a:pPr>
            <a:r>
              <a:rPr lang="en-US" dirty="0">
                <a:latin typeface="Centaur" panose="02030504050205020304" pitchFamily="18" charset="0"/>
              </a:rPr>
              <a:t>Public Outreach &amp; Awareness</a:t>
            </a:r>
          </a:p>
          <a:p>
            <a:pPr lvl="1">
              <a:defRPr/>
            </a:pPr>
            <a:r>
              <a:rPr lang="en-US" dirty="0">
                <a:latin typeface="Centaur" panose="02030504050205020304" pitchFamily="18" charset="0"/>
              </a:rPr>
              <a:t>Laws and Ordinances</a:t>
            </a:r>
          </a:p>
        </p:txBody>
      </p:sp>
      <p:pic>
        <p:nvPicPr>
          <p:cNvPr id="7"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darkskymissouri.org/images/logo/IDA_Missouri_logo_top.png"/>
          <p:cNvPicPr>
            <a:picLocks noChangeAspect="1" noChangeArrowheads="1"/>
          </p:cNvPicPr>
          <p:nvPr/>
        </p:nvPicPr>
        <p:blipFill>
          <a:blip r:embed="rId3" cstate="print"/>
          <a:srcRect/>
          <a:stretch>
            <a:fillRect/>
          </a:stretch>
        </p:blipFill>
        <p:spPr bwMode="auto">
          <a:xfrm>
            <a:off x="7838865" y="0"/>
            <a:ext cx="1292943" cy="762000"/>
          </a:xfrm>
          <a:prstGeom prst="rect">
            <a:avLst/>
          </a:prstGeom>
          <a:noFill/>
        </p:spPr>
      </p:pic>
      <p:sp>
        <p:nvSpPr>
          <p:cNvPr id="12" name="Slide Number Placeholder 11"/>
          <p:cNvSpPr>
            <a:spLocks noGrp="1"/>
          </p:cNvSpPr>
          <p:nvPr>
            <p:ph type="sldNum" sz="quarter" idx="12"/>
          </p:nvPr>
        </p:nvSpPr>
        <p:spPr/>
        <p:txBody>
          <a:bodyPr/>
          <a:lstStyle/>
          <a:p>
            <a:fld id="{B6F15528-21DE-4FAA-801E-634DDDAF4B2B}" type="slidenum">
              <a:rPr lang="en-US" smtClean="0"/>
              <a:pPr/>
              <a:t>6</a:t>
            </a:fld>
            <a:endParaRPr lang="en-US"/>
          </a:p>
        </p:txBody>
      </p:sp>
      <p:grpSp>
        <p:nvGrpSpPr>
          <p:cNvPr id="4" name="Group 3"/>
          <p:cNvGrpSpPr/>
          <p:nvPr/>
        </p:nvGrpSpPr>
        <p:grpSpPr>
          <a:xfrm>
            <a:off x="4572000" y="1143000"/>
            <a:ext cx="4419600" cy="5410200"/>
            <a:chOff x="4572000" y="1143000"/>
            <a:chExt cx="4419600" cy="5410200"/>
          </a:xfrm>
        </p:grpSpPr>
        <p:sp>
          <p:nvSpPr>
            <p:cNvPr id="13" name="Right Brace 12"/>
            <p:cNvSpPr/>
            <p:nvPr/>
          </p:nvSpPr>
          <p:spPr>
            <a:xfrm>
              <a:off x="4572000" y="1143000"/>
              <a:ext cx="762000" cy="541020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4" name="Content Placeholder 2"/>
            <p:cNvSpPr txBox="1">
              <a:spLocks/>
            </p:cNvSpPr>
            <p:nvPr/>
          </p:nvSpPr>
          <p:spPr>
            <a:xfrm>
              <a:off x="5334000" y="1447800"/>
              <a:ext cx="3657600" cy="441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200" dirty="0">
                  <a:latin typeface="Centaur" panose="02030504050205020304" pitchFamily="18" charset="0"/>
                </a:rPr>
                <a:t>The </a:t>
              </a:r>
              <a:r>
                <a:rPr lang="en-US" dirty="0">
                  <a:latin typeface="Centaur" panose="02030504050205020304" pitchFamily="18" charset="0"/>
                </a:rPr>
                <a:t>International Dark Sky Places program </a:t>
              </a:r>
              <a:r>
                <a:rPr lang="en-US" sz="2200" dirty="0">
                  <a:latin typeface="Centaur" panose="02030504050205020304" pitchFamily="18" charset="0"/>
                </a:rPr>
                <a:t>can be thought of as a way to engage individuals and institutions to implement</a:t>
              </a:r>
              <a:r>
                <a:rPr lang="en-US" dirty="0">
                  <a:latin typeface="Centaur" panose="02030504050205020304" pitchFamily="18" charset="0"/>
                </a:rPr>
                <a:t> </a:t>
              </a:r>
              <a:r>
                <a:rPr lang="en-US" dirty="0">
                  <a:solidFill>
                    <a:srgbClr val="FF0000"/>
                  </a:solidFill>
                  <a:latin typeface="Centaur" panose="02030504050205020304" pitchFamily="18" charset="0"/>
                </a:rPr>
                <a:t>best outdoor lighting practices </a:t>
              </a:r>
              <a:r>
                <a:rPr lang="en-US" sz="2200" dirty="0">
                  <a:latin typeface="Centaur" panose="02030504050205020304" pitchFamily="18" charset="0"/>
                </a:rPr>
                <a:t>based on sound </a:t>
              </a:r>
              <a:r>
                <a:rPr lang="en-US" dirty="0">
                  <a:latin typeface="Centaur" panose="02030504050205020304" pitchFamily="18" charset="0"/>
                </a:rPr>
                <a:t>science</a:t>
              </a:r>
              <a:r>
                <a:rPr lang="en-US" sz="2200" dirty="0">
                  <a:latin typeface="Centaur" panose="02030504050205020304" pitchFamily="18" charset="0"/>
                </a:rPr>
                <a:t> to build </a:t>
              </a:r>
              <a:r>
                <a:rPr lang="en-US" dirty="0">
                  <a:latin typeface="Centaur" panose="02030504050205020304" pitchFamily="18" charset="0"/>
                </a:rPr>
                <a:t>healthier communities and ecosystems.</a:t>
              </a:r>
            </a:p>
          </p:txBody>
        </p:sp>
      </p:grpSp>
    </p:spTree>
    <p:extLst>
      <p:ext uri="{BB962C8B-B14F-4D97-AF65-F5344CB8AC3E}">
        <p14:creationId xmlns:p14="http://schemas.microsoft.com/office/powerpoint/2010/main" val="180118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a:t>What is Light Pollution?</a:t>
            </a:r>
          </a:p>
        </p:txBody>
      </p:sp>
      <p:pic>
        <p:nvPicPr>
          <p:cNvPr id="7"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darkskymissouri.org/images/logo/IDA_Missouri_logo_top.png"/>
          <p:cNvPicPr>
            <a:picLocks noChangeAspect="1" noChangeArrowheads="1"/>
          </p:cNvPicPr>
          <p:nvPr/>
        </p:nvPicPr>
        <p:blipFill>
          <a:blip r:embed="rId3" cstate="print"/>
          <a:srcRect/>
          <a:stretch>
            <a:fillRect/>
          </a:stretch>
        </p:blipFill>
        <p:spPr bwMode="auto">
          <a:xfrm>
            <a:off x="7838865" y="0"/>
            <a:ext cx="1292943" cy="762000"/>
          </a:xfrm>
          <a:prstGeom prst="rect">
            <a:avLst/>
          </a:prstGeom>
          <a:noFill/>
        </p:spPr>
      </p:pic>
      <p:pic>
        <p:nvPicPr>
          <p:cNvPr id="1028" name="Picture 4" descr="https://www.solais.com/uploadedFiles/blog/1585925577_Light_Pollution_Diagram_680px-300x292.jpg"/>
          <p:cNvPicPr>
            <a:picLocks noChangeAspect="1" noChangeArrowheads="1"/>
          </p:cNvPicPr>
          <p:nvPr/>
        </p:nvPicPr>
        <p:blipFill>
          <a:blip r:embed="rId4" cstate="print"/>
          <a:srcRect/>
          <a:stretch>
            <a:fillRect/>
          </a:stretch>
        </p:blipFill>
        <p:spPr bwMode="auto">
          <a:xfrm>
            <a:off x="1219200" y="1002145"/>
            <a:ext cx="6858000" cy="5703455"/>
          </a:xfrm>
          <a:prstGeom prst="rect">
            <a:avLst/>
          </a:prstGeom>
          <a:noFill/>
        </p:spPr>
      </p:pic>
      <p:sp>
        <p:nvSpPr>
          <p:cNvPr id="10" name="Rectangle 9"/>
          <p:cNvSpPr/>
          <p:nvPr/>
        </p:nvSpPr>
        <p:spPr>
          <a:xfrm rot="16200000">
            <a:off x="7315200" y="3564523"/>
            <a:ext cx="1828800" cy="338554"/>
          </a:xfrm>
          <a:prstGeom prst="rect">
            <a:avLst/>
          </a:prstGeom>
        </p:spPr>
        <p:txBody>
          <a:bodyPr wrap="square">
            <a:spAutoFit/>
          </a:bodyPr>
          <a:lstStyle/>
          <a:p>
            <a:pPr algn="ctr"/>
            <a:r>
              <a:rPr lang="en-US" sz="1600" i="1" dirty="0"/>
              <a:t>Photo Credit: IDA</a:t>
            </a:r>
            <a:endParaRPr lang="en-US" sz="1600" dirty="0"/>
          </a:p>
        </p:txBody>
      </p:sp>
    </p:spTree>
    <p:extLst>
      <p:ext uri="{BB962C8B-B14F-4D97-AF65-F5344CB8AC3E}">
        <p14:creationId xmlns:p14="http://schemas.microsoft.com/office/powerpoint/2010/main" val="1083577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dirty="0"/>
              <a:t>Light Intensity and </a:t>
            </a:r>
            <a:r>
              <a:rPr lang="en-US" sz="2800" b="1" dirty="0">
                <a:solidFill>
                  <a:srgbClr val="FF0000"/>
                </a:solidFill>
                <a:effectLst>
                  <a:outerShdw blurRad="38100" dist="38100" dir="2700000" algn="tl">
                    <a:srgbClr val="000000">
                      <a:alpha val="43137"/>
                    </a:srgbClr>
                  </a:outerShdw>
                </a:effectLst>
              </a:rPr>
              <a:t>Color</a:t>
            </a:r>
            <a:r>
              <a:rPr lang="en-US" sz="2800" dirty="0"/>
              <a:t> are both important</a:t>
            </a:r>
          </a:p>
        </p:txBody>
      </p:sp>
      <p:pic>
        <p:nvPicPr>
          <p:cNvPr id="7"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darkskymissouri.org/images/logo/IDA_Missouri_logo_top.png"/>
          <p:cNvPicPr>
            <a:picLocks noChangeAspect="1" noChangeArrowheads="1"/>
          </p:cNvPicPr>
          <p:nvPr/>
        </p:nvPicPr>
        <p:blipFill>
          <a:blip r:embed="rId3" cstate="print"/>
          <a:srcRect/>
          <a:stretch>
            <a:fillRect/>
          </a:stretch>
        </p:blipFill>
        <p:spPr bwMode="auto">
          <a:xfrm>
            <a:off x="7838865" y="0"/>
            <a:ext cx="1292943" cy="762000"/>
          </a:xfrm>
          <a:prstGeom prst="rect">
            <a:avLst/>
          </a:prstGeom>
          <a:noFill/>
        </p:spPr>
      </p:pic>
      <p:pic>
        <p:nvPicPr>
          <p:cNvPr id="1030" name="Picture 6" descr="Color Temperature Scale for light bulbs | AtlantaLightBulbs.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825" y="1026506"/>
            <a:ext cx="5032375" cy="22046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269" y="5636173"/>
            <a:ext cx="5288179" cy="461665"/>
          </a:xfrm>
          <a:prstGeom prst="rect">
            <a:avLst/>
          </a:prstGeom>
          <a:noFill/>
        </p:spPr>
        <p:txBody>
          <a:bodyPr wrap="none" rtlCol="0">
            <a:spAutoFit/>
          </a:bodyPr>
          <a:lstStyle/>
          <a:p>
            <a:r>
              <a:rPr lang="en-US" sz="2400" b="1" dirty="0">
                <a:solidFill>
                  <a:srgbClr val="FF6600"/>
                </a:solidFill>
                <a:latin typeface="Centaur" panose="02030504050205020304" pitchFamily="18" charset="0"/>
              </a:rPr>
              <a:t>Orange</a:t>
            </a:r>
            <a:r>
              <a:rPr lang="en-US" sz="2400" b="1" dirty="0">
                <a:solidFill>
                  <a:srgbClr val="FF0000"/>
                </a:solidFill>
                <a:latin typeface="Centaur" panose="02030504050205020304" pitchFamily="18" charset="0"/>
              </a:rPr>
              <a:t>/Red good</a:t>
            </a:r>
            <a:r>
              <a:rPr lang="en-US" sz="2400" b="1" dirty="0">
                <a:latin typeface="Centaur" panose="02030504050205020304" pitchFamily="18" charset="0"/>
              </a:rPr>
              <a:t>, </a:t>
            </a:r>
            <a:r>
              <a:rPr lang="en-US" sz="2400" b="1" dirty="0">
                <a:solidFill>
                  <a:srgbClr val="FFFF00"/>
                </a:solidFill>
                <a:latin typeface="Centaur" panose="02030504050205020304" pitchFamily="18" charset="0"/>
              </a:rPr>
              <a:t>yellow bad</a:t>
            </a:r>
            <a:r>
              <a:rPr lang="en-US" sz="2400" b="1" dirty="0">
                <a:latin typeface="Centaur" panose="02030504050205020304" pitchFamily="18" charset="0"/>
              </a:rPr>
              <a:t>, </a:t>
            </a:r>
            <a:r>
              <a:rPr lang="en-US" sz="2400" b="1" dirty="0">
                <a:solidFill>
                  <a:schemeClr val="accent1"/>
                </a:solidFill>
                <a:latin typeface="Centaur" panose="02030504050205020304" pitchFamily="18" charset="0"/>
              </a:rPr>
              <a:t>blue light ugly</a:t>
            </a:r>
          </a:p>
        </p:txBody>
      </p:sp>
      <p:pic>
        <p:nvPicPr>
          <p:cNvPr id="3" name="Picture 2"/>
          <p:cNvPicPr>
            <a:picLocks noChangeAspect="1"/>
          </p:cNvPicPr>
          <p:nvPr/>
        </p:nvPicPr>
        <p:blipFill>
          <a:blip r:embed="rId5"/>
          <a:stretch>
            <a:fillRect/>
          </a:stretch>
        </p:blipFill>
        <p:spPr>
          <a:xfrm>
            <a:off x="670644" y="3242052"/>
            <a:ext cx="4446736" cy="2320548"/>
          </a:xfrm>
          <a:prstGeom prst="rect">
            <a:avLst/>
          </a:prstGeom>
        </p:spPr>
      </p:pic>
      <p:grpSp>
        <p:nvGrpSpPr>
          <p:cNvPr id="5" name="Group 4"/>
          <p:cNvGrpSpPr/>
          <p:nvPr/>
        </p:nvGrpSpPr>
        <p:grpSpPr>
          <a:xfrm>
            <a:off x="5781675" y="990600"/>
            <a:ext cx="2694136" cy="2514600"/>
            <a:chOff x="5791200" y="1866900"/>
            <a:chExt cx="2694136" cy="2514600"/>
          </a:xfrm>
        </p:grpSpPr>
        <p:pic>
          <p:nvPicPr>
            <p:cNvPr id="10" name="Picture 4" descr="What Are Lumens? Lumens Chart, Definition &amp; Light Bulb Facts at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0736" y="1866900"/>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791200" y="3447853"/>
              <a:ext cx="12954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472808" y="2144785"/>
              <a:ext cx="1012528" cy="5471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923111" y="3894494"/>
            <a:ext cx="2933175" cy="1015663"/>
          </a:xfrm>
          <a:prstGeom prst="rect">
            <a:avLst/>
          </a:prstGeom>
          <a:noFill/>
        </p:spPr>
        <p:txBody>
          <a:bodyPr wrap="none" rtlCol="0">
            <a:spAutoFit/>
          </a:bodyPr>
          <a:lstStyle/>
          <a:p>
            <a:r>
              <a:rPr lang="en-US" sz="2000" b="1" dirty="0">
                <a:latin typeface="Centaur" panose="02030504050205020304" pitchFamily="18" charset="0"/>
              </a:rPr>
              <a:t>For outdoor lighting, aim for</a:t>
            </a:r>
            <a:br>
              <a:rPr lang="en-US" sz="2000" b="1" dirty="0">
                <a:latin typeface="Centaur" panose="02030504050205020304" pitchFamily="18" charset="0"/>
              </a:rPr>
            </a:br>
            <a:r>
              <a:rPr lang="en-US" sz="2000" b="1" dirty="0">
                <a:solidFill>
                  <a:srgbClr val="FFCC66"/>
                </a:solidFill>
                <a:latin typeface="Centaur" panose="02030504050205020304" pitchFamily="18" charset="0"/>
              </a:rPr>
              <a:t>3000</a:t>
            </a:r>
            <a:r>
              <a:rPr lang="en-US" sz="2000" b="1" dirty="0">
                <a:latin typeface="Centaur" panose="02030504050205020304" pitchFamily="18" charset="0"/>
              </a:rPr>
              <a:t> K and below, preferably</a:t>
            </a:r>
            <a:br>
              <a:rPr lang="en-US" sz="2000" b="1" dirty="0">
                <a:latin typeface="Centaur" panose="02030504050205020304" pitchFamily="18" charset="0"/>
              </a:rPr>
            </a:br>
            <a:r>
              <a:rPr lang="en-US" sz="2000" b="1" dirty="0">
                <a:latin typeface="Centaur" panose="02030504050205020304" pitchFamily="18" charset="0"/>
              </a:rPr>
              <a:t>about </a:t>
            </a:r>
            <a:r>
              <a:rPr lang="en-US" sz="2000" b="1" dirty="0">
                <a:solidFill>
                  <a:srgbClr val="FF0000"/>
                </a:solidFill>
                <a:latin typeface="Centaur" panose="02030504050205020304" pitchFamily="18" charset="0"/>
              </a:rPr>
              <a:t>2000</a:t>
            </a:r>
            <a:r>
              <a:rPr lang="en-US" sz="2000" b="1" dirty="0">
                <a:latin typeface="Centaur" panose="02030504050205020304" pitchFamily="18" charset="0"/>
              </a:rPr>
              <a:t> K.</a:t>
            </a:r>
          </a:p>
        </p:txBody>
      </p:sp>
      <p:sp>
        <p:nvSpPr>
          <p:cNvPr id="11" name="Slide Number Placeholder 10"/>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681722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b="1" dirty="0" smtClean="0">
                <a:solidFill>
                  <a:srgbClr val="FF0000"/>
                </a:solidFill>
                <a:effectLst>
                  <a:outerShdw blurRad="38100" dist="38100" dir="2700000" algn="tl">
                    <a:srgbClr val="000000">
                      <a:alpha val="43137"/>
                    </a:srgbClr>
                  </a:outerShdw>
                </a:effectLst>
              </a:rPr>
              <a:t>Color</a:t>
            </a:r>
            <a:r>
              <a:rPr lang="en-US" sz="2800" dirty="0" smtClean="0"/>
              <a:t> is important but check spectrum!</a:t>
            </a:r>
            <a:endParaRPr lang="en-US" sz="2800" dirty="0"/>
          </a:p>
        </p:txBody>
      </p:sp>
      <p:pic>
        <p:nvPicPr>
          <p:cNvPr id="7"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 y="0"/>
            <a:ext cx="9777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darkskymissouri.org/images/logo/IDA_Missouri_logo_top.png"/>
          <p:cNvPicPr>
            <a:picLocks noChangeAspect="1" noChangeArrowheads="1"/>
          </p:cNvPicPr>
          <p:nvPr/>
        </p:nvPicPr>
        <p:blipFill>
          <a:blip r:embed="rId3" cstate="print"/>
          <a:srcRect/>
          <a:stretch>
            <a:fillRect/>
          </a:stretch>
        </p:blipFill>
        <p:spPr bwMode="auto">
          <a:xfrm>
            <a:off x="7838865" y="0"/>
            <a:ext cx="1292943" cy="762000"/>
          </a:xfrm>
          <a:prstGeom prst="rect">
            <a:avLst/>
          </a:prstGeom>
          <a:noFill/>
        </p:spPr>
      </p:pic>
      <p:pic>
        <p:nvPicPr>
          <p:cNvPr id="6" name="Picture 5"/>
          <p:cNvPicPr>
            <a:picLocks noChangeAspect="1"/>
          </p:cNvPicPr>
          <p:nvPr/>
        </p:nvPicPr>
        <p:blipFill>
          <a:blip r:embed="rId4"/>
          <a:stretch>
            <a:fillRect/>
          </a:stretch>
        </p:blipFill>
        <p:spPr>
          <a:xfrm>
            <a:off x="105091" y="1221250"/>
            <a:ext cx="2964668" cy="2323060"/>
          </a:xfrm>
          <a:prstGeom prst="rect">
            <a:avLst/>
          </a:prstGeom>
        </p:spPr>
      </p:pic>
      <p:pic>
        <p:nvPicPr>
          <p:cNvPr id="14" name="Picture 13"/>
          <p:cNvPicPr>
            <a:picLocks noChangeAspect="1"/>
          </p:cNvPicPr>
          <p:nvPr/>
        </p:nvPicPr>
        <p:blipFill>
          <a:blip r:embed="rId5"/>
          <a:stretch>
            <a:fillRect/>
          </a:stretch>
        </p:blipFill>
        <p:spPr>
          <a:xfrm>
            <a:off x="1828800" y="3694660"/>
            <a:ext cx="5257800" cy="2743805"/>
          </a:xfrm>
          <a:prstGeom prst="rect">
            <a:avLst/>
          </a:prstGeom>
        </p:spPr>
      </p:pic>
      <p:pic>
        <p:nvPicPr>
          <p:cNvPr id="11" name="Picture 10"/>
          <p:cNvPicPr>
            <a:picLocks noChangeAspect="1"/>
          </p:cNvPicPr>
          <p:nvPr/>
        </p:nvPicPr>
        <p:blipFill>
          <a:blip r:embed="rId6"/>
          <a:stretch>
            <a:fillRect/>
          </a:stretch>
        </p:blipFill>
        <p:spPr>
          <a:xfrm>
            <a:off x="3125994" y="1219200"/>
            <a:ext cx="2970006" cy="2316162"/>
          </a:xfrm>
          <a:prstGeom prst="rect">
            <a:avLst/>
          </a:prstGeom>
        </p:spPr>
      </p:pic>
      <p:pic>
        <p:nvPicPr>
          <p:cNvPr id="15" name="Picture 14"/>
          <p:cNvPicPr>
            <a:picLocks noChangeAspect="1"/>
          </p:cNvPicPr>
          <p:nvPr/>
        </p:nvPicPr>
        <p:blipFill>
          <a:blip r:embed="rId7"/>
          <a:stretch>
            <a:fillRect/>
          </a:stretch>
        </p:blipFill>
        <p:spPr>
          <a:xfrm>
            <a:off x="6192264" y="1219200"/>
            <a:ext cx="2951736" cy="2325110"/>
          </a:xfrm>
          <a:prstGeom prst="rect">
            <a:avLst/>
          </a:prstGeom>
        </p:spPr>
      </p:pic>
      <p:sp>
        <p:nvSpPr>
          <p:cNvPr id="16" name="Slide Number Placeholder 15"/>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416346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12866</TotalTime>
  <Words>2628</Words>
  <Application>Microsoft Office PowerPoint</Application>
  <PresentationFormat>On-screen Show (4:3)</PresentationFormat>
  <Paragraphs>287</Paragraphs>
  <Slides>34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Cambria</vt:lpstr>
      <vt:lpstr>Centaur</vt:lpstr>
      <vt:lpstr>Times New Roman</vt:lpstr>
      <vt:lpstr>Wingdings</vt:lpstr>
      <vt:lpstr>Office Theme</vt:lpstr>
      <vt:lpstr>PowerPoint Presentation</vt:lpstr>
      <vt:lpstr>Purpose of Outdoor Lighting</vt:lpstr>
      <vt:lpstr>PowerPoint Presentation</vt:lpstr>
      <vt:lpstr>Three Aspects of Combating LP</vt:lpstr>
      <vt:lpstr>Mission Statements</vt:lpstr>
      <vt:lpstr>Approach to Problem and Solutions</vt:lpstr>
      <vt:lpstr>What is Light Pollution?</vt:lpstr>
      <vt:lpstr>Light Intensity and Color are both important</vt:lpstr>
      <vt:lpstr>Color is important but check spectrum!</vt:lpstr>
      <vt:lpstr>PowerPoint Presentation</vt:lpstr>
      <vt:lpstr>PowerPoint Presentation</vt:lpstr>
      <vt:lpstr>PowerPoint Presentation</vt:lpstr>
      <vt:lpstr>PowerPoint Presentation</vt:lpstr>
      <vt:lpstr>Overall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Initial Inquiry Process   </vt:lpstr>
      <vt:lpstr>PowerPoint Presentation</vt:lpstr>
      <vt:lpstr>Lighting Basics </vt:lpstr>
      <vt:lpstr>PowerPoint Presentation</vt:lpstr>
      <vt:lpstr>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So Starry, Starry Night –  Quantifying and Combating Light Pollution</dc:title>
  <dc:creator>Michelle</dc:creator>
  <cp:lastModifiedBy>user</cp:lastModifiedBy>
  <cp:revision>398</cp:revision>
  <dcterms:created xsi:type="dcterms:W3CDTF">2006-08-16T00:00:00Z</dcterms:created>
  <dcterms:modified xsi:type="dcterms:W3CDTF">2021-10-04T17:38:12Z</dcterms:modified>
</cp:coreProperties>
</file>